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6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5" r:id="rId10"/>
    <p:sldId id="267" r:id="rId11"/>
    <p:sldId id="274" r:id="rId12"/>
    <p:sldId id="269" r:id="rId13"/>
    <p:sldId id="273" r:id="rId14"/>
    <p:sldId id="272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/>
    <p:restoredTop sz="94170"/>
  </p:normalViewPr>
  <p:slideViewPr>
    <p:cSldViewPr snapToGrid="0" snapToObjects="1">
      <p:cViewPr>
        <p:scale>
          <a:sx n="120" d="100"/>
          <a:sy n="120" d="100"/>
        </p:scale>
        <p:origin x="2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12/11/19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9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12/11/19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1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12/11/19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12/11/19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7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0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9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7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0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12/11/19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7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73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15" r:id="rId5"/>
    <p:sldLayoutId id="2147484109" r:id="rId6"/>
    <p:sldLayoutId id="2147484110" r:id="rId7"/>
    <p:sldLayoutId id="2147484111" r:id="rId8"/>
    <p:sldLayoutId id="2147484114" r:id="rId9"/>
    <p:sldLayoutId id="2147484113" r:id="rId10"/>
    <p:sldLayoutId id="2147484112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ddgene.org/guides/crispr/#plan-experiment" TargetMode="External"/><Relationship Id="rId3" Type="http://schemas.openxmlformats.org/officeDocument/2006/relationships/hyperlink" Target="https://www.news-medical.net/health/Optic-Neuritis-and-Multiple-Sclerosis.aspx" TargetMode="External"/><Relationship Id="rId7" Type="http://schemas.openxmlformats.org/officeDocument/2006/relationships/hyperlink" Target="https://www.benchling.com/2016/03/24/how-to-express-crispr-in-your-target-cells/" TargetMode="External"/><Relationship Id="rId2" Type="http://schemas.openxmlformats.org/officeDocument/2006/relationships/hyperlink" Target="https://www.nationalmssociety.org/What-is-MS/Who-Gets-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25075903" TargetMode="External"/><Relationship Id="rId5" Type="http://schemas.openxmlformats.org/officeDocument/2006/relationships/hyperlink" Target="https://www.bosterbio.com/protocol-and-troubleshooting/flow-cytometry-principle" TargetMode="External"/><Relationship Id="rId4" Type="http://schemas.openxmlformats.org/officeDocument/2006/relationships/hyperlink" Target="https://www.taconic.com/taconic-insights/neuroscience/eae-mouse-models-of-multiple-sclerosis.html" TargetMode="External"/><Relationship Id="rId9" Type="http://schemas.openxmlformats.org/officeDocument/2006/relationships/hyperlink" Target="https://media.addgene.org/cms/files/Zhang_lab_LentiCRISPR_library_protocol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0C71E-54F6-1A4B-8F84-5024D84F8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3" y="1552397"/>
            <a:ext cx="7231784" cy="3654081"/>
          </a:xfrm>
        </p:spPr>
        <p:txBody>
          <a:bodyPr anchor="ctr">
            <a:normAutofit fontScale="90000"/>
          </a:bodyPr>
          <a:lstStyle/>
          <a:p>
            <a:r>
              <a:rPr lang="en-US" b="1" dirty="0"/>
              <a:t>Determining the role of a chemokine receptor in a T cell subset marked by the expression of GM-CSF in the mouse model for multiple sclerosis, EAE</a:t>
            </a:r>
            <a:br>
              <a:rPr lang="en-US" dirty="0"/>
            </a:b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160B1-000B-8241-A939-4FC6C3EF5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1" y="1552397"/>
            <a:ext cx="3610575" cy="365408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Sophia Fehrmann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846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01502-07F6-BD4C-A675-16219EED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en-US" cap="none" dirty="0"/>
              <a:t>Gene Deletion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5F4D07B-1E09-DA47-99EE-2D301D704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67" y="792403"/>
            <a:ext cx="4442665" cy="52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7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863E9-CD60-6C4D-8F62-AA1E98D0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en-US" cap="none" dirty="0"/>
              <a:t>Verification Of Gene Deletion and Cell Phenotype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C75BFB-73D1-421E-B4FD-2432E5279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r>
              <a:rPr lang="en-US" sz="2400" dirty="0"/>
              <a:t>Fluorescence Activated Cell Sorting</a:t>
            </a:r>
          </a:p>
          <a:p>
            <a:r>
              <a:rPr lang="en-US" sz="2400" dirty="0"/>
              <a:t>Check for GM-CSF and CXCR4</a:t>
            </a:r>
            <a:r>
              <a:rPr lang="en-US" sz="2400" baseline="30000" dirty="0"/>
              <a:t>-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7837B6-597E-F643-AC51-90D4D5639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9" t="12020" r="11219" b="12639"/>
          <a:stretch/>
        </p:blipFill>
        <p:spPr>
          <a:xfrm>
            <a:off x="4788473" y="1113366"/>
            <a:ext cx="6256273" cy="46312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657EBCF-874D-F240-B4B9-39F66DD347B0}"/>
              </a:ext>
            </a:extLst>
          </p:cNvPr>
          <p:cNvSpPr/>
          <p:nvPr/>
        </p:nvSpPr>
        <p:spPr>
          <a:xfrm>
            <a:off x="6019800" y="1286933"/>
            <a:ext cx="812800" cy="1303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E0B38-5EC4-D64D-BF6A-D557D4EE97D1}"/>
              </a:ext>
            </a:extLst>
          </p:cNvPr>
          <p:cNvSpPr/>
          <p:nvPr/>
        </p:nvSpPr>
        <p:spPr>
          <a:xfrm>
            <a:off x="6747933" y="846667"/>
            <a:ext cx="812800" cy="49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5E446B-C041-D64D-BBC4-91D2942DBD9B}"/>
              </a:ext>
            </a:extLst>
          </p:cNvPr>
          <p:cNvSpPr/>
          <p:nvPr/>
        </p:nvSpPr>
        <p:spPr>
          <a:xfrm>
            <a:off x="7778883" y="562185"/>
            <a:ext cx="812800" cy="1303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462BC-59F6-FC4C-952D-952E23B3411F}"/>
              </a:ext>
            </a:extLst>
          </p:cNvPr>
          <p:cNvSpPr/>
          <p:nvPr/>
        </p:nvSpPr>
        <p:spPr>
          <a:xfrm>
            <a:off x="7778883" y="1616645"/>
            <a:ext cx="671138" cy="1032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F431E-9870-8F4B-B30E-635791E8537B}"/>
              </a:ext>
            </a:extLst>
          </p:cNvPr>
          <p:cNvSpPr/>
          <p:nvPr/>
        </p:nvSpPr>
        <p:spPr>
          <a:xfrm>
            <a:off x="8098081" y="1390524"/>
            <a:ext cx="711752" cy="1032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FA694C-466D-0448-A3AF-0B69520F756F}"/>
              </a:ext>
            </a:extLst>
          </p:cNvPr>
          <p:cNvSpPr/>
          <p:nvPr/>
        </p:nvSpPr>
        <p:spPr>
          <a:xfrm>
            <a:off x="8433650" y="1161566"/>
            <a:ext cx="671138" cy="1032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9ACB76-712C-3548-87A1-330C4394BFEE}"/>
              </a:ext>
            </a:extLst>
          </p:cNvPr>
          <p:cNvSpPr/>
          <p:nvPr/>
        </p:nvSpPr>
        <p:spPr>
          <a:xfrm rot="3042145">
            <a:off x="10396589" y="2380653"/>
            <a:ext cx="671138" cy="1199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A09428-FFA0-2248-9688-C1B90F6C495A}"/>
              </a:ext>
            </a:extLst>
          </p:cNvPr>
          <p:cNvSpPr/>
          <p:nvPr/>
        </p:nvSpPr>
        <p:spPr>
          <a:xfrm>
            <a:off x="6096000" y="2980399"/>
            <a:ext cx="999067" cy="21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D17A4-1EE2-CC49-B1D6-EDB5DD8EC464}"/>
              </a:ext>
            </a:extLst>
          </p:cNvPr>
          <p:cNvSpPr/>
          <p:nvPr/>
        </p:nvSpPr>
        <p:spPr>
          <a:xfrm>
            <a:off x="6389880" y="2985065"/>
            <a:ext cx="671138" cy="474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22E51-C57B-844E-A6BF-A7CA2B0F8E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07" t="23964" r="38266" b="39017"/>
          <a:stretch/>
        </p:blipFill>
        <p:spPr>
          <a:xfrm>
            <a:off x="5528140" y="198833"/>
            <a:ext cx="1784819" cy="126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8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628AAF-84CA-4B48-B57F-4B9BB8B4A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9" t="29926" r="22701" b="31355"/>
          <a:stretch/>
        </p:blipFill>
        <p:spPr>
          <a:xfrm>
            <a:off x="2768600" y="203634"/>
            <a:ext cx="6104467" cy="37652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82FAB-0112-CB4D-9EA6-31CB8155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anchor="ctr">
            <a:normAutofit/>
          </a:bodyPr>
          <a:lstStyle/>
          <a:p>
            <a:r>
              <a:rPr lang="en-US" cap="none" dirty="0">
                <a:solidFill>
                  <a:srgbClr val="FFFFFF"/>
                </a:solidFill>
              </a:rPr>
              <a:t>Inject The CXCR4</a:t>
            </a:r>
            <a:r>
              <a:rPr lang="en-US" cap="none" baseline="30000" dirty="0">
                <a:solidFill>
                  <a:srgbClr val="FFFFFF"/>
                </a:solidFill>
              </a:rPr>
              <a:t>- </a:t>
            </a:r>
            <a:r>
              <a:rPr lang="en-US" cap="none" dirty="0">
                <a:solidFill>
                  <a:srgbClr val="FFFFFF"/>
                </a:solidFill>
              </a:rPr>
              <a:t>T Cells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9AECBC-B473-D24A-8B74-BEF11C3B38B3}"/>
              </a:ext>
            </a:extLst>
          </p:cNvPr>
          <p:cNvSpPr/>
          <p:nvPr/>
        </p:nvSpPr>
        <p:spPr>
          <a:xfrm>
            <a:off x="2936264" y="1367053"/>
            <a:ext cx="1568003" cy="21273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0A3168-AE9B-8042-840D-37A67AF05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6" t="20247" r="38518" b="38395"/>
          <a:stretch/>
        </p:blipFill>
        <p:spPr>
          <a:xfrm>
            <a:off x="3006624" y="1754152"/>
            <a:ext cx="1106984" cy="8466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B83CFD-0213-1245-9FEE-1B50C7E327AC}"/>
              </a:ext>
            </a:extLst>
          </p:cNvPr>
          <p:cNvSpPr txBox="1"/>
          <p:nvPr/>
        </p:nvSpPr>
        <p:spPr>
          <a:xfrm>
            <a:off x="5091366" y="1407142"/>
            <a:ext cx="184283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Inject T cells into recipient mice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8D16D-3FDA-F84B-A7C2-EAAD6CEF9E4F}"/>
              </a:ext>
            </a:extLst>
          </p:cNvPr>
          <p:cNvSpPr txBox="1"/>
          <p:nvPr/>
        </p:nvSpPr>
        <p:spPr>
          <a:xfrm>
            <a:off x="7521300" y="1367052"/>
            <a:ext cx="1351767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Disease occurs 6 – 10 days later</a:t>
            </a:r>
          </a:p>
        </p:txBody>
      </p:sp>
    </p:spTree>
    <p:extLst>
      <p:ext uri="{BB962C8B-B14F-4D97-AF65-F5344CB8AC3E}">
        <p14:creationId xmlns:p14="http://schemas.microsoft.com/office/powerpoint/2010/main" val="1088442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863E9-CD60-6C4D-8F62-AA1E98D0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en-US" cap="none" dirty="0"/>
              <a:t>Examine CNS For CXCR4</a:t>
            </a:r>
            <a:r>
              <a:rPr lang="en-US" cap="none" baseline="30000" dirty="0"/>
              <a:t>-</a:t>
            </a:r>
            <a:r>
              <a:rPr lang="en-US" cap="none" dirty="0"/>
              <a:t> T Cells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C75BFB-73D1-421E-B4FD-2432E5279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r>
              <a:rPr lang="en-US" sz="2400" dirty="0"/>
              <a:t>Fluorescence Activated Cell Sorting</a:t>
            </a:r>
          </a:p>
          <a:p>
            <a:r>
              <a:rPr lang="en-US" sz="2400" dirty="0"/>
              <a:t>Check for GM-CSF and CXCR4</a:t>
            </a:r>
            <a:r>
              <a:rPr lang="en-US" sz="2400" baseline="30000" dirty="0"/>
              <a:t>-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7837B6-597E-F643-AC51-90D4D5639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9" t="12020" r="11219" b="12639"/>
          <a:stretch/>
        </p:blipFill>
        <p:spPr>
          <a:xfrm>
            <a:off x="4788473" y="1113366"/>
            <a:ext cx="6256273" cy="46312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657EBCF-874D-F240-B4B9-39F66DD347B0}"/>
              </a:ext>
            </a:extLst>
          </p:cNvPr>
          <p:cNvSpPr/>
          <p:nvPr/>
        </p:nvSpPr>
        <p:spPr>
          <a:xfrm>
            <a:off x="6019800" y="1286933"/>
            <a:ext cx="812800" cy="1303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E0B38-5EC4-D64D-BF6A-D557D4EE97D1}"/>
              </a:ext>
            </a:extLst>
          </p:cNvPr>
          <p:cNvSpPr/>
          <p:nvPr/>
        </p:nvSpPr>
        <p:spPr>
          <a:xfrm>
            <a:off x="6747933" y="846667"/>
            <a:ext cx="812800" cy="49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5E446B-C041-D64D-BBC4-91D2942DBD9B}"/>
              </a:ext>
            </a:extLst>
          </p:cNvPr>
          <p:cNvSpPr/>
          <p:nvPr/>
        </p:nvSpPr>
        <p:spPr>
          <a:xfrm>
            <a:off x="7778883" y="562185"/>
            <a:ext cx="812800" cy="1303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462BC-59F6-FC4C-952D-952E23B3411F}"/>
              </a:ext>
            </a:extLst>
          </p:cNvPr>
          <p:cNvSpPr/>
          <p:nvPr/>
        </p:nvSpPr>
        <p:spPr>
          <a:xfrm>
            <a:off x="7778883" y="1616645"/>
            <a:ext cx="671138" cy="1032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F431E-9870-8F4B-B30E-635791E8537B}"/>
              </a:ext>
            </a:extLst>
          </p:cNvPr>
          <p:cNvSpPr/>
          <p:nvPr/>
        </p:nvSpPr>
        <p:spPr>
          <a:xfrm>
            <a:off x="8098081" y="1390524"/>
            <a:ext cx="711752" cy="1032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FA694C-466D-0448-A3AF-0B69520F756F}"/>
              </a:ext>
            </a:extLst>
          </p:cNvPr>
          <p:cNvSpPr/>
          <p:nvPr/>
        </p:nvSpPr>
        <p:spPr>
          <a:xfrm>
            <a:off x="8433650" y="1113366"/>
            <a:ext cx="671138" cy="1032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9ACB76-712C-3548-87A1-330C4394BFEE}"/>
              </a:ext>
            </a:extLst>
          </p:cNvPr>
          <p:cNvSpPr/>
          <p:nvPr/>
        </p:nvSpPr>
        <p:spPr>
          <a:xfrm rot="3042145">
            <a:off x="10396589" y="2380653"/>
            <a:ext cx="671138" cy="1199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A09428-FFA0-2248-9688-C1B90F6C495A}"/>
              </a:ext>
            </a:extLst>
          </p:cNvPr>
          <p:cNvSpPr/>
          <p:nvPr/>
        </p:nvSpPr>
        <p:spPr>
          <a:xfrm>
            <a:off x="6096000" y="2980399"/>
            <a:ext cx="999067" cy="21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D17A4-1EE2-CC49-B1D6-EDB5DD8EC464}"/>
              </a:ext>
            </a:extLst>
          </p:cNvPr>
          <p:cNvSpPr/>
          <p:nvPr/>
        </p:nvSpPr>
        <p:spPr>
          <a:xfrm>
            <a:off x="6389880" y="2985065"/>
            <a:ext cx="671138" cy="474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1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42CA74-0505-9743-9BBB-72EA8D31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Discussion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950C55-683A-F740-BBFE-E9559D1D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B44DBF1-6150-6943-AF09-35E5DBF5CF1D}"/>
              </a:ext>
            </a:extLst>
          </p:cNvPr>
          <p:cNvSpPr txBox="1">
            <a:spLocks/>
          </p:cNvSpPr>
          <p:nvPr/>
        </p:nvSpPr>
        <p:spPr>
          <a:xfrm>
            <a:off x="6086032" y="2773812"/>
            <a:ext cx="2062858" cy="5577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Expected Results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F18B1DD-5131-3545-86C9-388669E60811}"/>
              </a:ext>
            </a:extLst>
          </p:cNvPr>
          <p:cNvSpPr txBox="1">
            <a:spLocks/>
          </p:cNvSpPr>
          <p:nvPr/>
        </p:nvSpPr>
        <p:spPr>
          <a:xfrm>
            <a:off x="8612859" y="2773812"/>
            <a:ext cx="2046675" cy="5577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Alternate Results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616D20A-2458-AB4F-857F-A47F8AC51A98}"/>
              </a:ext>
            </a:extLst>
          </p:cNvPr>
          <p:cNvSpPr txBox="1">
            <a:spLocks/>
          </p:cNvSpPr>
          <p:nvPr/>
        </p:nvSpPr>
        <p:spPr>
          <a:xfrm>
            <a:off x="4964862" y="3816445"/>
            <a:ext cx="1254568" cy="5577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GM-CSF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93506C9-A51C-0B4C-88D5-D6FA95593CE2}"/>
              </a:ext>
            </a:extLst>
          </p:cNvPr>
          <p:cNvSpPr txBox="1">
            <a:spLocks/>
          </p:cNvSpPr>
          <p:nvPr/>
        </p:nvSpPr>
        <p:spPr>
          <a:xfrm>
            <a:off x="7827551" y="3750971"/>
            <a:ext cx="1254568" cy="5577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GM-CSF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6A2B85-B766-2E47-B53F-C93CC7418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80" t="42212" r="18635" b="32604"/>
          <a:stretch/>
        </p:blipFill>
        <p:spPr>
          <a:xfrm>
            <a:off x="8896815" y="3185726"/>
            <a:ext cx="1845733" cy="17272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E73697-24BF-304D-A094-1C148B5F17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1041" t="41518" r="47125" b="31241"/>
          <a:stretch/>
        </p:blipFill>
        <p:spPr>
          <a:xfrm>
            <a:off x="6068932" y="3258661"/>
            <a:ext cx="1845733" cy="1727200"/>
          </a:xfr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0BFE157-3B7B-E042-86EE-8B0CE917E5C2}"/>
              </a:ext>
            </a:extLst>
          </p:cNvPr>
          <p:cNvSpPr txBox="1">
            <a:spLocks/>
          </p:cNvSpPr>
          <p:nvPr/>
        </p:nvSpPr>
        <p:spPr>
          <a:xfrm>
            <a:off x="6364514" y="4912926"/>
            <a:ext cx="1077686" cy="5577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CXCR4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FBB1077-1F97-3A48-A3A7-8ABF9EA32393}"/>
              </a:ext>
            </a:extLst>
          </p:cNvPr>
          <p:cNvSpPr txBox="1">
            <a:spLocks/>
          </p:cNvSpPr>
          <p:nvPr/>
        </p:nvSpPr>
        <p:spPr>
          <a:xfrm>
            <a:off x="9280838" y="4912926"/>
            <a:ext cx="1077686" cy="5577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CXCR4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E53430-B5BB-7F48-BF9A-B04F59041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75" t="17036" r="37408" b="17778"/>
          <a:stretch/>
        </p:blipFill>
        <p:spPr>
          <a:xfrm>
            <a:off x="350450" y="3049450"/>
            <a:ext cx="2087950" cy="2544478"/>
          </a:xfrm>
          <a:prstGeom prst="rect">
            <a:avLst/>
          </a:prstGeom>
        </p:spPr>
      </p:pic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67074AD8-D3B8-7F4D-AD02-7ADDA9E31C59}"/>
              </a:ext>
            </a:extLst>
          </p:cNvPr>
          <p:cNvSpPr txBox="1">
            <a:spLocks/>
          </p:cNvSpPr>
          <p:nvPr/>
        </p:nvSpPr>
        <p:spPr>
          <a:xfrm>
            <a:off x="411064" y="3258661"/>
            <a:ext cx="1254568" cy="5577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Periphery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567FF58-BFD1-1040-817A-7DEF322CC3DB}"/>
              </a:ext>
            </a:extLst>
          </p:cNvPr>
          <p:cNvSpPr txBox="1">
            <a:spLocks/>
          </p:cNvSpPr>
          <p:nvPr/>
        </p:nvSpPr>
        <p:spPr>
          <a:xfrm>
            <a:off x="2335880" y="3331596"/>
            <a:ext cx="2087951" cy="7774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Central Nervous System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AAF51E-C640-A342-AAD9-EB2A94DDBEB5}"/>
              </a:ext>
            </a:extLst>
          </p:cNvPr>
          <p:cNvSpPr/>
          <p:nvPr/>
        </p:nvSpPr>
        <p:spPr>
          <a:xfrm>
            <a:off x="7087155" y="4365276"/>
            <a:ext cx="710090" cy="435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E6284E-5ADE-E54C-A6E9-FD866E7AAE0B}"/>
              </a:ext>
            </a:extLst>
          </p:cNvPr>
          <p:cNvSpPr/>
          <p:nvPr/>
        </p:nvSpPr>
        <p:spPr>
          <a:xfrm>
            <a:off x="9882965" y="4387418"/>
            <a:ext cx="710090" cy="435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0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AC13-5A3E-8443-9FE1-FD020D6F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40844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7B1C-2B11-B548-B307-EF74E033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43001"/>
            <a:ext cx="11029615" cy="483235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Who gets MS? (Epidemiology). National Multiple Sclerosis Society. Retrieved Nov. 11, 2019, from </a:t>
            </a:r>
            <a:r>
              <a:rPr lang="en-US" sz="1000" u="sng" dirty="0">
                <a:hlinkClick r:id="rId2"/>
              </a:rPr>
              <a:t>https://www.nationalmssociety.org/What-is-MS/Who-Gets-MS</a:t>
            </a:r>
            <a:endParaRPr lang="en-US" sz="1000" u="sng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Thomas, L. Optic Neuritis and Multiple Sclerosis. News Medical Life Sciences. Retrieved Dec. 4, 2019, from </a:t>
            </a:r>
            <a:r>
              <a:rPr lang="en-US" sz="1000" dirty="0">
                <a:hlinkClick r:id="rId3"/>
              </a:rPr>
              <a:t>https://www.news-medical.net/health/Optic-Neuritis-and-Multiple-Sclerosis.aspx</a:t>
            </a:r>
            <a:r>
              <a:rPr lang="en-US" sz="1000" dirty="0"/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Fletcher, J. M., Lalor, S. J., Sweeney, C. M., Tubridy, N., &amp; Mills, K. H. (2010). T cells in multiple sclerosis and experimental autoimmune encephalomyelitis. </a:t>
            </a:r>
            <a:r>
              <a:rPr lang="en-US" sz="1000" i="1" dirty="0"/>
              <a:t>Clinical and experimental immunology</a:t>
            </a:r>
            <a:r>
              <a:rPr lang="en-US" sz="1000" dirty="0"/>
              <a:t>, </a:t>
            </a:r>
            <a:r>
              <a:rPr lang="en-US" sz="1000" i="1" dirty="0"/>
              <a:t>162</a:t>
            </a:r>
            <a:r>
              <a:rPr lang="en-US" sz="1000" dirty="0"/>
              <a:t>(1), 1–11. doi:10.1111/j.1365-2249.2010.04143.x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1000" dirty="0"/>
              <a:t>Galli, E., Hartmann, F.J., Schreiner, B… </a:t>
            </a:r>
            <a:r>
              <a:rPr lang="en-US" sz="1000" dirty="0"/>
              <a:t>Becher, B. (2019). GM-CSF and CXCR4 define a T helper cell signature in multiple sclerosis. </a:t>
            </a:r>
            <a:r>
              <a:rPr lang="en-US" sz="1000" i="1" dirty="0"/>
              <a:t>Nat Med</a:t>
            </a:r>
            <a:r>
              <a:rPr lang="en-US" sz="1000" dirty="0"/>
              <a:t> 25,</a:t>
            </a:r>
            <a:r>
              <a:rPr lang="en-US" sz="1000" b="1" dirty="0"/>
              <a:t> </a:t>
            </a:r>
            <a:r>
              <a:rPr lang="en-US" sz="1000" dirty="0"/>
              <a:t>1290–1300 (2019) doi:10.1038/s41591-019-0521-4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Phelan, J. (2016) Generating EAE Mouse Models of Multiple Sclerosis. </a:t>
            </a:r>
            <a:r>
              <a:rPr lang="en-US" sz="1000" i="1" dirty="0"/>
              <a:t>Taconic Insights. </a:t>
            </a:r>
            <a:r>
              <a:rPr lang="en-US" sz="1000" dirty="0"/>
              <a:t>Retrieved Dec. 3, 2019, from </a:t>
            </a:r>
            <a:r>
              <a:rPr lang="en-US" sz="1000" dirty="0">
                <a:hlinkClick r:id="rId4"/>
              </a:rPr>
              <a:t>https://www.taconic.com/taconic-insights/neuroscience/eae-mouse-models-of-multiple-sclerosis.html</a:t>
            </a:r>
            <a:r>
              <a:rPr lang="en-US" sz="1000" dirty="0"/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Flow Cytometry Fundamental Principle, How FACS Works. BOSTER Biological Technology. Retrieved Nov 30, 2019, from </a:t>
            </a:r>
            <a:r>
              <a:rPr lang="en-US" sz="1000" u="sng" dirty="0">
                <a:hlinkClick r:id="rId5"/>
              </a:rPr>
              <a:t>https://www.bosterbio.com/protocol-and-troubleshooting/flow-cytometry-principle</a:t>
            </a:r>
            <a:endParaRPr lang="en-US" sz="1000" u="sng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Improved vectors and genome-wide libraries for CRISPR screening. Sanjana NE, Shalem O, Zhang F. </a:t>
            </a:r>
            <a:r>
              <a:rPr lang="en-US" sz="1000" i="1" dirty="0"/>
              <a:t>Nat Methods. 2014 Aug;11(8):783-4. doi: 10.1038/nmeth.3047.</a:t>
            </a:r>
            <a:r>
              <a:rPr lang="en-US" sz="1000" dirty="0"/>
              <a:t> 10.1038/nmeth.3047 </a:t>
            </a:r>
            <a:r>
              <a:rPr lang="en-US" sz="1000" dirty="0">
                <a:hlinkClick r:id="rId6"/>
              </a:rPr>
              <a:t>PubMed 25075903</a:t>
            </a:r>
            <a:r>
              <a:rPr lang="en-US" sz="1000" dirty="0"/>
              <a:t> (Addgene plasmid # 52961)</a:t>
            </a:r>
            <a:endParaRPr lang="en-US" sz="1000" u="sng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Pellegrini, R. (2016). How to express CRISPR in your target cells. Benchtalk. Retrieved Nov. 26, 2019, from </a:t>
            </a:r>
            <a:r>
              <a:rPr lang="en-US" sz="1000" u="sng" dirty="0">
                <a:hlinkClick r:id="rId7"/>
              </a:rPr>
              <a:t>https://www.benchling.com/2016/03/24/how-to-express-crispr-in-your-target-cells/</a:t>
            </a:r>
            <a:r>
              <a:rPr lang="en-US" sz="1000" dirty="0"/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CRISPR Guide. Addgene. Retrieved Nov. 29, 2019, from </a:t>
            </a:r>
            <a:r>
              <a:rPr lang="en-US" sz="1000" u="sng" dirty="0">
                <a:hlinkClick r:id="rId8"/>
              </a:rPr>
              <a:t>https://www.addgene.org/guides/crispr/#plan-experiment</a:t>
            </a:r>
            <a:endParaRPr lang="en-US" sz="1000" u="sng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Flow Cytometry Guide. Creative Diagnostics Technology. Retrieved Nov 30, 2019, from </a:t>
            </a:r>
            <a:r>
              <a:rPr lang="en-US" sz="1000" u="sng" dirty="0">
                <a:hlinkClick r:id="rId5"/>
              </a:rPr>
              <a:t>https://www.bosterbio.com/protocol-and-troubleshooting/flow-cytometry-principle</a:t>
            </a:r>
            <a:endParaRPr lang="en-US" sz="1000" u="sng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/>
              <a:t>Zhang Lab. (</a:t>
            </a:r>
            <a:r>
              <a:rPr lang="en-US" sz="1000" dirty="0" err="1"/>
              <a:t>n.d</a:t>
            </a:r>
            <a:r>
              <a:rPr lang="en-US" sz="1000" dirty="0"/>
              <a:t>). </a:t>
            </a:r>
            <a:r>
              <a:rPr lang="en-US" sz="1000" dirty="0" err="1"/>
              <a:t>LentiCRISPR</a:t>
            </a:r>
            <a:r>
              <a:rPr lang="en-US" sz="1000" dirty="0"/>
              <a:t> lentiviral CRISPR/Cas9 and single guide RNA. Retrieved Dec. 6, 2019 from </a:t>
            </a:r>
            <a:r>
              <a:rPr lang="en-US" sz="1000" u="sng" dirty="0">
                <a:hlinkClick r:id="rId9"/>
              </a:rPr>
              <a:t>https://media.addgene.org/cms/files/Zhang_lab_LentiCRISPR_library_protocol.pdf</a:t>
            </a:r>
            <a:r>
              <a:rPr lang="en-US" sz="1000" dirty="0"/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0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115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B5BA-3401-D741-B2B4-AC5102E5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Multiple Sclerosis (MS)</a:t>
            </a:r>
          </a:p>
        </p:txBody>
      </p:sp>
      <p:pic>
        <p:nvPicPr>
          <p:cNvPr id="26" name="Content Placeholder 8">
            <a:extLst>
              <a:ext uri="{FF2B5EF4-FFF2-40B4-BE49-F238E27FC236}">
                <a16:creationId xmlns:a16="http://schemas.microsoft.com/office/drawing/2014/main" id="{CD93E306-15B7-2A45-918C-1E661BC26A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t="24933" r="35184"/>
          <a:stretch/>
        </p:blipFill>
        <p:spPr>
          <a:xfrm>
            <a:off x="7600151" y="4126521"/>
            <a:ext cx="3185077" cy="2203450"/>
          </a:xfrm>
        </p:spPr>
      </p:pic>
      <p:pic>
        <p:nvPicPr>
          <p:cNvPr id="27" name="Content Placeholder 8">
            <a:extLst>
              <a:ext uri="{FF2B5EF4-FFF2-40B4-BE49-F238E27FC236}">
                <a16:creationId xmlns:a16="http://schemas.microsoft.com/office/drawing/2014/main" id="{8AD91498-A510-2048-B83B-3D3DFCAFE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82" t="399" b="34489"/>
          <a:stretch/>
        </p:blipFill>
        <p:spPr>
          <a:xfrm>
            <a:off x="7713785" y="1794590"/>
            <a:ext cx="2772422" cy="191122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0B72C41-EC16-624E-B95A-C3FE35FA963B}"/>
              </a:ext>
            </a:extLst>
          </p:cNvPr>
          <p:cNvSpPr/>
          <p:nvPr/>
        </p:nvSpPr>
        <p:spPr>
          <a:xfrm>
            <a:off x="7713785" y="3047995"/>
            <a:ext cx="773723" cy="66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72E503-1C77-0543-A658-939FF71BB610}"/>
              </a:ext>
            </a:extLst>
          </p:cNvPr>
          <p:cNvSpPr/>
          <p:nvPr/>
        </p:nvSpPr>
        <p:spPr>
          <a:xfrm>
            <a:off x="8704216" y="1561782"/>
            <a:ext cx="1547446" cy="66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0537B8-7FB5-0745-BDC4-66115AEC88DC}"/>
              </a:ext>
            </a:extLst>
          </p:cNvPr>
          <p:cNvSpPr/>
          <p:nvPr/>
        </p:nvSpPr>
        <p:spPr>
          <a:xfrm>
            <a:off x="8642793" y="3943387"/>
            <a:ext cx="2189328" cy="74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5FB109-3AFE-C241-A830-1DAB59457A93}"/>
              </a:ext>
            </a:extLst>
          </p:cNvPr>
          <p:cNvSpPr/>
          <p:nvPr/>
        </p:nvSpPr>
        <p:spPr>
          <a:xfrm>
            <a:off x="8805827" y="4272151"/>
            <a:ext cx="1639432" cy="66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A97A60-62AD-CF4D-9490-41BA47DA2700}"/>
              </a:ext>
            </a:extLst>
          </p:cNvPr>
          <p:cNvSpPr txBox="1"/>
          <p:nvPr/>
        </p:nvSpPr>
        <p:spPr>
          <a:xfrm>
            <a:off x="8369105" y="1045844"/>
            <a:ext cx="26048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Healthy nerve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Normal myelin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A0DAA2-AD51-1D43-881B-4E07A1441309}"/>
              </a:ext>
            </a:extLst>
          </p:cNvPr>
          <p:cNvSpPr txBox="1"/>
          <p:nvPr/>
        </p:nvSpPr>
        <p:spPr>
          <a:xfrm>
            <a:off x="8487508" y="3845095"/>
            <a:ext cx="23680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 nerve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Demyelinating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58A6F1B-42FF-8047-BDEB-C452A815D403}"/>
              </a:ext>
            </a:extLst>
          </p:cNvPr>
          <p:cNvCxnSpPr/>
          <p:nvPr/>
        </p:nvCxnSpPr>
        <p:spPr>
          <a:xfrm flipH="1">
            <a:off x="10099343" y="4740212"/>
            <a:ext cx="559558" cy="4186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2DDC0E7-B99D-BF4A-B450-AD6CC6928A7B}"/>
              </a:ext>
            </a:extLst>
          </p:cNvPr>
          <p:cNvCxnSpPr/>
          <p:nvPr/>
        </p:nvCxnSpPr>
        <p:spPr>
          <a:xfrm flipH="1">
            <a:off x="10193128" y="1950123"/>
            <a:ext cx="559558" cy="4186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99DF82A-0C85-9945-A84D-7FDD45E60AB7}"/>
              </a:ext>
            </a:extLst>
          </p:cNvPr>
          <p:cNvSpPr/>
          <p:nvPr/>
        </p:nvSpPr>
        <p:spPr>
          <a:xfrm>
            <a:off x="8283579" y="3447642"/>
            <a:ext cx="359214" cy="66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8D3CF0-6F94-6544-8CF6-A9F51F2D51B4}"/>
              </a:ext>
            </a:extLst>
          </p:cNvPr>
          <p:cNvSpPr/>
          <p:nvPr/>
        </p:nvSpPr>
        <p:spPr>
          <a:xfrm>
            <a:off x="8524609" y="3696509"/>
            <a:ext cx="359214" cy="66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39012963-23A2-9848-ADD5-5B810569B7DD}"/>
              </a:ext>
            </a:extLst>
          </p:cNvPr>
          <p:cNvSpPr txBox="1">
            <a:spLocks/>
          </p:cNvSpPr>
          <p:nvPr/>
        </p:nvSpPr>
        <p:spPr>
          <a:xfrm>
            <a:off x="713910" y="2765142"/>
            <a:ext cx="5194766" cy="20345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Myelin is destroyed</a:t>
            </a:r>
          </a:p>
          <a:p>
            <a:r>
              <a:rPr lang="en-US" sz="2200" dirty="0"/>
              <a:t>Causes loss of motor function and vision problems</a:t>
            </a:r>
            <a:endParaRPr lang="en-US" sz="2200" baseline="30000" dirty="0"/>
          </a:p>
          <a:p>
            <a:r>
              <a:rPr lang="en-US" sz="2200" dirty="0"/>
              <a:t>Modeled in mice</a:t>
            </a:r>
          </a:p>
        </p:txBody>
      </p:sp>
    </p:spTree>
    <p:extLst>
      <p:ext uri="{BB962C8B-B14F-4D97-AF65-F5344CB8AC3E}">
        <p14:creationId xmlns:p14="http://schemas.microsoft.com/office/powerpoint/2010/main" val="215879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272AB56-BD16-7B48-AFA7-5A1833CA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595966"/>
          </a:xfrm>
        </p:spPr>
        <p:txBody>
          <a:bodyPr>
            <a:normAutofit/>
          </a:bodyPr>
          <a:lstStyle/>
          <a:p>
            <a:r>
              <a:rPr lang="en-US" cap="none" dirty="0"/>
              <a:t>Model of MS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B7A94A57-4247-FF40-9EC2-C00BE8579BDD}"/>
              </a:ext>
            </a:extLst>
          </p:cNvPr>
          <p:cNvSpPr txBox="1">
            <a:spLocks/>
          </p:cNvSpPr>
          <p:nvPr/>
        </p:nvSpPr>
        <p:spPr>
          <a:xfrm>
            <a:off x="192295" y="5568695"/>
            <a:ext cx="1029901" cy="595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cap="none" dirty="0"/>
              <a:t>Myelin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8B4F80B-D81E-F54C-9453-64BA9E758C4F}"/>
              </a:ext>
            </a:extLst>
          </p:cNvPr>
          <p:cNvSpPr txBox="1">
            <a:spLocks/>
          </p:cNvSpPr>
          <p:nvPr/>
        </p:nvSpPr>
        <p:spPr>
          <a:xfrm>
            <a:off x="1141476" y="2673237"/>
            <a:ext cx="2225040" cy="595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cap="none" dirty="0"/>
              <a:t>Differentiation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7F65ABE5-46B5-A140-8C0B-8FE9D9489F0D}"/>
              </a:ext>
            </a:extLst>
          </p:cNvPr>
          <p:cNvSpPr txBox="1">
            <a:spLocks/>
          </p:cNvSpPr>
          <p:nvPr/>
        </p:nvSpPr>
        <p:spPr>
          <a:xfrm>
            <a:off x="5416964" y="502919"/>
            <a:ext cx="3200620" cy="662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cap="none" dirty="0"/>
              <a:t>Blood Brain Barrier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AC64BC-2745-464B-BFFD-25CF3DB93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33" t="15734" r="41567" b="4932"/>
          <a:stretch/>
        </p:blipFill>
        <p:spPr>
          <a:xfrm>
            <a:off x="6154933" y="1125840"/>
            <a:ext cx="1572768" cy="5440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BBEFFA-463B-CF4A-AD99-DBF00A733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56" t="7784" r="16848" b="29921"/>
          <a:stretch/>
        </p:blipFill>
        <p:spPr>
          <a:xfrm>
            <a:off x="9129302" y="2418970"/>
            <a:ext cx="2194125" cy="42721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18611A-AD79-3A49-B624-A21374EAE8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1" t="32820" r="48469" b="39989"/>
          <a:stretch/>
        </p:blipFill>
        <p:spPr>
          <a:xfrm>
            <a:off x="0" y="2332349"/>
            <a:ext cx="4507992" cy="18647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7E261E-5FED-F64F-BB4C-A4B255B2D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33" t="45379" r="61669" b="46933"/>
          <a:stretch/>
        </p:blipFill>
        <p:spPr>
          <a:xfrm>
            <a:off x="4443238" y="3318922"/>
            <a:ext cx="1947452" cy="5272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D02881-03B6-D743-9C3B-CA397B5623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33" t="45379" r="61669" b="46933"/>
          <a:stretch/>
        </p:blipFill>
        <p:spPr>
          <a:xfrm>
            <a:off x="7846998" y="3246445"/>
            <a:ext cx="1947452" cy="527258"/>
          </a:xfrm>
          <a:prstGeom prst="rect">
            <a:avLst/>
          </a:prstGeom>
        </p:spPr>
      </p:pic>
      <p:sp>
        <p:nvSpPr>
          <p:cNvPr id="26" name="Title 6">
            <a:extLst>
              <a:ext uri="{FF2B5EF4-FFF2-40B4-BE49-F238E27FC236}">
                <a16:creationId xmlns:a16="http://schemas.microsoft.com/office/drawing/2014/main" id="{FB24D33E-8631-7240-A21A-AEFEC3240270}"/>
              </a:ext>
            </a:extLst>
          </p:cNvPr>
          <p:cNvSpPr txBox="1">
            <a:spLocks/>
          </p:cNvSpPr>
          <p:nvPr/>
        </p:nvSpPr>
        <p:spPr>
          <a:xfrm>
            <a:off x="1766206" y="1441480"/>
            <a:ext cx="3200620" cy="662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cap="none" dirty="0"/>
              <a:t>Periphery</a:t>
            </a:r>
          </a:p>
        </p:txBody>
      </p:sp>
      <p:sp>
        <p:nvSpPr>
          <p:cNvPr id="27" name="Title 6">
            <a:extLst>
              <a:ext uri="{FF2B5EF4-FFF2-40B4-BE49-F238E27FC236}">
                <a16:creationId xmlns:a16="http://schemas.microsoft.com/office/drawing/2014/main" id="{61EDA0CB-675E-F043-BDC3-7F630F9E9D61}"/>
              </a:ext>
            </a:extLst>
          </p:cNvPr>
          <p:cNvSpPr txBox="1">
            <a:spLocks/>
          </p:cNvSpPr>
          <p:nvPr/>
        </p:nvSpPr>
        <p:spPr>
          <a:xfrm>
            <a:off x="8126636" y="1441480"/>
            <a:ext cx="3852004" cy="662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cap="none" dirty="0"/>
              <a:t>Central Nervous System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1756246-0D51-5544-B959-6BED59E1E2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33" t="45379" r="61669" b="46933"/>
          <a:stretch/>
        </p:blipFill>
        <p:spPr>
          <a:xfrm rot="16200000">
            <a:off x="-335106" y="4556277"/>
            <a:ext cx="1947452" cy="527258"/>
          </a:xfrm>
          <a:prstGeom prst="rect">
            <a:avLst/>
          </a:prstGeom>
        </p:spPr>
      </p:pic>
      <p:sp>
        <p:nvSpPr>
          <p:cNvPr id="30" name="Title 6">
            <a:extLst>
              <a:ext uri="{FF2B5EF4-FFF2-40B4-BE49-F238E27FC236}">
                <a16:creationId xmlns:a16="http://schemas.microsoft.com/office/drawing/2014/main" id="{C674A658-D29E-A148-9682-EB6AB17354D1}"/>
              </a:ext>
            </a:extLst>
          </p:cNvPr>
          <p:cNvSpPr txBox="1">
            <a:spLocks/>
          </p:cNvSpPr>
          <p:nvPr/>
        </p:nvSpPr>
        <p:spPr>
          <a:xfrm>
            <a:off x="272903" y="3233559"/>
            <a:ext cx="913886" cy="5272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cap="none" dirty="0"/>
              <a:t>T Cell</a:t>
            </a:r>
          </a:p>
        </p:txBody>
      </p:sp>
    </p:spTree>
    <p:extLst>
      <p:ext uri="{BB962C8B-B14F-4D97-AF65-F5344CB8AC3E}">
        <p14:creationId xmlns:p14="http://schemas.microsoft.com/office/powerpoint/2010/main" val="255855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430F55-CDD9-2A44-827E-25DBB9CC2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07" t="21729" r="33056" b="38380"/>
          <a:stretch/>
        </p:blipFill>
        <p:spPr>
          <a:xfrm>
            <a:off x="3623656" y="1783418"/>
            <a:ext cx="4899259" cy="329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865916-8D84-D947-B1F5-55BAF24E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74470"/>
            <a:ext cx="11029615" cy="1100634"/>
          </a:xfrm>
        </p:spPr>
        <p:txBody>
          <a:bodyPr/>
          <a:lstStyle/>
          <a:p>
            <a:pPr algn="ctr"/>
            <a:r>
              <a:rPr lang="en-US" cap="none" dirty="0"/>
              <a:t>Does a CXCR4 deletion on GM-CSF producing T cells prevent them from entering the CNS?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2A2ABD20-F939-8948-83C9-635AC81FE9CD}"/>
              </a:ext>
            </a:extLst>
          </p:cNvPr>
          <p:cNvSpPr txBox="1">
            <a:spLocks/>
          </p:cNvSpPr>
          <p:nvPr/>
        </p:nvSpPr>
        <p:spPr>
          <a:xfrm>
            <a:off x="2680606" y="2449430"/>
            <a:ext cx="1388474" cy="662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cap="none" dirty="0"/>
              <a:t>GM-CSF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4D6C7F5-41E9-7743-B8A4-8FB8D7929D22}"/>
              </a:ext>
            </a:extLst>
          </p:cNvPr>
          <p:cNvSpPr txBox="1">
            <a:spLocks/>
          </p:cNvSpPr>
          <p:nvPr/>
        </p:nvSpPr>
        <p:spPr>
          <a:xfrm>
            <a:off x="7828678" y="4225885"/>
            <a:ext cx="1388474" cy="662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cap="none" dirty="0"/>
              <a:t>CXCR4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EB5886B6-F76F-2C4F-81FB-F945BEAFC6B5}"/>
              </a:ext>
            </a:extLst>
          </p:cNvPr>
          <p:cNvSpPr txBox="1">
            <a:spLocks/>
          </p:cNvSpPr>
          <p:nvPr/>
        </p:nvSpPr>
        <p:spPr>
          <a:xfrm>
            <a:off x="5676790" y="3290368"/>
            <a:ext cx="1388474" cy="450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cap="none" dirty="0"/>
              <a:t>T Cell</a:t>
            </a:r>
          </a:p>
        </p:txBody>
      </p:sp>
    </p:spTree>
    <p:extLst>
      <p:ext uri="{BB962C8B-B14F-4D97-AF65-F5344CB8AC3E}">
        <p14:creationId xmlns:p14="http://schemas.microsoft.com/office/powerpoint/2010/main" val="277973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C26F0-601B-FF4B-BDDA-0FF7A6D9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anchor="ctr">
            <a:normAutofit/>
          </a:bodyPr>
          <a:lstStyle/>
          <a:p>
            <a:r>
              <a:rPr lang="en-US" cap="none" dirty="0">
                <a:solidFill>
                  <a:srgbClr val="FFFFFF"/>
                </a:solidFill>
              </a:rPr>
              <a:t>Isolate Pathogenic T Cells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CF25F-9CA3-0B4A-BA60-D7D76CA93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80" r="27034"/>
          <a:stretch/>
        </p:blipFill>
        <p:spPr>
          <a:xfrm>
            <a:off x="2754249" y="919166"/>
            <a:ext cx="5810250" cy="250983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98E465-5360-B949-BC10-B6121C70AAE6}"/>
              </a:ext>
            </a:extLst>
          </p:cNvPr>
          <p:cNvSpPr/>
          <p:nvPr/>
        </p:nvSpPr>
        <p:spPr>
          <a:xfrm>
            <a:off x="4185434" y="343988"/>
            <a:ext cx="6441186" cy="90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1258FED5-1E1F-894A-9530-96E61DE5F1AF}"/>
              </a:ext>
            </a:extLst>
          </p:cNvPr>
          <p:cNvSpPr txBox="1">
            <a:spLocks/>
          </p:cNvSpPr>
          <p:nvPr/>
        </p:nvSpPr>
        <p:spPr>
          <a:xfrm>
            <a:off x="3328444" y="1821766"/>
            <a:ext cx="2154241" cy="75139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cap="non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Day 0: Myelin Injection</a:t>
            </a:r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906716C4-579D-8C44-B351-34944E2576AE}"/>
              </a:ext>
            </a:extLst>
          </p:cNvPr>
          <p:cNvSpPr txBox="1">
            <a:spLocks/>
          </p:cNvSpPr>
          <p:nvPr/>
        </p:nvSpPr>
        <p:spPr>
          <a:xfrm>
            <a:off x="6652424" y="1977559"/>
            <a:ext cx="2166076" cy="92704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cap="non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Day 9: Remove Draining Lymph Nodes</a:t>
            </a:r>
          </a:p>
        </p:txBody>
      </p:sp>
    </p:spTree>
    <p:extLst>
      <p:ext uri="{BB962C8B-B14F-4D97-AF65-F5344CB8AC3E}">
        <p14:creationId xmlns:p14="http://schemas.microsoft.com/office/powerpoint/2010/main" val="878629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863E9-CD60-6C4D-8F62-AA1E98D0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en-US" cap="none" dirty="0"/>
              <a:t>Identify T Cell Subset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C75BFB-73D1-421E-B4FD-2432E5279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r>
              <a:rPr lang="en-US" sz="2400" dirty="0"/>
              <a:t>Fluorescence Activated Cell Sorting</a:t>
            </a:r>
          </a:p>
          <a:p>
            <a:r>
              <a:rPr lang="en-US" sz="2400" dirty="0"/>
              <a:t>Identify CXCR4</a:t>
            </a:r>
            <a:r>
              <a:rPr lang="en-US" sz="2400" baseline="30000" dirty="0"/>
              <a:t>+</a:t>
            </a:r>
            <a:r>
              <a:rPr lang="en-US" sz="2400" dirty="0"/>
              <a:t>, GM-CSF</a:t>
            </a:r>
            <a:endParaRPr lang="en-US" sz="2400" baseline="30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7837B6-597E-F643-AC51-90D4D5639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9" t="12020" r="11219" b="12639"/>
          <a:stretch/>
        </p:blipFill>
        <p:spPr>
          <a:xfrm>
            <a:off x="4788473" y="1113366"/>
            <a:ext cx="6256273" cy="46312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657EBCF-874D-F240-B4B9-39F66DD347B0}"/>
              </a:ext>
            </a:extLst>
          </p:cNvPr>
          <p:cNvSpPr/>
          <p:nvPr/>
        </p:nvSpPr>
        <p:spPr>
          <a:xfrm>
            <a:off x="6019800" y="1286933"/>
            <a:ext cx="812800" cy="1303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E0B38-5EC4-D64D-BF6A-D557D4EE97D1}"/>
              </a:ext>
            </a:extLst>
          </p:cNvPr>
          <p:cNvSpPr/>
          <p:nvPr/>
        </p:nvSpPr>
        <p:spPr>
          <a:xfrm>
            <a:off x="6747933" y="846667"/>
            <a:ext cx="812800" cy="49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5E446B-C041-D64D-BBC4-91D2942DBD9B}"/>
              </a:ext>
            </a:extLst>
          </p:cNvPr>
          <p:cNvSpPr/>
          <p:nvPr/>
        </p:nvSpPr>
        <p:spPr>
          <a:xfrm>
            <a:off x="7778883" y="562185"/>
            <a:ext cx="812800" cy="1303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462BC-59F6-FC4C-952D-952E23B3411F}"/>
              </a:ext>
            </a:extLst>
          </p:cNvPr>
          <p:cNvSpPr/>
          <p:nvPr/>
        </p:nvSpPr>
        <p:spPr>
          <a:xfrm>
            <a:off x="7778883" y="1616645"/>
            <a:ext cx="671138" cy="1032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F431E-9870-8F4B-B30E-635791E8537B}"/>
              </a:ext>
            </a:extLst>
          </p:cNvPr>
          <p:cNvSpPr/>
          <p:nvPr/>
        </p:nvSpPr>
        <p:spPr>
          <a:xfrm>
            <a:off x="8098081" y="1390524"/>
            <a:ext cx="711752" cy="1032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FA694C-466D-0448-A3AF-0B69520F756F}"/>
              </a:ext>
            </a:extLst>
          </p:cNvPr>
          <p:cNvSpPr/>
          <p:nvPr/>
        </p:nvSpPr>
        <p:spPr>
          <a:xfrm>
            <a:off x="8433650" y="1113366"/>
            <a:ext cx="671138" cy="1032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9ACB76-712C-3548-87A1-330C4394BFEE}"/>
              </a:ext>
            </a:extLst>
          </p:cNvPr>
          <p:cNvSpPr/>
          <p:nvPr/>
        </p:nvSpPr>
        <p:spPr>
          <a:xfrm rot="3042145">
            <a:off x="10396589" y="2380653"/>
            <a:ext cx="671138" cy="1199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A09428-FFA0-2248-9688-C1B90F6C495A}"/>
              </a:ext>
            </a:extLst>
          </p:cNvPr>
          <p:cNvSpPr/>
          <p:nvPr/>
        </p:nvSpPr>
        <p:spPr>
          <a:xfrm>
            <a:off x="6096000" y="2980399"/>
            <a:ext cx="999067" cy="21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D17A4-1EE2-CC49-B1D6-EDB5DD8EC464}"/>
              </a:ext>
            </a:extLst>
          </p:cNvPr>
          <p:cNvSpPr/>
          <p:nvPr/>
        </p:nvSpPr>
        <p:spPr>
          <a:xfrm>
            <a:off x="6389880" y="2985065"/>
            <a:ext cx="671138" cy="474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22FAD77-38A1-EA43-92FF-2A39624E9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22" t="22026" r="31331" b="37778"/>
          <a:stretch/>
        </p:blipFill>
        <p:spPr>
          <a:xfrm>
            <a:off x="6365326" y="169142"/>
            <a:ext cx="1676823" cy="10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1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AE828-7C67-7F4D-A8FC-8560D690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cap="none" dirty="0"/>
              <a:t>Gene Deletion via CRISPR/Cas9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23880-321E-964A-84C3-CD69AC612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906" y="2350291"/>
            <a:ext cx="3782985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guideRNA: TCGAGAGCATCGTGCACAAG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1026A0-C8BA-D84E-BA28-784EB8027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839">
            <a:off x="5851252" y="486499"/>
            <a:ext cx="4224669" cy="31685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94F7C7-2A25-D64C-B6FB-551529965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24" t="35659" r="29777" b="41186"/>
          <a:stretch/>
        </p:blipFill>
        <p:spPr>
          <a:xfrm>
            <a:off x="6186827" y="3848986"/>
            <a:ext cx="4489569" cy="158793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6E265D-342F-E84D-8BC3-75454AF035D7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7240772" y="2211572"/>
            <a:ext cx="1190840" cy="1637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161114-E5ED-D749-9E2D-30C63244C1B3}"/>
              </a:ext>
            </a:extLst>
          </p:cNvPr>
          <p:cNvCxnSpPr>
            <a:cxnSpLocks/>
          </p:cNvCxnSpPr>
          <p:nvPr/>
        </p:nvCxnSpPr>
        <p:spPr>
          <a:xfrm flipH="1">
            <a:off x="8601740" y="1839433"/>
            <a:ext cx="244548" cy="2009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3AFD3FC-B49D-D146-A059-10C0156E40D5}"/>
              </a:ext>
            </a:extLst>
          </p:cNvPr>
          <p:cNvSpPr/>
          <p:nvPr/>
        </p:nvSpPr>
        <p:spPr>
          <a:xfrm>
            <a:off x="7708605" y="1499191"/>
            <a:ext cx="606055" cy="57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0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C772A-A39B-AC47-9468-3071671FD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" r="51244" b="36930"/>
          <a:stretch/>
        </p:blipFill>
        <p:spPr>
          <a:xfrm>
            <a:off x="3820685" y="1935126"/>
            <a:ext cx="4167912" cy="3583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8DEDDB-43A1-8B45-813E-901D0FAFB978}"/>
              </a:ext>
            </a:extLst>
          </p:cNvPr>
          <p:cNvSpPr txBox="1"/>
          <p:nvPr/>
        </p:nvSpPr>
        <p:spPr>
          <a:xfrm>
            <a:off x="2761025" y="1754371"/>
            <a:ext cx="108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Envelope plasmid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4DE2A-0A50-394C-AD9B-677F02516CF5}"/>
              </a:ext>
            </a:extLst>
          </p:cNvPr>
          <p:cNvSpPr txBox="1"/>
          <p:nvPr/>
        </p:nvSpPr>
        <p:spPr>
          <a:xfrm>
            <a:off x="7988596" y="1754372"/>
            <a:ext cx="1261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Packaging plasmid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2FD7BA-31C2-BF49-A40C-DD29D9EBEE70}"/>
              </a:ext>
            </a:extLst>
          </p:cNvPr>
          <p:cNvCxnSpPr>
            <a:stCxn id="7" idx="3"/>
          </p:cNvCxnSpPr>
          <p:nvPr/>
        </p:nvCxnSpPr>
        <p:spPr>
          <a:xfrm>
            <a:off x="3845545" y="2077537"/>
            <a:ext cx="226725" cy="176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9114CE-2B7E-734B-93D0-CDE45C2EBA88}"/>
              </a:ext>
            </a:extLst>
          </p:cNvPr>
          <p:cNvCxnSpPr>
            <a:stCxn id="9" idx="1"/>
          </p:cNvCxnSpPr>
          <p:nvPr/>
        </p:nvCxnSpPr>
        <p:spPr>
          <a:xfrm flipH="1">
            <a:off x="7729870" y="2077538"/>
            <a:ext cx="258726" cy="176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9A63F0B-102C-0E40-9299-FA64915DE7C8}"/>
              </a:ext>
            </a:extLst>
          </p:cNvPr>
          <p:cNvSpPr/>
          <p:nvPr/>
        </p:nvSpPr>
        <p:spPr>
          <a:xfrm>
            <a:off x="1961604" y="4811641"/>
            <a:ext cx="3478671" cy="169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E0E9AD-D49D-0446-B329-98F316DE5DAC}"/>
              </a:ext>
            </a:extLst>
          </p:cNvPr>
          <p:cNvSpPr/>
          <p:nvPr/>
        </p:nvSpPr>
        <p:spPr>
          <a:xfrm>
            <a:off x="4201633" y="2128767"/>
            <a:ext cx="790507" cy="646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B81208-BE63-A546-BC67-347BAD41E67A}"/>
              </a:ext>
            </a:extLst>
          </p:cNvPr>
          <p:cNvSpPr/>
          <p:nvPr/>
        </p:nvSpPr>
        <p:spPr>
          <a:xfrm>
            <a:off x="6836737" y="2128767"/>
            <a:ext cx="790507" cy="646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81728C4-7ABA-2943-BFF8-1B33FEC909E2}"/>
              </a:ext>
            </a:extLst>
          </p:cNvPr>
          <p:cNvSpPr/>
          <p:nvPr/>
        </p:nvSpPr>
        <p:spPr>
          <a:xfrm>
            <a:off x="5609780" y="2254103"/>
            <a:ext cx="515549" cy="5209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9A63F0B-102C-0E40-9299-FA64915DE7C8}"/>
              </a:ext>
            </a:extLst>
          </p:cNvPr>
          <p:cNvSpPr/>
          <p:nvPr/>
        </p:nvSpPr>
        <p:spPr>
          <a:xfrm>
            <a:off x="1961604" y="4811641"/>
            <a:ext cx="3478671" cy="169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78348D-DE3E-774B-B5DD-CA1311E1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35" y="-1"/>
            <a:ext cx="9470065" cy="710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8728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302</Words>
  <Application>Microsoft Macintosh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 Nova Light</vt:lpstr>
      <vt:lpstr>Wingdings 2</vt:lpstr>
      <vt:lpstr>DividendVTI</vt:lpstr>
      <vt:lpstr>Determining the role of a chemokine receptor in a T cell subset marked by the expression of GM-CSF in the mouse model for multiple sclerosis, EAE </vt:lpstr>
      <vt:lpstr>Multiple Sclerosis (MS)</vt:lpstr>
      <vt:lpstr>Model of MS</vt:lpstr>
      <vt:lpstr>Does a CXCR4 deletion on GM-CSF producing T cells prevent them from entering the CNS?</vt:lpstr>
      <vt:lpstr>Isolate Pathogenic T Cells</vt:lpstr>
      <vt:lpstr>Identify T Cell Subset</vt:lpstr>
      <vt:lpstr>Gene Deletion via CRISPR/Cas9</vt:lpstr>
      <vt:lpstr>PowerPoint Presentation</vt:lpstr>
      <vt:lpstr>PowerPoint Presentation</vt:lpstr>
      <vt:lpstr>Gene Deletion</vt:lpstr>
      <vt:lpstr>Verification Of Gene Deletion and Cell Phenotype</vt:lpstr>
      <vt:lpstr>Inject The CXCR4- T Cells </vt:lpstr>
      <vt:lpstr>Examine CNS For CXCR4- T Cells</vt:lpstr>
      <vt:lpstr>Discussion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role of a chemokine receptor in a T cell subset marked by the expression of GM-CSF in the mouse model for multiple sclerosis, EAE </dc:title>
  <dc:creator>Sophia Fehrmann</dc:creator>
  <cp:lastModifiedBy>Sophia Fehrmann</cp:lastModifiedBy>
  <cp:revision>33</cp:revision>
  <dcterms:created xsi:type="dcterms:W3CDTF">2019-12-05T06:07:23Z</dcterms:created>
  <dcterms:modified xsi:type="dcterms:W3CDTF">2019-12-12T13:15:37Z</dcterms:modified>
</cp:coreProperties>
</file>