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301" r:id="rId5"/>
    <p:sldId id="311" r:id="rId6"/>
    <p:sldId id="308" r:id="rId7"/>
    <p:sldId id="309" r:id="rId8"/>
    <p:sldId id="310" r:id="rId9"/>
    <p:sldId id="307" r:id="rId10"/>
    <p:sldId id="313" r:id="rId11"/>
    <p:sldId id="312" r:id="rId12"/>
    <p:sldId id="290" r:id="rId13"/>
    <p:sldId id="266" r:id="rId14"/>
    <p:sldId id="267" r:id="rId15"/>
    <p:sldId id="268" r:id="rId16"/>
    <p:sldId id="273" r:id="rId17"/>
    <p:sldId id="271" r:id="rId18"/>
    <p:sldId id="274" r:id="rId19"/>
    <p:sldId id="297" r:id="rId20"/>
    <p:sldId id="298" r:id="rId21"/>
    <p:sldId id="276" r:id="rId22"/>
    <p:sldId id="277" r:id="rId23"/>
    <p:sldId id="278" r:id="rId24"/>
    <p:sldId id="280" r:id="rId25"/>
    <p:sldId id="270" r:id="rId26"/>
    <p:sldId id="281" r:id="rId27"/>
    <p:sldId id="283" r:id="rId28"/>
    <p:sldId id="282" r:id="rId29"/>
    <p:sldId id="285" r:id="rId30"/>
    <p:sldId id="314" r:id="rId31"/>
    <p:sldId id="315" r:id="rId32"/>
    <p:sldId id="287" r:id="rId33"/>
    <p:sldId id="295" r:id="rId34"/>
    <p:sldId id="289"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2" initials="L" lastIdx="1" clrIdx="0">
    <p:extLst>
      <p:ext uri="{19B8F6BF-5375-455C-9EA6-DF929625EA0E}">
        <p15:presenceInfo xmlns:p15="http://schemas.microsoft.com/office/powerpoint/2012/main" userId="Linda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7" autoAdjust="0"/>
    <p:restoredTop sz="84899" autoAdjust="0"/>
  </p:normalViewPr>
  <p:slideViewPr>
    <p:cSldViewPr snapToGrid="0">
      <p:cViewPr>
        <p:scale>
          <a:sx n="62" d="100"/>
          <a:sy n="62" d="100"/>
        </p:scale>
        <p:origin x="9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1CD7B-6E11-451D-8A7B-2745A25CC2F3}"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C7510-7BFE-4E58-96F1-E00C9E2F1F28}" type="slidenum">
              <a:rPr lang="en-US" smtClean="0"/>
              <a:t>‹#›</a:t>
            </a:fld>
            <a:endParaRPr lang="en-US"/>
          </a:p>
        </p:txBody>
      </p:sp>
    </p:spTree>
    <p:extLst>
      <p:ext uri="{BB962C8B-B14F-4D97-AF65-F5344CB8AC3E}">
        <p14:creationId xmlns:p14="http://schemas.microsoft.com/office/powerpoint/2010/main" val="386163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Treacher</a:t>
            </a:r>
            <a:r>
              <a:rPr lang="en-US" sz="1200" kern="1200" dirty="0">
                <a:solidFill>
                  <a:schemeClr val="tx1"/>
                </a:solidFill>
                <a:effectLst/>
                <a:latin typeface="+mn-lt"/>
                <a:ea typeface="+mn-ea"/>
                <a:cs typeface="+mn-cs"/>
              </a:rPr>
              <a:t> Collins Syndrome is a genetic disorder characterized by deformities in the ears, eyes, cheeks, midface, and jaw.  The severity of the deformities vary.  Some may have trouble breathing, seeing, hearing, and talking.  Others may not have trouble at all.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removable bone-assisted hearing aid to help speech and language development prior to definitive implantation after ear reconstruction.</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2</a:t>
            </a:fld>
            <a:endParaRPr lang="en-US"/>
          </a:p>
        </p:txBody>
      </p:sp>
    </p:spTree>
    <p:extLst>
      <p:ext uri="{BB962C8B-B14F-4D97-AF65-F5344CB8AC3E}">
        <p14:creationId xmlns:p14="http://schemas.microsoft.com/office/powerpoint/2010/main" val="328758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Cas9 protein</a:t>
            </a:r>
          </a:p>
        </p:txBody>
      </p:sp>
      <p:sp>
        <p:nvSpPr>
          <p:cNvPr id="4" name="Slide Number Placeholder 3"/>
          <p:cNvSpPr>
            <a:spLocks noGrp="1"/>
          </p:cNvSpPr>
          <p:nvPr>
            <p:ph type="sldNum" sz="quarter" idx="5"/>
          </p:nvPr>
        </p:nvSpPr>
        <p:spPr/>
        <p:txBody>
          <a:bodyPr/>
          <a:lstStyle/>
          <a:p>
            <a:fld id="{7D6C7510-7BFE-4E58-96F1-E00C9E2F1F28}" type="slidenum">
              <a:rPr lang="en-US" smtClean="0"/>
              <a:t>21</a:t>
            </a:fld>
            <a:endParaRPr lang="en-US"/>
          </a:p>
        </p:txBody>
      </p:sp>
    </p:spTree>
    <p:extLst>
      <p:ext uri="{BB962C8B-B14F-4D97-AF65-F5344CB8AC3E}">
        <p14:creationId xmlns:p14="http://schemas.microsoft.com/office/powerpoint/2010/main" val="183384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Cas9 binds to gRNAs</a:t>
            </a:r>
          </a:p>
        </p:txBody>
      </p:sp>
      <p:sp>
        <p:nvSpPr>
          <p:cNvPr id="4" name="Slide Number Placeholder 3"/>
          <p:cNvSpPr>
            <a:spLocks noGrp="1"/>
          </p:cNvSpPr>
          <p:nvPr>
            <p:ph type="sldNum" sz="quarter" idx="5"/>
          </p:nvPr>
        </p:nvSpPr>
        <p:spPr/>
        <p:txBody>
          <a:bodyPr/>
          <a:lstStyle/>
          <a:p>
            <a:fld id="{7D6C7510-7BFE-4E58-96F1-E00C9E2F1F28}" type="slidenum">
              <a:rPr lang="en-US" smtClean="0"/>
              <a:t>22</a:t>
            </a:fld>
            <a:endParaRPr lang="en-US"/>
          </a:p>
        </p:txBody>
      </p:sp>
    </p:spTree>
    <p:extLst>
      <p:ext uri="{BB962C8B-B14F-4D97-AF65-F5344CB8AC3E}">
        <p14:creationId xmlns:p14="http://schemas.microsoft.com/office/powerpoint/2010/main" val="31629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Hybridize to target sequence in genome</a:t>
            </a:r>
          </a:p>
        </p:txBody>
      </p:sp>
      <p:sp>
        <p:nvSpPr>
          <p:cNvPr id="4" name="Slide Number Placeholder 3"/>
          <p:cNvSpPr>
            <a:spLocks noGrp="1"/>
          </p:cNvSpPr>
          <p:nvPr>
            <p:ph type="sldNum" sz="quarter" idx="5"/>
          </p:nvPr>
        </p:nvSpPr>
        <p:spPr/>
        <p:txBody>
          <a:bodyPr/>
          <a:lstStyle/>
          <a:p>
            <a:fld id="{7D6C7510-7BFE-4E58-96F1-E00C9E2F1F28}" type="slidenum">
              <a:rPr lang="en-US" smtClean="0"/>
              <a:t>23</a:t>
            </a:fld>
            <a:endParaRPr lang="en-US"/>
          </a:p>
        </p:txBody>
      </p:sp>
    </p:spTree>
    <p:extLst>
      <p:ext uri="{BB962C8B-B14F-4D97-AF65-F5344CB8AC3E}">
        <p14:creationId xmlns:p14="http://schemas.microsoft.com/office/powerpoint/2010/main" val="7302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Homology directed repair is homology recombinase</a:t>
            </a:r>
          </a:p>
        </p:txBody>
      </p:sp>
      <p:sp>
        <p:nvSpPr>
          <p:cNvPr id="4" name="Slide Number Placeholder 3"/>
          <p:cNvSpPr>
            <a:spLocks noGrp="1"/>
          </p:cNvSpPr>
          <p:nvPr>
            <p:ph type="sldNum" sz="quarter" idx="5"/>
          </p:nvPr>
        </p:nvSpPr>
        <p:spPr/>
        <p:txBody>
          <a:bodyPr/>
          <a:lstStyle/>
          <a:p>
            <a:fld id="{7D6C7510-7BFE-4E58-96F1-E00C9E2F1F28}" type="slidenum">
              <a:rPr lang="en-US" smtClean="0"/>
              <a:t>24</a:t>
            </a:fld>
            <a:endParaRPr lang="en-US"/>
          </a:p>
        </p:txBody>
      </p:sp>
    </p:spTree>
    <p:extLst>
      <p:ext uri="{BB962C8B-B14F-4D97-AF65-F5344CB8AC3E}">
        <p14:creationId xmlns:p14="http://schemas.microsoft.com/office/powerpoint/2010/main" val="189479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for each embryo and transplant into mothers</a:t>
            </a:r>
          </a:p>
        </p:txBody>
      </p:sp>
      <p:sp>
        <p:nvSpPr>
          <p:cNvPr id="4" name="Slide Number Placeholder 3"/>
          <p:cNvSpPr>
            <a:spLocks noGrp="1"/>
          </p:cNvSpPr>
          <p:nvPr>
            <p:ph type="sldNum" sz="quarter" idx="5"/>
          </p:nvPr>
        </p:nvSpPr>
        <p:spPr/>
        <p:txBody>
          <a:bodyPr/>
          <a:lstStyle/>
          <a:p>
            <a:fld id="{7D6C7510-7BFE-4E58-96F1-E00C9E2F1F28}" type="slidenum">
              <a:rPr lang="en-US" smtClean="0"/>
              <a:t>25</a:t>
            </a:fld>
            <a:endParaRPr lang="en-US"/>
          </a:p>
        </p:txBody>
      </p:sp>
    </p:spTree>
    <p:extLst>
      <p:ext uri="{BB962C8B-B14F-4D97-AF65-F5344CB8AC3E}">
        <p14:creationId xmlns:p14="http://schemas.microsoft.com/office/powerpoint/2010/main" val="198735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will have </a:t>
            </a:r>
            <a:r>
              <a:rPr lang="en-US" dirty="0" err="1"/>
              <a:t>loxP</a:t>
            </a:r>
            <a:r>
              <a:rPr lang="en-US" dirty="0"/>
              <a:t> sites on both chromosomes, on 1, or none</a:t>
            </a:r>
          </a:p>
          <a:p>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26</a:t>
            </a:fld>
            <a:endParaRPr lang="en-US"/>
          </a:p>
        </p:txBody>
      </p:sp>
    </p:spTree>
    <p:extLst>
      <p:ext uri="{BB962C8B-B14F-4D97-AF65-F5344CB8AC3E}">
        <p14:creationId xmlns:p14="http://schemas.microsoft.com/office/powerpoint/2010/main" val="183020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PCR will produce different lengths where sequences with </a:t>
            </a:r>
            <a:r>
              <a:rPr lang="en-US" dirty="0" err="1"/>
              <a:t>loxP</a:t>
            </a:r>
            <a:r>
              <a:rPr lang="en-US" dirty="0"/>
              <a:t> sites will be longer than the sequences without</a:t>
            </a:r>
          </a:p>
        </p:txBody>
      </p:sp>
      <p:sp>
        <p:nvSpPr>
          <p:cNvPr id="4" name="Slide Number Placeholder 3"/>
          <p:cNvSpPr>
            <a:spLocks noGrp="1"/>
          </p:cNvSpPr>
          <p:nvPr>
            <p:ph type="sldNum" sz="quarter" idx="5"/>
          </p:nvPr>
        </p:nvSpPr>
        <p:spPr/>
        <p:txBody>
          <a:bodyPr/>
          <a:lstStyle/>
          <a:p>
            <a:fld id="{7D6C7510-7BFE-4E58-96F1-E00C9E2F1F28}" type="slidenum">
              <a:rPr lang="en-US" smtClean="0"/>
              <a:t>27</a:t>
            </a:fld>
            <a:endParaRPr lang="en-US"/>
          </a:p>
        </p:txBody>
      </p:sp>
    </p:spTree>
    <p:extLst>
      <p:ext uri="{BB962C8B-B14F-4D97-AF65-F5344CB8AC3E}">
        <p14:creationId xmlns:p14="http://schemas.microsoft.com/office/powerpoint/2010/main" val="255381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Longer strands travel slower and we want to use the mouse with </a:t>
            </a:r>
            <a:r>
              <a:rPr lang="en-US" dirty="0" err="1"/>
              <a:t>loxP</a:t>
            </a:r>
            <a:r>
              <a:rPr lang="en-US" dirty="0"/>
              <a:t> on both chromosomes</a:t>
            </a:r>
          </a:p>
        </p:txBody>
      </p:sp>
      <p:sp>
        <p:nvSpPr>
          <p:cNvPr id="4" name="Slide Number Placeholder 3"/>
          <p:cNvSpPr>
            <a:spLocks noGrp="1"/>
          </p:cNvSpPr>
          <p:nvPr>
            <p:ph type="sldNum" sz="quarter" idx="5"/>
          </p:nvPr>
        </p:nvSpPr>
        <p:spPr/>
        <p:txBody>
          <a:bodyPr/>
          <a:lstStyle/>
          <a:p>
            <a:fld id="{7D6C7510-7BFE-4E58-96F1-E00C9E2F1F28}" type="slidenum">
              <a:rPr lang="en-US" smtClean="0"/>
              <a:t>28</a:t>
            </a:fld>
            <a:endParaRPr lang="en-US"/>
          </a:p>
        </p:txBody>
      </p:sp>
    </p:spTree>
    <p:extLst>
      <p:ext uri="{BB962C8B-B14F-4D97-AF65-F5344CB8AC3E}">
        <p14:creationId xmlns:p14="http://schemas.microsoft.com/office/powerpoint/2010/main" val="426767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 recombinase protein to knockout the exon.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 will bind to the </a:t>
            </a:r>
            <a:r>
              <a:rPr lang="en-US" sz="1200" kern="1200" dirty="0" err="1">
                <a:solidFill>
                  <a:schemeClr val="tx1"/>
                </a:solidFill>
                <a:effectLst/>
                <a:latin typeface="+mn-lt"/>
                <a:ea typeface="+mn-ea"/>
                <a:cs typeface="+mn-cs"/>
              </a:rPr>
              <a:t>loxP</a:t>
            </a:r>
            <a:r>
              <a:rPr lang="en-US" sz="1200" kern="1200" dirty="0">
                <a:solidFill>
                  <a:schemeClr val="tx1"/>
                </a:solidFill>
                <a:effectLst/>
                <a:latin typeface="+mn-lt"/>
                <a:ea typeface="+mn-ea"/>
                <a:cs typeface="+mn-cs"/>
              </a:rPr>
              <a:t> sites and form a dimer to induce recombination and result in a knockout exon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will we get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 into the mouse? </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29</a:t>
            </a:fld>
            <a:endParaRPr lang="en-US"/>
          </a:p>
        </p:txBody>
      </p:sp>
    </p:spTree>
    <p:extLst>
      <p:ext uri="{BB962C8B-B14F-4D97-AF65-F5344CB8AC3E}">
        <p14:creationId xmlns:p14="http://schemas.microsoft.com/office/powerpoint/2010/main" val="420306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cross it to get a mouse with a </a:t>
            </a:r>
            <a:r>
              <a:rPr lang="en-US" sz="1200" kern="1200" dirty="0" err="1">
                <a:solidFill>
                  <a:schemeClr val="tx1"/>
                </a:solidFill>
                <a:effectLst/>
                <a:latin typeface="+mn-lt"/>
                <a:ea typeface="+mn-ea"/>
                <a:cs typeface="+mn-cs"/>
              </a:rPr>
              <a:t>loxP</a:t>
            </a:r>
            <a:r>
              <a:rPr lang="en-US" sz="1200" kern="1200" dirty="0">
                <a:solidFill>
                  <a:schemeClr val="tx1"/>
                </a:solidFill>
                <a:effectLst/>
                <a:latin typeface="+mn-lt"/>
                <a:ea typeface="+mn-ea"/>
                <a:cs typeface="+mn-cs"/>
              </a:rPr>
              <a:t> sites on one chromosome and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 expressing. </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30</a:t>
            </a:fld>
            <a:endParaRPr lang="en-US"/>
          </a:p>
        </p:txBody>
      </p:sp>
    </p:spTree>
    <p:extLst>
      <p:ext uri="{BB962C8B-B14F-4D97-AF65-F5344CB8AC3E}">
        <p14:creationId xmlns:p14="http://schemas.microsoft.com/office/powerpoint/2010/main" val="89920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studies have found support for haploinsufficiency as the cause of this syndrome in the TCOF1 gene.  </a:t>
            </a:r>
            <a:r>
              <a:rPr lang="en-US" sz="1200" kern="1200" dirty="0" err="1">
                <a:solidFill>
                  <a:schemeClr val="tx1"/>
                </a:solidFill>
                <a:effectLst/>
                <a:latin typeface="+mn-lt"/>
                <a:ea typeface="+mn-ea"/>
                <a:cs typeface="+mn-cs"/>
              </a:rPr>
              <a:t>Haploinsufficinecy</a:t>
            </a:r>
            <a:r>
              <a:rPr lang="en-US" sz="1200" kern="1200" dirty="0">
                <a:solidFill>
                  <a:schemeClr val="tx1"/>
                </a:solidFill>
                <a:effectLst/>
                <a:latin typeface="+mn-lt"/>
                <a:ea typeface="+mn-ea"/>
                <a:cs typeface="+mn-cs"/>
              </a:rPr>
              <a:t> is when a single copy of the wild type allele is insufficient to produce the standard phenotype.  For this gene, a nonsense mutation occurred in which resulted in a premature stop codon.  </a:t>
            </a:r>
          </a:p>
        </p:txBody>
      </p:sp>
      <p:sp>
        <p:nvSpPr>
          <p:cNvPr id="4" name="Slide Number Placeholder 3"/>
          <p:cNvSpPr>
            <a:spLocks noGrp="1"/>
          </p:cNvSpPr>
          <p:nvPr>
            <p:ph type="sldNum" sz="quarter" idx="5"/>
          </p:nvPr>
        </p:nvSpPr>
        <p:spPr/>
        <p:txBody>
          <a:bodyPr/>
          <a:lstStyle/>
          <a:p>
            <a:fld id="{7D6C7510-7BFE-4E58-96F1-E00C9E2F1F28}" type="slidenum">
              <a:rPr lang="en-US" smtClean="0"/>
              <a:t>3</a:t>
            </a:fld>
            <a:endParaRPr lang="en-US"/>
          </a:p>
        </p:txBody>
      </p:sp>
    </p:spTree>
    <p:extLst>
      <p:ext uri="{BB962C8B-B14F-4D97-AF65-F5344CB8AC3E}">
        <p14:creationId xmlns:p14="http://schemas.microsoft.com/office/powerpoint/2010/main" val="208760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we cross this mouse  with the same founder mouse to get offspring will different expressions of Zbtb14. </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31</a:t>
            </a:fld>
            <a:endParaRPr lang="en-US"/>
          </a:p>
        </p:txBody>
      </p:sp>
    </p:spTree>
    <p:extLst>
      <p:ext uri="{BB962C8B-B14F-4D97-AF65-F5344CB8AC3E}">
        <p14:creationId xmlns:p14="http://schemas.microsoft.com/office/powerpoint/2010/main" val="2736808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Wherever tcof1 is expressed is purple</a:t>
            </a:r>
          </a:p>
        </p:txBody>
      </p:sp>
      <p:sp>
        <p:nvSpPr>
          <p:cNvPr id="4" name="Slide Number Placeholder 3"/>
          <p:cNvSpPr>
            <a:spLocks noGrp="1"/>
          </p:cNvSpPr>
          <p:nvPr>
            <p:ph type="sldNum" sz="quarter" idx="5"/>
          </p:nvPr>
        </p:nvSpPr>
        <p:spPr/>
        <p:txBody>
          <a:bodyPr/>
          <a:lstStyle/>
          <a:p>
            <a:fld id="{7D6C7510-7BFE-4E58-96F1-E00C9E2F1F28}" type="slidenum">
              <a:rPr lang="en-US" smtClean="0"/>
              <a:t>33</a:t>
            </a:fld>
            <a:endParaRPr lang="en-US"/>
          </a:p>
        </p:txBody>
      </p:sp>
    </p:spTree>
    <p:extLst>
      <p:ext uri="{BB962C8B-B14F-4D97-AF65-F5344CB8AC3E}">
        <p14:creationId xmlns:p14="http://schemas.microsoft.com/office/powerpoint/2010/main" val="220735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Shows and </a:t>
            </a:r>
            <a:r>
              <a:rPr lang="en-US" sz="1200" kern="1200" dirty="0" err="1">
                <a:solidFill>
                  <a:schemeClr val="tx1"/>
                </a:solidFill>
                <a:effectLst/>
                <a:latin typeface="+mn-lt"/>
                <a:ea typeface="+mn-ea"/>
                <a:cs typeface="+mn-cs"/>
              </a:rPr>
              <a:t>Shiang</a:t>
            </a:r>
            <a:r>
              <a:rPr lang="en-US" sz="1200" kern="1200" dirty="0">
                <a:solidFill>
                  <a:schemeClr val="tx1"/>
                </a:solidFill>
                <a:effectLst/>
                <a:latin typeface="+mn-lt"/>
                <a:ea typeface="+mn-ea"/>
                <a:cs typeface="+mn-cs"/>
              </a:rPr>
              <a:t> in 2008 found several putative </a:t>
            </a:r>
            <a:r>
              <a:rPr lang="en-US" sz="1200" kern="1200" dirty="0" err="1">
                <a:solidFill>
                  <a:schemeClr val="tx1"/>
                </a:solidFill>
                <a:effectLst/>
                <a:latin typeface="+mn-lt"/>
                <a:ea typeface="+mn-ea"/>
                <a:cs typeface="+mn-cs"/>
              </a:rPr>
              <a:t>transciprtion</a:t>
            </a:r>
            <a:r>
              <a:rPr lang="en-US" sz="1200" kern="1200" dirty="0">
                <a:solidFill>
                  <a:schemeClr val="tx1"/>
                </a:solidFill>
                <a:effectLst/>
                <a:latin typeface="+mn-lt"/>
                <a:ea typeface="+mn-ea"/>
                <a:cs typeface="+mn-cs"/>
              </a:rPr>
              <a:t> binding factor sites on the TCOF1 promoter which could potentially regulate the expression of this gene.</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4</a:t>
            </a:fld>
            <a:endParaRPr lang="en-US"/>
          </a:p>
        </p:txBody>
      </p:sp>
    </p:spTree>
    <p:extLst>
      <p:ext uri="{BB962C8B-B14F-4D97-AF65-F5344CB8AC3E}">
        <p14:creationId xmlns:p14="http://schemas.microsoft.com/office/powerpoint/2010/main" val="320470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Inactivating individuals sites and measuring the levels of expression</a:t>
            </a:r>
          </a:p>
        </p:txBody>
      </p:sp>
      <p:sp>
        <p:nvSpPr>
          <p:cNvPr id="4" name="Slide Number Placeholder 3"/>
          <p:cNvSpPr>
            <a:spLocks noGrp="1"/>
          </p:cNvSpPr>
          <p:nvPr>
            <p:ph type="sldNum" sz="quarter" idx="5"/>
          </p:nvPr>
        </p:nvSpPr>
        <p:spPr/>
        <p:txBody>
          <a:bodyPr/>
          <a:lstStyle/>
          <a:p>
            <a:fld id="{7D6C7510-7BFE-4E58-96F1-E00C9E2F1F28}" type="slidenum">
              <a:rPr lang="en-US" smtClean="0"/>
              <a:t>5</a:t>
            </a:fld>
            <a:endParaRPr lang="en-US"/>
          </a:p>
        </p:txBody>
      </p:sp>
    </p:spTree>
    <p:extLst>
      <p:ext uri="{BB962C8B-B14F-4D97-AF65-F5344CB8AC3E}">
        <p14:creationId xmlns:p14="http://schemas.microsoft.com/office/powerpoint/2010/main" val="318820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traditional gene knockout, embryonic death from a gene mutation can occur, and this prevents scientists from studying the gene in adults. Some tissues cannot be studied properly in isolation, so the gene must be inactive in a certain tissue while remaining active in others</a:t>
            </a:r>
          </a:p>
        </p:txBody>
      </p:sp>
      <p:sp>
        <p:nvSpPr>
          <p:cNvPr id="4" name="Slide Number Placeholder 3"/>
          <p:cNvSpPr>
            <a:spLocks noGrp="1"/>
          </p:cNvSpPr>
          <p:nvPr>
            <p:ph type="sldNum" sz="quarter" idx="5"/>
          </p:nvPr>
        </p:nvSpPr>
        <p:spPr/>
        <p:txBody>
          <a:bodyPr/>
          <a:lstStyle/>
          <a:p>
            <a:fld id="{7D6C7510-7BFE-4E58-96F1-E00C9E2F1F28}" type="slidenum">
              <a:rPr lang="en-US" smtClean="0"/>
              <a:t>14</a:t>
            </a:fld>
            <a:endParaRPr lang="en-US"/>
          </a:p>
        </p:txBody>
      </p:sp>
    </p:spTree>
    <p:extLst>
      <p:ext uri="{BB962C8B-B14F-4D97-AF65-F5344CB8AC3E}">
        <p14:creationId xmlns:p14="http://schemas.microsoft.com/office/powerpoint/2010/main" val="421511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Wnt1 for neural crest and craniofacial development</a:t>
            </a:r>
          </a:p>
        </p:txBody>
      </p:sp>
      <p:sp>
        <p:nvSpPr>
          <p:cNvPr id="4" name="Slide Number Placeholder 3"/>
          <p:cNvSpPr>
            <a:spLocks noGrp="1"/>
          </p:cNvSpPr>
          <p:nvPr>
            <p:ph type="sldNum" sz="quarter" idx="5"/>
          </p:nvPr>
        </p:nvSpPr>
        <p:spPr/>
        <p:txBody>
          <a:bodyPr/>
          <a:lstStyle/>
          <a:p>
            <a:fld id="{7D6C7510-7BFE-4E58-96F1-E00C9E2F1F28}" type="slidenum">
              <a:rPr lang="en-US" smtClean="0"/>
              <a:t>15</a:t>
            </a:fld>
            <a:endParaRPr lang="en-US"/>
          </a:p>
        </p:txBody>
      </p:sp>
    </p:spTree>
    <p:extLst>
      <p:ext uri="{BB962C8B-B14F-4D97-AF65-F5344CB8AC3E}">
        <p14:creationId xmlns:p14="http://schemas.microsoft.com/office/powerpoint/2010/main" val="352373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Cas9 mRNA, 2 gRNAs, and oligo</a:t>
            </a:r>
          </a:p>
        </p:txBody>
      </p:sp>
      <p:sp>
        <p:nvSpPr>
          <p:cNvPr id="4" name="Slide Number Placeholder 3"/>
          <p:cNvSpPr>
            <a:spLocks noGrp="1"/>
          </p:cNvSpPr>
          <p:nvPr>
            <p:ph type="sldNum" sz="quarter" idx="5"/>
          </p:nvPr>
        </p:nvSpPr>
        <p:spPr/>
        <p:txBody>
          <a:bodyPr/>
          <a:lstStyle/>
          <a:p>
            <a:fld id="{7D6C7510-7BFE-4E58-96F1-E00C9E2F1F28}" type="slidenum">
              <a:rPr lang="en-US" smtClean="0"/>
              <a:t>18</a:t>
            </a:fld>
            <a:endParaRPr lang="en-US"/>
          </a:p>
        </p:txBody>
      </p:sp>
    </p:spTree>
    <p:extLst>
      <p:ext uri="{BB962C8B-B14F-4D97-AF65-F5344CB8AC3E}">
        <p14:creationId xmlns:p14="http://schemas.microsoft.com/office/powerpoint/2010/main" val="327281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plasmid, linearize it, in vitro transcription</a:t>
            </a:r>
          </a:p>
        </p:txBody>
      </p:sp>
      <p:sp>
        <p:nvSpPr>
          <p:cNvPr id="4" name="Slide Number Placeholder 3"/>
          <p:cNvSpPr>
            <a:spLocks noGrp="1"/>
          </p:cNvSpPr>
          <p:nvPr>
            <p:ph type="sldNum" sz="quarter" idx="5"/>
          </p:nvPr>
        </p:nvSpPr>
        <p:spPr/>
        <p:txBody>
          <a:bodyPr/>
          <a:lstStyle/>
          <a:p>
            <a:fld id="{7D6C7510-7BFE-4E58-96F1-E00C9E2F1F28}" type="slidenum">
              <a:rPr lang="en-US" smtClean="0"/>
              <a:t>19</a:t>
            </a:fld>
            <a:endParaRPr lang="en-US"/>
          </a:p>
        </p:txBody>
      </p:sp>
    </p:spTree>
    <p:extLst>
      <p:ext uri="{BB962C8B-B14F-4D97-AF65-F5344CB8AC3E}">
        <p14:creationId xmlns:p14="http://schemas.microsoft.com/office/powerpoint/2010/main" val="342471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exons and introns</a:t>
            </a:r>
          </a:p>
          <a:p>
            <a:r>
              <a:rPr lang="en-US" dirty="0"/>
              <a:t>Use </a:t>
            </a:r>
            <a:r>
              <a:rPr lang="en-US" dirty="0" err="1"/>
              <a:t>benchling</a:t>
            </a:r>
            <a:r>
              <a:rPr lang="en-US" dirty="0"/>
              <a:t> to get sequences for gRNAs</a:t>
            </a:r>
          </a:p>
          <a:p>
            <a:r>
              <a:rPr lang="en-US" sz="1200" kern="1200" dirty="0">
                <a:solidFill>
                  <a:schemeClr val="tx1"/>
                </a:solidFill>
                <a:effectLst/>
                <a:latin typeface="+mn-lt"/>
                <a:ea typeface="+mn-ea"/>
                <a:cs typeface="+mn-cs"/>
              </a:rPr>
              <a:t>sequences were chosen because they had high on-target scores, based how efficient a sgRNA is at guiding Cas9 to the correct spot [19], and high off-target scores, based on the sgRNA’s DNA targeting specificity [20] (Fig. 6 &amp; 7). </a:t>
            </a:r>
          </a:p>
          <a:p>
            <a:pPr lvl="0"/>
            <a:r>
              <a:rPr lang="en-US" sz="1200" kern="1200" dirty="0">
                <a:solidFill>
                  <a:schemeClr val="tx1"/>
                </a:solidFill>
                <a:effectLst/>
                <a:latin typeface="+mn-lt"/>
                <a:ea typeface="+mn-ea"/>
                <a:cs typeface="+mn-cs"/>
              </a:rPr>
              <a:t>19) </a:t>
            </a:r>
            <a:r>
              <a:rPr lang="en-US" sz="1200" kern="1200" dirty="0" err="1">
                <a:solidFill>
                  <a:schemeClr val="tx1"/>
                </a:solidFill>
                <a:effectLst/>
                <a:latin typeface="+mn-lt"/>
                <a:ea typeface="+mn-ea"/>
                <a:cs typeface="+mn-cs"/>
              </a:rPr>
              <a:t>Doench</a:t>
            </a:r>
            <a:r>
              <a:rPr lang="en-US" sz="1200" kern="1200" dirty="0">
                <a:solidFill>
                  <a:schemeClr val="tx1"/>
                </a:solidFill>
                <a:effectLst/>
                <a:latin typeface="+mn-lt"/>
                <a:ea typeface="+mn-ea"/>
                <a:cs typeface="+mn-cs"/>
              </a:rPr>
              <a:t> JG, (2016). Optimized sgRNA design to maximize activity and minimize off-target effects of CRISPR-Cas9. Nature Biotechnology 34(2): 184–191. DOI: 10.1038/nbt.3437</a:t>
            </a:r>
          </a:p>
          <a:p>
            <a:pPr lvl="0"/>
            <a:r>
              <a:rPr lang="en-US" sz="1200" kern="1200" dirty="0">
                <a:solidFill>
                  <a:schemeClr val="tx1"/>
                </a:solidFill>
                <a:effectLst/>
                <a:latin typeface="+mn-lt"/>
                <a:ea typeface="+mn-ea"/>
                <a:cs typeface="+mn-cs"/>
              </a:rPr>
              <a:t>20) Hsu PD, (2013) DNA targeting specificity of RNA-guided Cas9 nucleases. Nature Biotechnology 31(9): 827–832. DOI: 10.1038/nbt.2647</a:t>
            </a:r>
          </a:p>
          <a:p>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20</a:t>
            </a:fld>
            <a:endParaRPr lang="en-US"/>
          </a:p>
        </p:txBody>
      </p:sp>
    </p:spTree>
    <p:extLst>
      <p:ext uri="{BB962C8B-B14F-4D97-AF65-F5344CB8AC3E}">
        <p14:creationId xmlns:p14="http://schemas.microsoft.com/office/powerpoint/2010/main" val="135799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1E56-CF52-4A7D-94AF-1559EF780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A3732-BBD0-49AA-8363-BF9DADCB4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78FDB2-92E6-41E3-843A-B4D0382E4D79}"/>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3DC76428-7BCB-4B65-8FF2-5BD635403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3702-7CDD-4878-83CE-1CAF873F8D10}"/>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185028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FE76-D7EE-40F4-AD78-35E7764AF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F1BA72-74A0-40B9-9E4F-D97157D07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8EDC0-18AA-41F4-8419-EDFD318D38F7}"/>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8BC3A293-B3A7-43BB-865D-227F96CC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14091-FFC7-49CE-B6FB-ABC640D77A46}"/>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08880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CA922-C04E-4F92-927D-5B721D56C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F74B5-BABE-43DD-98E0-1ABD11851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3DCDA-C0F8-40C8-8074-2E9E8048E3D3}"/>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C35D6018-5530-4EC3-A697-A1F90043F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F04E4-42EA-48B4-8381-54B239D0288E}"/>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71086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5564-9F65-4200-B2D8-BF60D15D6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1411B-938B-4ED3-A64C-73AA264E7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1A466-1DC5-4EC0-BE34-488F15C42520}"/>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FF9E1F73-8581-496F-83A7-1ED3AF249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CD155-35B6-41A0-8FC3-9A9B29FCC477}"/>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1729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CD44-4422-4F84-8886-9D66092C6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644FE5-CFD3-442F-A392-4B768A067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53EBF-58EA-4D2E-904A-D74DDEC6B6C5}"/>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B9BE0EF7-9C21-4CBC-B012-1172B5C2D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38BA6-A60A-4C6D-95BE-A45F80FA8B02}"/>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90200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9399-8CFF-4540-9902-D9B468FAD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441BA-4881-462A-8380-9489C8F3C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F7789-9197-4AAB-95F3-FF429121B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4D9E80-F7C8-4044-9555-2A87B6E74D86}"/>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6" name="Footer Placeholder 5">
            <a:extLst>
              <a:ext uri="{FF2B5EF4-FFF2-40B4-BE49-F238E27FC236}">
                <a16:creationId xmlns:a16="http://schemas.microsoft.com/office/drawing/2014/main" id="{BE3629FA-1CA6-4697-92D6-C60F5A75F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656F5-8419-4DD2-ABF9-7D16BA1F2B9D}"/>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10055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F36-6AAB-4486-ACC0-44A5E2B51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8A5DFF-71FB-4D36-9D55-97659A915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1564B-D28A-4652-8B4F-B65E8A528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9D0DC6-7960-4CE6-AF25-AC0FEA2E1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60108-78C2-4C62-8E71-4BF58A10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CB1F1-0915-4DD0-81D2-3D10527DE631}"/>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8" name="Footer Placeholder 7">
            <a:extLst>
              <a:ext uri="{FF2B5EF4-FFF2-40B4-BE49-F238E27FC236}">
                <a16:creationId xmlns:a16="http://schemas.microsoft.com/office/drawing/2014/main" id="{21FA2391-C592-457F-AA7A-703EA219F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6226D-BE1E-428E-B500-9C56C4E84E38}"/>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01373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3D87-ECB2-492F-9B01-4B94FCA3C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F02820-4C25-4EBC-9070-7C3398635839}"/>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4" name="Footer Placeholder 3">
            <a:extLst>
              <a:ext uri="{FF2B5EF4-FFF2-40B4-BE49-F238E27FC236}">
                <a16:creationId xmlns:a16="http://schemas.microsoft.com/office/drawing/2014/main" id="{0CE77C21-01B5-497D-978C-20126220D1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A50B9-6611-4861-BAF3-6B98BBF31972}"/>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41835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A4672-8118-4B2C-BC39-ADF2D2C5028F}"/>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3" name="Footer Placeholder 2">
            <a:extLst>
              <a:ext uri="{FF2B5EF4-FFF2-40B4-BE49-F238E27FC236}">
                <a16:creationId xmlns:a16="http://schemas.microsoft.com/office/drawing/2014/main" id="{3CA4A892-E287-4168-B2D5-545E994DA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85F01-DCFB-4D23-B718-3FCCB7DBE930}"/>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7442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C7AE-682A-4377-BBDB-0FB19B9F4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6B7684-4E2D-4976-8AEA-236F66EFB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5942C-35E0-42C4-A02D-3B516C627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293BD-000E-47DB-AA40-0FEB0AB4F040}"/>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6" name="Footer Placeholder 5">
            <a:extLst>
              <a:ext uri="{FF2B5EF4-FFF2-40B4-BE49-F238E27FC236}">
                <a16:creationId xmlns:a16="http://schemas.microsoft.com/office/drawing/2014/main" id="{8B8CA359-A873-4897-9789-F369AAEB4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88A85-0610-4433-8E8C-776D3D8C2D9C}"/>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175514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CE93-3D06-4A22-B3FE-34D9EC22A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ED6E6B-FDEA-41C3-8676-2C2F59BFB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BF6AB-7FEF-42BF-89E3-40649C187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F8C59-6C17-4CE4-97A8-9DDA0721D49D}"/>
              </a:ext>
            </a:extLst>
          </p:cNvPr>
          <p:cNvSpPr>
            <a:spLocks noGrp="1"/>
          </p:cNvSpPr>
          <p:nvPr>
            <p:ph type="dt" sz="half" idx="10"/>
          </p:nvPr>
        </p:nvSpPr>
        <p:spPr/>
        <p:txBody>
          <a:bodyPr/>
          <a:lstStyle/>
          <a:p>
            <a:fld id="{F130EB7B-704E-48E5-8506-599BAB90B914}" type="datetimeFigureOut">
              <a:rPr lang="en-US" smtClean="0"/>
              <a:t>12/11/2019</a:t>
            </a:fld>
            <a:endParaRPr lang="en-US"/>
          </a:p>
        </p:txBody>
      </p:sp>
      <p:sp>
        <p:nvSpPr>
          <p:cNvPr id="6" name="Footer Placeholder 5">
            <a:extLst>
              <a:ext uri="{FF2B5EF4-FFF2-40B4-BE49-F238E27FC236}">
                <a16:creationId xmlns:a16="http://schemas.microsoft.com/office/drawing/2014/main" id="{D4DDC43B-CDA8-4826-8ECB-E8BF647AF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EC32C-A18F-44BF-8882-1837A5765AE4}"/>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1031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4D9A9-8749-482F-8242-6FE199989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007AB-517F-43AA-80FD-2D41D0571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B1F02-213D-41A5-8AAD-7D4D1DF84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EB7B-704E-48E5-8506-599BAB90B914}" type="datetimeFigureOut">
              <a:rPr lang="en-US" smtClean="0"/>
              <a:t>12/11/2019</a:t>
            </a:fld>
            <a:endParaRPr lang="en-US"/>
          </a:p>
        </p:txBody>
      </p:sp>
      <p:sp>
        <p:nvSpPr>
          <p:cNvPr id="5" name="Footer Placeholder 4">
            <a:extLst>
              <a:ext uri="{FF2B5EF4-FFF2-40B4-BE49-F238E27FC236}">
                <a16:creationId xmlns:a16="http://schemas.microsoft.com/office/drawing/2014/main" id="{80E80A0F-7E60-47E3-9BCA-37352AAC6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B78AA-EEB3-40F8-A995-91B4C1B21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5DFC9-E9F6-406A-84EC-D01029BD852D}" type="slidenum">
              <a:rPr lang="en-US" smtClean="0"/>
              <a:t>‹#›</a:t>
            </a:fld>
            <a:endParaRPr lang="en-US"/>
          </a:p>
        </p:txBody>
      </p:sp>
    </p:spTree>
    <p:extLst>
      <p:ext uri="{BB962C8B-B14F-4D97-AF65-F5344CB8AC3E}">
        <p14:creationId xmlns:p14="http://schemas.microsoft.com/office/powerpoint/2010/main" val="91505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8AC0-54CE-44EC-915E-E6BDE496A18C}"/>
              </a:ext>
            </a:extLst>
          </p:cNvPr>
          <p:cNvSpPr>
            <a:spLocks noGrp="1"/>
          </p:cNvSpPr>
          <p:nvPr>
            <p:ph type="ctrTitle"/>
          </p:nvPr>
        </p:nvSpPr>
        <p:spPr/>
        <p:txBody>
          <a:bodyPr>
            <a:normAutofit fontScale="90000"/>
          </a:bodyPr>
          <a:lstStyle/>
          <a:p>
            <a:r>
              <a:rPr lang="en-US" b="1" dirty="0"/>
              <a:t>Role of a putative transcription factor Zbtb14 on production of treacle protein in mice</a:t>
            </a:r>
            <a:endParaRPr lang="en-US" dirty="0"/>
          </a:p>
        </p:txBody>
      </p:sp>
      <p:sp>
        <p:nvSpPr>
          <p:cNvPr id="3" name="Subtitle 2">
            <a:extLst>
              <a:ext uri="{FF2B5EF4-FFF2-40B4-BE49-F238E27FC236}">
                <a16:creationId xmlns:a16="http://schemas.microsoft.com/office/drawing/2014/main" id="{128D68AC-A558-448E-94B3-DA7CAE1C8C17}"/>
              </a:ext>
            </a:extLst>
          </p:cNvPr>
          <p:cNvSpPr>
            <a:spLocks noGrp="1"/>
          </p:cNvSpPr>
          <p:nvPr>
            <p:ph type="subTitle" idx="1"/>
          </p:nvPr>
        </p:nvSpPr>
        <p:spPr/>
        <p:txBody>
          <a:bodyPr/>
          <a:lstStyle/>
          <a:p>
            <a:r>
              <a:rPr lang="en-US" dirty="0"/>
              <a:t>Linda Do, Dr. Rita </a:t>
            </a:r>
            <a:r>
              <a:rPr lang="en-US" dirty="0" err="1"/>
              <a:t>Shiang</a:t>
            </a:r>
            <a:endParaRPr lang="en-US" dirty="0"/>
          </a:p>
        </p:txBody>
      </p:sp>
      <p:pic>
        <p:nvPicPr>
          <p:cNvPr id="4" name="Picture 2" descr="Image result for mouse">
            <a:extLst>
              <a:ext uri="{FF2B5EF4-FFF2-40B4-BE49-F238E27FC236}">
                <a16:creationId xmlns:a16="http://schemas.microsoft.com/office/drawing/2014/main" id="{AF3DAAD3-E3B4-40C9-AE45-4576DB326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6" y="3602038"/>
            <a:ext cx="4134692" cy="289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69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A7710E-66EC-4C9D-943A-A8360C06981A}"/>
              </a:ext>
            </a:extLst>
          </p:cNvPr>
          <p:cNvPicPr>
            <a:picLocks noChangeAspect="1"/>
          </p:cNvPicPr>
          <p:nvPr/>
        </p:nvPicPr>
        <p:blipFill>
          <a:blip r:embed="rId2"/>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5231567" y="4222736"/>
            <a:ext cx="3117954" cy="1200329"/>
          </a:xfrm>
          <a:prstGeom prst="rect">
            <a:avLst/>
          </a:prstGeom>
          <a:noFill/>
        </p:spPr>
        <p:txBody>
          <a:bodyPr wrap="square" rtlCol="0">
            <a:spAutoFit/>
          </a:bodyPr>
          <a:lstStyle/>
          <a:p>
            <a:r>
              <a:rPr lang="en-US" sz="3600" dirty="0"/>
              <a:t>Is ZBTB14 important?</a:t>
            </a:r>
          </a:p>
        </p:txBody>
      </p:sp>
      <p:pic>
        <p:nvPicPr>
          <p:cNvPr id="4" name="Picture 3">
            <a:extLst>
              <a:ext uri="{FF2B5EF4-FFF2-40B4-BE49-F238E27FC236}">
                <a16:creationId xmlns:a16="http://schemas.microsoft.com/office/drawing/2014/main" id="{15D1A4DA-C948-4F13-AD21-319A0FD310F0}"/>
              </a:ext>
            </a:extLst>
          </p:cNvPr>
          <p:cNvPicPr>
            <a:picLocks noChangeAspect="1"/>
          </p:cNvPicPr>
          <p:nvPr/>
        </p:nvPicPr>
        <p:blipFill rotWithShape="1">
          <a:blip r:embed="rId3"/>
          <a:srcRect l="20290"/>
          <a:stretch/>
        </p:blipFill>
        <p:spPr>
          <a:xfrm>
            <a:off x="196803" y="4822900"/>
            <a:ext cx="3117955" cy="802483"/>
          </a:xfrm>
          <a:prstGeom prst="rect">
            <a:avLst/>
          </a:prstGeom>
        </p:spPr>
      </p:pic>
      <p:sp>
        <p:nvSpPr>
          <p:cNvPr id="6" name="Oval 5">
            <a:extLst>
              <a:ext uri="{FF2B5EF4-FFF2-40B4-BE49-F238E27FC236}">
                <a16:creationId xmlns:a16="http://schemas.microsoft.com/office/drawing/2014/main" id="{70E7B650-5140-479E-AC4A-7A72BCD4F1E7}"/>
              </a:ext>
            </a:extLst>
          </p:cNvPr>
          <p:cNvSpPr/>
          <p:nvPr/>
        </p:nvSpPr>
        <p:spPr>
          <a:xfrm>
            <a:off x="1334126" y="1714451"/>
            <a:ext cx="1858780" cy="1486756"/>
          </a:xfrm>
          <a:prstGeom prst="ellipse">
            <a:avLst/>
          </a:prstGeom>
          <a:solidFill>
            <a:srgbClr val="FFFF00">
              <a:alpha val="65098"/>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DC76815-2852-4F9F-90D5-EB6F9D8FF61E}"/>
              </a:ext>
            </a:extLst>
          </p:cNvPr>
          <p:cNvCxnSpPr/>
          <p:nvPr/>
        </p:nvCxnSpPr>
        <p:spPr>
          <a:xfrm flipV="1">
            <a:off x="2353456" y="3447318"/>
            <a:ext cx="0" cy="122154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98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5231567" y="4222736"/>
            <a:ext cx="3117954" cy="1200329"/>
          </a:xfrm>
          <a:prstGeom prst="rect">
            <a:avLst/>
          </a:prstGeom>
          <a:noFill/>
        </p:spPr>
        <p:txBody>
          <a:bodyPr wrap="square" rtlCol="0">
            <a:spAutoFit/>
          </a:bodyPr>
          <a:lstStyle/>
          <a:p>
            <a:r>
              <a:rPr lang="en-US" sz="3600" dirty="0"/>
              <a:t>Is ZBTB14 important?</a:t>
            </a:r>
          </a:p>
        </p:txBody>
      </p:sp>
      <p:pic>
        <p:nvPicPr>
          <p:cNvPr id="4" name="Picture 3">
            <a:extLst>
              <a:ext uri="{FF2B5EF4-FFF2-40B4-BE49-F238E27FC236}">
                <a16:creationId xmlns:a16="http://schemas.microsoft.com/office/drawing/2014/main" id="{15D1A4DA-C948-4F13-AD21-319A0FD310F0}"/>
              </a:ext>
            </a:extLst>
          </p:cNvPr>
          <p:cNvPicPr>
            <a:picLocks noChangeAspect="1"/>
          </p:cNvPicPr>
          <p:nvPr/>
        </p:nvPicPr>
        <p:blipFill rotWithShape="1">
          <a:blip r:embed="rId2"/>
          <a:srcRect l="20290"/>
          <a:stretch/>
        </p:blipFill>
        <p:spPr>
          <a:xfrm>
            <a:off x="196803" y="4822900"/>
            <a:ext cx="3117955" cy="802483"/>
          </a:xfrm>
          <a:prstGeom prst="rect">
            <a:avLst/>
          </a:prstGeom>
        </p:spPr>
      </p:pic>
      <p:cxnSp>
        <p:nvCxnSpPr>
          <p:cNvPr id="10" name="Straight Connector 9">
            <a:extLst>
              <a:ext uri="{FF2B5EF4-FFF2-40B4-BE49-F238E27FC236}">
                <a16:creationId xmlns:a16="http://schemas.microsoft.com/office/drawing/2014/main" id="{59172368-036C-4228-AFDC-5C4278DE0D8E}"/>
              </a:ext>
            </a:extLst>
          </p:cNvPr>
          <p:cNvCxnSpPr/>
          <p:nvPr/>
        </p:nvCxnSpPr>
        <p:spPr>
          <a:xfrm>
            <a:off x="1926236" y="4895448"/>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ECE4383-C278-4DA9-8A66-619731D840BA}"/>
              </a:ext>
            </a:extLst>
          </p:cNvPr>
          <p:cNvPicPr>
            <a:picLocks noChangeAspect="1"/>
          </p:cNvPicPr>
          <p:nvPr/>
        </p:nvPicPr>
        <p:blipFill>
          <a:blip r:embed="rId3"/>
          <a:stretch>
            <a:fillRect/>
          </a:stretch>
        </p:blipFill>
        <p:spPr>
          <a:xfrm>
            <a:off x="-1850226" y="1799561"/>
            <a:ext cx="13224218" cy="1325563"/>
          </a:xfrm>
          <a:prstGeom prst="rect">
            <a:avLst/>
          </a:prstGeom>
        </p:spPr>
      </p:pic>
    </p:spTree>
    <p:extLst>
      <p:ext uri="{BB962C8B-B14F-4D97-AF65-F5344CB8AC3E}">
        <p14:creationId xmlns:p14="http://schemas.microsoft.com/office/powerpoint/2010/main" val="160219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F0DD-2132-4556-A9FB-D8AB8E27A459}"/>
              </a:ext>
            </a:extLst>
          </p:cNvPr>
          <p:cNvSpPr>
            <a:spLocks noGrp="1"/>
          </p:cNvSpPr>
          <p:nvPr>
            <p:ph type="title"/>
          </p:nvPr>
        </p:nvSpPr>
        <p:spPr/>
        <p:txBody>
          <a:bodyPr>
            <a:normAutofit/>
          </a:bodyPr>
          <a:lstStyle/>
          <a:p>
            <a:r>
              <a:rPr lang="en-US" dirty="0"/>
              <a:t>Central question</a:t>
            </a:r>
          </a:p>
        </p:txBody>
      </p:sp>
      <p:sp>
        <p:nvSpPr>
          <p:cNvPr id="3" name="Content Placeholder 2">
            <a:extLst>
              <a:ext uri="{FF2B5EF4-FFF2-40B4-BE49-F238E27FC236}">
                <a16:creationId xmlns:a16="http://schemas.microsoft.com/office/drawing/2014/main" id="{2B4402D8-8796-40A8-8903-46F496836E57}"/>
              </a:ext>
            </a:extLst>
          </p:cNvPr>
          <p:cNvSpPr>
            <a:spLocks noGrp="1"/>
          </p:cNvSpPr>
          <p:nvPr>
            <p:ph idx="1"/>
          </p:nvPr>
        </p:nvSpPr>
        <p:spPr>
          <a:xfrm>
            <a:off x="838200" y="2908091"/>
            <a:ext cx="10515600" cy="3268871"/>
          </a:xfrm>
        </p:spPr>
        <p:txBody>
          <a:bodyPr>
            <a:normAutofit/>
          </a:bodyPr>
          <a:lstStyle/>
          <a:p>
            <a:pPr marL="0" indent="0" algn="ctr">
              <a:buNone/>
            </a:pPr>
            <a:r>
              <a:rPr lang="en-US" sz="4400" dirty="0"/>
              <a:t>If the expression of Zbtb14 decreases, will the level of Tcof1 expression increase?</a:t>
            </a:r>
          </a:p>
        </p:txBody>
      </p:sp>
    </p:spTree>
    <p:extLst>
      <p:ext uri="{BB962C8B-B14F-4D97-AF65-F5344CB8AC3E}">
        <p14:creationId xmlns:p14="http://schemas.microsoft.com/office/powerpoint/2010/main" val="260385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Tree>
    <p:extLst>
      <p:ext uri="{BB962C8B-B14F-4D97-AF65-F5344CB8AC3E}">
        <p14:creationId xmlns:p14="http://schemas.microsoft.com/office/powerpoint/2010/main" val="371721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
        <p:nvSpPr>
          <p:cNvPr id="7" name="TextBox 6">
            <a:extLst>
              <a:ext uri="{FF2B5EF4-FFF2-40B4-BE49-F238E27FC236}">
                <a16:creationId xmlns:a16="http://schemas.microsoft.com/office/drawing/2014/main" id="{FB556F4C-AACC-43FD-AD71-1377960E4790}"/>
              </a:ext>
            </a:extLst>
          </p:cNvPr>
          <p:cNvSpPr txBox="1"/>
          <p:nvPr/>
        </p:nvSpPr>
        <p:spPr>
          <a:xfrm>
            <a:off x="1096174" y="229622"/>
            <a:ext cx="3312826" cy="6447919"/>
          </a:xfrm>
          <a:prstGeom prst="rect">
            <a:avLst/>
          </a:prstGeom>
          <a:noFill/>
        </p:spPr>
        <p:txBody>
          <a:bodyPr wrap="square" rtlCol="0">
            <a:spAutoFit/>
          </a:bodyPr>
          <a:lstStyle/>
          <a:p>
            <a:r>
              <a:rPr lang="en-US" sz="41300" dirty="0">
                <a:solidFill>
                  <a:srgbClr val="FF0000"/>
                </a:solidFill>
              </a:rPr>
              <a:t>\</a:t>
            </a:r>
            <a:endParaRPr lang="en-US" sz="28700" dirty="0">
              <a:solidFill>
                <a:srgbClr val="FF0000"/>
              </a:solidFill>
            </a:endParaRPr>
          </a:p>
        </p:txBody>
      </p:sp>
    </p:spTree>
    <p:extLst>
      <p:ext uri="{BB962C8B-B14F-4D97-AF65-F5344CB8AC3E}">
        <p14:creationId xmlns:p14="http://schemas.microsoft.com/office/powerpoint/2010/main" val="62951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
        <p:nvSpPr>
          <p:cNvPr id="7" name="Oval 6">
            <a:extLst>
              <a:ext uri="{FF2B5EF4-FFF2-40B4-BE49-F238E27FC236}">
                <a16:creationId xmlns:a16="http://schemas.microsoft.com/office/drawing/2014/main" id="{6D3FBDA4-D960-45CD-9B2B-E340EA09ED26}"/>
              </a:ext>
            </a:extLst>
          </p:cNvPr>
          <p:cNvSpPr/>
          <p:nvPr/>
        </p:nvSpPr>
        <p:spPr>
          <a:xfrm>
            <a:off x="7989277" y="3165762"/>
            <a:ext cx="2431729" cy="176884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290EE4-79EE-4B05-AA56-97F449D6FACD}"/>
              </a:ext>
            </a:extLst>
          </p:cNvPr>
          <p:cNvSpPr txBox="1"/>
          <p:nvPr/>
        </p:nvSpPr>
        <p:spPr>
          <a:xfrm>
            <a:off x="9707616" y="2576152"/>
            <a:ext cx="1426780" cy="553998"/>
          </a:xfrm>
          <a:prstGeom prst="rect">
            <a:avLst/>
          </a:prstGeom>
          <a:noFill/>
        </p:spPr>
        <p:txBody>
          <a:bodyPr wrap="square" rtlCol="0">
            <a:spAutoFit/>
          </a:bodyPr>
          <a:lstStyle/>
          <a:p>
            <a:r>
              <a:rPr lang="en-US" sz="3000" b="1" dirty="0">
                <a:solidFill>
                  <a:srgbClr val="00B050"/>
                </a:solidFill>
              </a:rPr>
              <a:t>Wnt1</a:t>
            </a:r>
          </a:p>
        </p:txBody>
      </p:sp>
      <p:sp>
        <p:nvSpPr>
          <p:cNvPr id="11" name="TextBox 10">
            <a:extLst>
              <a:ext uri="{FF2B5EF4-FFF2-40B4-BE49-F238E27FC236}">
                <a16:creationId xmlns:a16="http://schemas.microsoft.com/office/drawing/2014/main" id="{0FCE7BCF-6C5E-48AC-B966-EDF74279FC83}"/>
              </a:ext>
            </a:extLst>
          </p:cNvPr>
          <p:cNvSpPr txBox="1"/>
          <p:nvPr/>
        </p:nvSpPr>
        <p:spPr>
          <a:xfrm>
            <a:off x="1096174" y="229622"/>
            <a:ext cx="3312826" cy="6447919"/>
          </a:xfrm>
          <a:prstGeom prst="rect">
            <a:avLst/>
          </a:prstGeom>
          <a:noFill/>
        </p:spPr>
        <p:txBody>
          <a:bodyPr wrap="square" rtlCol="0">
            <a:spAutoFit/>
          </a:bodyPr>
          <a:lstStyle/>
          <a:p>
            <a:r>
              <a:rPr lang="en-US" sz="41300" dirty="0">
                <a:solidFill>
                  <a:srgbClr val="FF0000"/>
                </a:solidFill>
              </a:rPr>
              <a:t>\</a:t>
            </a:r>
            <a:endParaRPr lang="en-US" sz="28700" dirty="0">
              <a:solidFill>
                <a:srgbClr val="FF0000"/>
              </a:solidFill>
            </a:endParaRPr>
          </a:p>
        </p:txBody>
      </p:sp>
    </p:spTree>
    <p:extLst>
      <p:ext uri="{BB962C8B-B14F-4D97-AF65-F5344CB8AC3E}">
        <p14:creationId xmlns:p14="http://schemas.microsoft.com/office/powerpoint/2010/main" val="35615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E8BB-DBA1-4BA4-8CF2-AE17A9E4E9AD}"/>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28387003-A0BD-40DC-93B3-E2E14D6B33BE}"/>
              </a:ext>
            </a:extLst>
          </p:cNvPr>
          <p:cNvSpPr>
            <a:spLocks noGrp="1"/>
          </p:cNvSpPr>
          <p:nvPr>
            <p:ph idx="1"/>
          </p:nvPr>
        </p:nvSpPr>
        <p:spPr/>
        <p:txBody>
          <a:bodyPr/>
          <a:lstStyle/>
          <a:p>
            <a:r>
              <a:rPr lang="en-US" dirty="0"/>
              <a:t>CRISPR to insert </a:t>
            </a:r>
            <a:r>
              <a:rPr lang="en-US" dirty="0" err="1"/>
              <a:t>LoxP</a:t>
            </a:r>
            <a:r>
              <a:rPr lang="en-US" dirty="0"/>
              <a:t> sites in Zbtb14 for </a:t>
            </a:r>
            <a:r>
              <a:rPr lang="en-US" dirty="0" err="1"/>
              <a:t>Cre</a:t>
            </a:r>
            <a:r>
              <a:rPr lang="en-US" dirty="0"/>
              <a:t> recombinase</a:t>
            </a:r>
          </a:p>
        </p:txBody>
      </p:sp>
      <p:cxnSp>
        <p:nvCxnSpPr>
          <p:cNvPr id="7" name="Straight Arrow Connector 6">
            <a:extLst>
              <a:ext uri="{FF2B5EF4-FFF2-40B4-BE49-F238E27FC236}">
                <a16:creationId xmlns:a16="http://schemas.microsoft.com/office/drawing/2014/main" id="{0803F34D-FCB8-4771-93E0-AD1DFCF5C827}"/>
              </a:ext>
            </a:extLst>
          </p:cNvPr>
          <p:cNvCxnSpPr/>
          <p:nvPr/>
        </p:nvCxnSpPr>
        <p:spPr>
          <a:xfrm>
            <a:off x="5181600" y="4001294"/>
            <a:ext cx="0" cy="14048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564299-46B0-4FC8-AE05-EB197BAA592A}"/>
              </a:ext>
            </a:extLst>
          </p:cNvPr>
          <p:cNvCxnSpPr/>
          <p:nvPr/>
        </p:nvCxnSpPr>
        <p:spPr>
          <a:xfrm>
            <a:off x="6922168" y="4001294"/>
            <a:ext cx="0" cy="14048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A7BA8D-CBB0-46E0-9EAF-63935CA8E8D2}"/>
              </a:ext>
            </a:extLst>
          </p:cNvPr>
          <p:cNvPicPr>
            <a:picLocks noChangeAspect="1"/>
          </p:cNvPicPr>
          <p:nvPr/>
        </p:nvPicPr>
        <p:blipFill>
          <a:blip r:embed="rId2"/>
          <a:stretch>
            <a:fillRect/>
          </a:stretch>
        </p:blipFill>
        <p:spPr>
          <a:xfrm>
            <a:off x="1656413" y="3170160"/>
            <a:ext cx="8879174" cy="737445"/>
          </a:xfrm>
          <a:prstGeom prst="rect">
            <a:avLst/>
          </a:prstGeom>
        </p:spPr>
      </p:pic>
      <p:pic>
        <p:nvPicPr>
          <p:cNvPr id="10" name="Picture 9">
            <a:extLst>
              <a:ext uri="{FF2B5EF4-FFF2-40B4-BE49-F238E27FC236}">
                <a16:creationId xmlns:a16="http://schemas.microsoft.com/office/drawing/2014/main" id="{0D7FE139-C93A-4928-ABD6-6465679BC3F1}"/>
              </a:ext>
            </a:extLst>
          </p:cNvPr>
          <p:cNvPicPr>
            <a:picLocks noChangeAspect="1"/>
          </p:cNvPicPr>
          <p:nvPr/>
        </p:nvPicPr>
        <p:blipFill>
          <a:blip r:embed="rId3"/>
          <a:stretch>
            <a:fillRect/>
          </a:stretch>
        </p:blipFill>
        <p:spPr>
          <a:xfrm>
            <a:off x="0" y="5586071"/>
            <a:ext cx="12192000" cy="774774"/>
          </a:xfrm>
          <a:prstGeom prst="rect">
            <a:avLst/>
          </a:prstGeom>
        </p:spPr>
      </p:pic>
      <p:pic>
        <p:nvPicPr>
          <p:cNvPr id="11" name="Picture 10">
            <a:extLst>
              <a:ext uri="{FF2B5EF4-FFF2-40B4-BE49-F238E27FC236}">
                <a16:creationId xmlns:a16="http://schemas.microsoft.com/office/drawing/2014/main" id="{47ECCCF2-2D7D-4B99-88F7-A3EBAFCEEEF9}"/>
              </a:ext>
            </a:extLst>
          </p:cNvPr>
          <p:cNvPicPr>
            <a:picLocks noChangeAspect="1"/>
          </p:cNvPicPr>
          <p:nvPr/>
        </p:nvPicPr>
        <p:blipFill>
          <a:blip r:embed="rId4"/>
          <a:stretch>
            <a:fillRect/>
          </a:stretch>
        </p:blipFill>
        <p:spPr>
          <a:xfrm>
            <a:off x="9413823" y="251933"/>
            <a:ext cx="2499403" cy="2446224"/>
          </a:xfrm>
          <a:prstGeom prst="rect">
            <a:avLst/>
          </a:prstGeom>
        </p:spPr>
      </p:pic>
    </p:spTree>
    <p:extLst>
      <p:ext uri="{BB962C8B-B14F-4D97-AF65-F5344CB8AC3E}">
        <p14:creationId xmlns:p14="http://schemas.microsoft.com/office/powerpoint/2010/main" val="1103984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15" name="Picture 14">
            <a:extLst>
              <a:ext uri="{FF2B5EF4-FFF2-40B4-BE49-F238E27FC236}">
                <a16:creationId xmlns:a16="http://schemas.microsoft.com/office/drawing/2014/main" id="{71177F9C-5232-4C20-AC82-9E72EDCA325F}"/>
              </a:ext>
            </a:extLst>
          </p:cNvPr>
          <p:cNvPicPr>
            <a:picLocks noChangeAspect="1"/>
          </p:cNvPicPr>
          <p:nvPr/>
        </p:nvPicPr>
        <p:blipFill>
          <a:blip r:embed="rId3"/>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214014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3"/>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4"/>
          <a:stretch>
            <a:fillRect/>
          </a:stretch>
        </p:blipFill>
        <p:spPr>
          <a:xfrm>
            <a:off x="1481869" y="5395424"/>
            <a:ext cx="9458875" cy="709549"/>
          </a:xfrm>
          <a:prstGeom prst="rect">
            <a:avLst/>
          </a:prstGeom>
        </p:spPr>
      </p:pic>
      <p:pic>
        <p:nvPicPr>
          <p:cNvPr id="10" name="Picture 9">
            <a:extLst>
              <a:ext uri="{FF2B5EF4-FFF2-40B4-BE49-F238E27FC236}">
                <a16:creationId xmlns:a16="http://schemas.microsoft.com/office/drawing/2014/main" id="{B054F254-4F20-403A-AD7B-BE7C01E71DD8}"/>
              </a:ext>
            </a:extLst>
          </p:cNvPr>
          <p:cNvPicPr>
            <a:picLocks noChangeAspect="1"/>
          </p:cNvPicPr>
          <p:nvPr/>
        </p:nvPicPr>
        <p:blipFill>
          <a:blip r:embed="rId5"/>
          <a:stretch>
            <a:fillRect/>
          </a:stretch>
        </p:blipFill>
        <p:spPr>
          <a:xfrm>
            <a:off x="10551694" y="185278"/>
            <a:ext cx="1611822" cy="1577528"/>
          </a:xfrm>
          <a:prstGeom prst="rect">
            <a:avLst/>
          </a:prstGeom>
        </p:spPr>
      </p:pic>
      <p:pic>
        <p:nvPicPr>
          <p:cNvPr id="8" name="Picture 7">
            <a:extLst>
              <a:ext uri="{FF2B5EF4-FFF2-40B4-BE49-F238E27FC236}">
                <a16:creationId xmlns:a16="http://schemas.microsoft.com/office/drawing/2014/main" id="{85BFD2A9-4E78-4FDA-AF16-C4056B1116FC}"/>
              </a:ext>
            </a:extLst>
          </p:cNvPr>
          <p:cNvPicPr>
            <a:picLocks noChangeAspect="1"/>
          </p:cNvPicPr>
          <p:nvPr/>
        </p:nvPicPr>
        <p:blipFill>
          <a:blip r:embed="rId6"/>
          <a:stretch>
            <a:fillRect/>
          </a:stretch>
        </p:blipFill>
        <p:spPr>
          <a:xfrm>
            <a:off x="712086" y="2442293"/>
            <a:ext cx="2327577" cy="1759666"/>
          </a:xfrm>
          <a:prstGeom prst="rect">
            <a:avLst/>
          </a:prstGeom>
        </p:spPr>
      </p:pic>
      <p:pic>
        <p:nvPicPr>
          <p:cNvPr id="11" name="Picture 10">
            <a:extLst>
              <a:ext uri="{FF2B5EF4-FFF2-40B4-BE49-F238E27FC236}">
                <a16:creationId xmlns:a16="http://schemas.microsoft.com/office/drawing/2014/main" id="{749DA88F-A17D-416B-8059-4A4518F43F75}"/>
              </a:ext>
            </a:extLst>
          </p:cNvPr>
          <p:cNvPicPr>
            <a:picLocks noChangeAspect="1"/>
          </p:cNvPicPr>
          <p:nvPr/>
        </p:nvPicPr>
        <p:blipFill>
          <a:blip r:embed="rId7"/>
          <a:stretch>
            <a:fillRect/>
          </a:stretch>
        </p:blipFill>
        <p:spPr>
          <a:xfrm>
            <a:off x="8568442" y="2254169"/>
            <a:ext cx="2785358" cy="1937426"/>
          </a:xfrm>
          <a:prstGeom prst="rect">
            <a:avLst/>
          </a:prstGeom>
        </p:spPr>
      </p:pic>
      <p:pic>
        <p:nvPicPr>
          <p:cNvPr id="13" name="Picture 12">
            <a:extLst>
              <a:ext uri="{FF2B5EF4-FFF2-40B4-BE49-F238E27FC236}">
                <a16:creationId xmlns:a16="http://schemas.microsoft.com/office/drawing/2014/main" id="{69B9242A-92FB-4391-9B01-F9AD5F529BB7}"/>
              </a:ext>
            </a:extLst>
          </p:cNvPr>
          <p:cNvPicPr>
            <a:picLocks noChangeAspect="1"/>
          </p:cNvPicPr>
          <p:nvPr/>
        </p:nvPicPr>
        <p:blipFill rotWithShape="1">
          <a:blip r:embed="rId8"/>
          <a:srcRect l="4147" b="-4524"/>
          <a:stretch/>
        </p:blipFill>
        <p:spPr>
          <a:xfrm>
            <a:off x="344774" y="5384727"/>
            <a:ext cx="11552556" cy="792236"/>
          </a:xfrm>
          <a:prstGeom prst="rect">
            <a:avLst/>
          </a:prstGeom>
        </p:spPr>
      </p:pic>
      <p:pic>
        <p:nvPicPr>
          <p:cNvPr id="14" name="Picture 13">
            <a:extLst>
              <a:ext uri="{FF2B5EF4-FFF2-40B4-BE49-F238E27FC236}">
                <a16:creationId xmlns:a16="http://schemas.microsoft.com/office/drawing/2014/main" id="{4F580153-FB85-4C0B-B7E7-71C39B94677E}"/>
              </a:ext>
            </a:extLst>
          </p:cNvPr>
          <p:cNvPicPr>
            <a:picLocks noChangeAspect="1"/>
          </p:cNvPicPr>
          <p:nvPr/>
        </p:nvPicPr>
        <p:blipFill>
          <a:blip r:embed="rId9"/>
          <a:stretch>
            <a:fillRect/>
          </a:stretch>
        </p:blipFill>
        <p:spPr>
          <a:xfrm>
            <a:off x="989351" y="1622140"/>
            <a:ext cx="10213298" cy="495079"/>
          </a:xfrm>
          <a:prstGeom prst="rect">
            <a:avLst/>
          </a:prstGeom>
        </p:spPr>
      </p:pic>
    </p:spTree>
    <p:extLst>
      <p:ext uri="{BB962C8B-B14F-4D97-AF65-F5344CB8AC3E}">
        <p14:creationId xmlns:p14="http://schemas.microsoft.com/office/powerpoint/2010/main" val="399858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A285-9EA1-4B99-9017-971F32ED67CE}"/>
              </a:ext>
            </a:extLst>
          </p:cNvPr>
          <p:cNvSpPr>
            <a:spLocks noGrp="1"/>
          </p:cNvSpPr>
          <p:nvPr>
            <p:ph type="title"/>
          </p:nvPr>
        </p:nvSpPr>
        <p:spPr/>
        <p:txBody>
          <a:bodyPr/>
          <a:lstStyle/>
          <a:p>
            <a:endParaRPr lang="en-US" dirty="0"/>
          </a:p>
        </p:txBody>
      </p:sp>
      <p:pic>
        <p:nvPicPr>
          <p:cNvPr id="17" name="Picture 16">
            <a:extLst>
              <a:ext uri="{FF2B5EF4-FFF2-40B4-BE49-F238E27FC236}">
                <a16:creationId xmlns:a16="http://schemas.microsoft.com/office/drawing/2014/main" id="{47D4FAFE-BAD8-4B5D-B009-FC0DEC817C30}"/>
              </a:ext>
            </a:extLst>
          </p:cNvPr>
          <p:cNvPicPr>
            <a:picLocks noChangeAspect="1"/>
          </p:cNvPicPr>
          <p:nvPr/>
        </p:nvPicPr>
        <p:blipFill>
          <a:blip r:embed="rId3"/>
          <a:stretch>
            <a:fillRect/>
          </a:stretch>
        </p:blipFill>
        <p:spPr>
          <a:xfrm>
            <a:off x="6040886" y="1634121"/>
            <a:ext cx="5824514" cy="282337"/>
          </a:xfrm>
          <a:prstGeom prst="rect">
            <a:avLst/>
          </a:prstGeom>
        </p:spPr>
      </p:pic>
      <p:cxnSp>
        <p:nvCxnSpPr>
          <p:cNvPr id="18" name="Straight Arrow Connector 17">
            <a:extLst>
              <a:ext uri="{FF2B5EF4-FFF2-40B4-BE49-F238E27FC236}">
                <a16:creationId xmlns:a16="http://schemas.microsoft.com/office/drawing/2014/main" id="{D0198AAA-CAFB-457F-A940-7F72F008329C}"/>
              </a:ext>
            </a:extLst>
          </p:cNvPr>
          <p:cNvCxnSpPr>
            <a:cxnSpLocks/>
          </p:cNvCxnSpPr>
          <p:nvPr/>
        </p:nvCxnSpPr>
        <p:spPr>
          <a:xfrm>
            <a:off x="3365499" y="1680895"/>
            <a:ext cx="234575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5D7423-4C45-4989-BAF0-684F060DB232}"/>
              </a:ext>
            </a:extLst>
          </p:cNvPr>
          <p:cNvSpPr txBox="1"/>
          <p:nvPr/>
        </p:nvSpPr>
        <p:spPr>
          <a:xfrm>
            <a:off x="3536179" y="1362403"/>
            <a:ext cx="3038899" cy="369332"/>
          </a:xfrm>
          <a:prstGeom prst="rect">
            <a:avLst/>
          </a:prstGeom>
          <a:noFill/>
        </p:spPr>
        <p:txBody>
          <a:bodyPr wrap="square" rtlCol="0">
            <a:spAutoFit/>
          </a:bodyPr>
          <a:lstStyle/>
          <a:p>
            <a:r>
              <a:rPr lang="en-US" dirty="0"/>
              <a:t>Harms et al. (2014)</a:t>
            </a:r>
          </a:p>
        </p:txBody>
      </p:sp>
      <p:pic>
        <p:nvPicPr>
          <p:cNvPr id="22" name="Picture 21">
            <a:extLst>
              <a:ext uri="{FF2B5EF4-FFF2-40B4-BE49-F238E27FC236}">
                <a16:creationId xmlns:a16="http://schemas.microsoft.com/office/drawing/2014/main" id="{BE41517E-4C85-491B-8620-4DDC2E62C438}"/>
              </a:ext>
            </a:extLst>
          </p:cNvPr>
          <p:cNvPicPr>
            <a:picLocks noChangeAspect="1"/>
          </p:cNvPicPr>
          <p:nvPr/>
        </p:nvPicPr>
        <p:blipFill>
          <a:blip r:embed="rId4"/>
          <a:stretch>
            <a:fillRect/>
          </a:stretch>
        </p:blipFill>
        <p:spPr>
          <a:xfrm>
            <a:off x="558596" y="717480"/>
            <a:ext cx="2387803" cy="2028510"/>
          </a:xfrm>
          <a:prstGeom prst="rect">
            <a:avLst/>
          </a:prstGeom>
        </p:spPr>
      </p:pic>
    </p:spTree>
    <p:extLst>
      <p:ext uri="{BB962C8B-B14F-4D97-AF65-F5344CB8AC3E}">
        <p14:creationId xmlns:p14="http://schemas.microsoft.com/office/powerpoint/2010/main" val="321072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1F0C-9211-47FE-A6EC-FE1CB534668F}"/>
              </a:ext>
            </a:extLst>
          </p:cNvPr>
          <p:cNvSpPr>
            <a:spLocks noGrp="1"/>
          </p:cNvSpPr>
          <p:nvPr>
            <p:ph type="title"/>
          </p:nvPr>
        </p:nvSpPr>
        <p:spPr/>
        <p:txBody>
          <a:bodyPr/>
          <a:lstStyle/>
          <a:p>
            <a:r>
              <a:rPr lang="en-US" dirty="0" err="1"/>
              <a:t>Treacher</a:t>
            </a:r>
            <a:r>
              <a:rPr lang="en-US" dirty="0"/>
              <a:t> Collins Syndrome</a:t>
            </a:r>
          </a:p>
        </p:txBody>
      </p:sp>
      <p:sp>
        <p:nvSpPr>
          <p:cNvPr id="3" name="Content Placeholder 2">
            <a:extLst>
              <a:ext uri="{FF2B5EF4-FFF2-40B4-BE49-F238E27FC236}">
                <a16:creationId xmlns:a16="http://schemas.microsoft.com/office/drawing/2014/main" id="{2907DD22-CAFA-4E82-B7C6-22126631877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B820A22-5C09-40C8-9B62-BF39F85D4A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228" y="2114876"/>
            <a:ext cx="5194551" cy="3208859"/>
          </a:xfrm>
          <a:prstGeom prst="rect">
            <a:avLst/>
          </a:prstGeom>
        </p:spPr>
      </p:pic>
      <p:sp>
        <p:nvSpPr>
          <p:cNvPr id="5" name="Rectangle 4">
            <a:extLst>
              <a:ext uri="{FF2B5EF4-FFF2-40B4-BE49-F238E27FC236}">
                <a16:creationId xmlns:a16="http://schemas.microsoft.com/office/drawing/2014/main" id="{4FDEAC68-8F90-4A6E-92D4-0F7D58666F7B}"/>
              </a:ext>
            </a:extLst>
          </p:cNvPr>
          <p:cNvSpPr/>
          <p:nvPr/>
        </p:nvSpPr>
        <p:spPr>
          <a:xfrm>
            <a:off x="505228" y="5378591"/>
            <a:ext cx="581213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Chang and </a:t>
            </a:r>
            <a:r>
              <a:rPr lang="en-US" dirty="0" err="1">
                <a:latin typeface="Times New Roman" panose="02020603050405020304" pitchFamily="18" charset="0"/>
                <a:ea typeface="Calibri" panose="020F0502020204030204" pitchFamily="34" charset="0"/>
              </a:rPr>
              <a:t>Steinbacher</a:t>
            </a:r>
            <a:r>
              <a:rPr lang="en-US" dirty="0">
                <a:latin typeface="Times New Roman" panose="02020603050405020304" pitchFamily="18" charset="0"/>
                <a:ea typeface="Calibri" panose="020F0502020204030204" pitchFamily="34" charset="0"/>
              </a:rPr>
              <a:t> (2012)</a:t>
            </a:r>
            <a:endParaRPr lang="en-US" dirty="0"/>
          </a:p>
        </p:txBody>
      </p:sp>
    </p:spTree>
    <p:extLst>
      <p:ext uri="{BB962C8B-B14F-4D97-AF65-F5344CB8AC3E}">
        <p14:creationId xmlns:p14="http://schemas.microsoft.com/office/powerpoint/2010/main" val="334413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5FE9FE-AD74-4285-BB36-BDF7BA9A39A6}"/>
              </a:ext>
            </a:extLst>
          </p:cNvPr>
          <p:cNvPicPr>
            <a:picLocks noChangeAspect="1"/>
          </p:cNvPicPr>
          <p:nvPr/>
        </p:nvPicPr>
        <p:blipFill>
          <a:blip r:embed="rId3"/>
          <a:stretch>
            <a:fillRect/>
          </a:stretch>
        </p:blipFill>
        <p:spPr>
          <a:xfrm>
            <a:off x="496840" y="4086732"/>
            <a:ext cx="2327577" cy="1759666"/>
          </a:xfrm>
          <a:prstGeom prst="rect">
            <a:avLst/>
          </a:prstGeom>
        </p:spPr>
      </p:pic>
      <p:pic>
        <p:nvPicPr>
          <p:cNvPr id="12" name="Picture 11">
            <a:extLst>
              <a:ext uri="{FF2B5EF4-FFF2-40B4-BE49-F238E27FC236}">
                <a16:creationId xmlns:a16="http://schemas.microsoft.com/office/drawing/2014/main" id="{C85D8CE5-7AA5-4A1F-BD8C-0590079CC3CA}"/>
              </a:ext>
            </a:extLst>
          </p:cNvPr>
          <p:cNvPicPr>
            <a:picLocks noChangeAspect="1"/>
          </p:cNvPicPr>
          <p:nvPr/>
        </p:nvPicPr>
        <p:blipFill>
          <a:blip r:embed="rId4"/>
          <a:stretch>
            <a:fillRect/>
          </a:stretch>
        </p:blipFill>
        <p:spPr>
          <a:xfrm>
            <a:off x="8596873" y="3769212"/>
            <a:ext cx="2785358" cy="1937426"/>
          </a:xfrm>
          <a:prstGeom prst="rect">
            <a:avLst/>
          </a:prstGeom>
        </p:spPr>
      </p:pic>
      <p:sp>
        <p:nvSpPr>
          <p:cNvPr id="2" name="Title 1">
            <a:extLst>
              <a:ext uri="{FF2B5EF4-FFF2-40B4-BE49-F238E27FC236}">
                <a16:creationId xmlns:a16="http://schemas.microsoft.com/office/drawing/2014/main" id="{85E8A285-9EA1-4B99-9017-971F32ED67C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1672C4-1DB6-4BB7-9509-AA879BD4891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CCF5B37-7152-4B70-8C17-7231E296D5D0}"/>
              </a:ext>
            </a:extLst>
          </p:cNvPr>
          <p:cNvPicPr/>
          <p:nvPr/>
        </p:nvPicPr>
        <p:blipFill>
          <a:blip r:embed="rId5">
            <a:extLst>
              <a:ext uri="{28A0092B-C50C-407E-A947-70E740481C1C}">
                <a14:useLocalDpi xmlns:a14="http://schemas.microsoft.com/office/drawing/2010/main" val="0"/>
              </a:ext>
            </a:extLst>
          </a:blip>
          <a:stretch>
            <a:fillRect/>
          </a:stretch>
        </p:blipFill>
        <p:spPr>
          <a:xfrm>
            <a:off x="2748343" y="2724979"/>
            <a:ext cx="6585086" cy="1064442"/>
          </a:xfrm>
          <a:prstGeom prst="rect">
            <a:avLst/>
          </a:prstGeom>
        </p:spPr>
      </p:pic>
      <p:pic>
        <p:nvPicPr>
          <p:cNvPr id="8" name="Picture 7">
            <a:extLst>
              <a:ext uri="{FF2B5EF4-FFF2-40B4-BE49-F238E27FC236}">
                <a16:creationId xmlns:a16="http://schemas.microsoft.com/office/drawing/2014/main" id="{5639F539-B52D-48BF-875F-A8024FFE5B27}"/>
              </a:ext>
            </a:extLst>
          </p:cNvPr>
          <p:cNvPicPr>
            <a:picLocks noChangeAspect="1"/>
          </p:cNvPicPr>
          <p:nvPr/>
        </p:nvPicPr>
        <p:blipFill>
          <a:blip r:embed="rId6"/>
          <a:stretch>
            <a:fillRect/>
          </a:stretch>
        </p:blipFill>
        <p:spPr>
          <a:xfrm>
            <a:off x="0" y="5792714"/>
            <a:ext cx="5359670" cy="1038371"/>
          </a:xfrm>
          <a:prstGeom prst="rect">
            <a:avLst/>
          </a:prstGeom>
        </p:spPr>
      </p:pic>
      <p:pic>
        <p:nvPicPr>
          <p:cNvPr id="9" name="Picture 8">
            <a:extLst>
              <a:ext uri="{FF2B5EF4-FFF2-40B4-BE49-F238E27FC236}">
                <a16:creationId xmlns:a16="http://schemas.microsoft.com/office/drawing/2014/main" id="{68B526EA-4351-46F3-80AF-5A564A76D9A7}"/>
              </a:ext>
            </a:extLst>
          </p:cNvPr>
          <p:cNvPicPr>
            <a:picLocks noChangeAspect="1"/>
          </p:cNvPicPr>
          <p:nvPr/>
        </p:nvPicPr>
        <p:blipFill>
          <a:blip r:embed="rId7"/>
          <a:stretch>
            <a:fillRect/>
          </a:stretch>
        </p:blipFill>
        <p:spPr>
          <a:xfrm>
            <a:off x="6333307" y="5641043"/>
            <a:ext cx="5858693" cy="1133633"/>
          </a:xfrm>
          <a:prstGeom prst="rect">
            <a:avLst/>
          </a:prstGeom>
        </p:spPr>
      </p:pic>
      <p:pic>
        <p:nvPicPr>
          <p:cNvPr id="10" name="Picture 9">
            <a:extLst>
              <a:ext uri="{FF2B5EF4-FFF2-40B4-BE49-F238E27FC236}">
                <a16:creationId xmlns:a16="http://schemas.microsoft.com/office/drawing/2014/main" id="{48CBF2C5-A725-4C42-A969-31A18774E681}"/>
              </a:ext>
            </a:extLst>
          </p:cNvPr>
          <p:cNvPicPr>
            <a:picLocks noChangeAspect="1"/>
          </p:cNvPicPr>
          <p:nvPr/>
        </p:nvPicPr>
        <p:blipFill>
          <a:blip r:embed="rId8"/>
          <a:stretch>
            <a:fillRect/>
          </a:stretch>
        </p:blipFill>
        <p:spPr>
          <a:xfrm>
            <a:off x="3595128" y="4719905"/>
            <a:ext cx="4600575" cy="457200"/>
          </a:xfrm>
          <a:prstGeom prst="rect">
            <a:avLst/>
          </a:prstGeom>
        </p:spPr>
      </p:pic>
      <p:pic>
        <p:nvPicPr>
          <p:cNvPr id="17" name="Picture 16">
            <a:extLst>
              <a:ext uri="{FF2B5EF4-FFF2-40B4-BE49-F238E27FC236}">
                <a16:creationId xmlns:a16="http://schemas.microsoft.com/office/drawing/2014/main" id="{47D4FAFE-BAD8-4B5D-B009-FC0DEC817C30}"/>
              </a:ext>
            </a:extLst>
          </p:cNvPr>
          <p:cNvPicPr>
            <a:picLocks noChangeAspect="1"/>
          </p:cNvPicPr>
          <p:nvPr/>
        </p:nvPicPr>
        <p:blipFill>
          <a:blip r:embed="rId9"/>
          <a:stretch>
            <a:fillRect/>
          </a:stretch>
        </p:blipFill>
        <p:spPr>
          <a:xfrm>
            <a:off x="6040886" y="1634121"/>
            <a:ext cx="5824514" cy="282337"/>
          </a:xfrm>
          <a:prstGeom prst="rect">
            <a:avLst/>
          </a:prstGeom>
        </p:spPr>
      </p:pic>
      <p:cxnSp>
        <p:nvCxnSpPr>
          <p:cNvPr id="18" name="Straight Arrow Connector 17">
            <a:extLst>
              <a:ext uri="{FF2B5EF4-FFF2-40B4-BE49-F238E27FC236}">
                <a16:creationId xmlns:a16="http://schemas.microsoft.com/office/drawing/2014/main" id="{D0198AAA-CAFB-457F-A940-7F72F008329C}"/>
              </a:ext>
            </a:extLst>
          </p:cNvPr>
          <p:cNvCxnSpPr>
            <a:cxnSpLocks/>
          </p:cNvCxnSpPr>
          <p:nvPr/>
        </p:nvCxnSpPr>
        <p:spPr>
          <a:xfrm>
            <a:off x="3365499" y="1680895"/>
            <a:ext cx="234575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5D7423-4C45-4989-BAF0-684F060DB232}"/>
              </a:ext>
            </a:extLst>
          </p:cNvPr>
          <p:cNvSpPr txBox="1"/>
          <p:nvPr/>
        </p:nvSpPr>
        <p:spPr>
          <a:xfrm>
            <a:off x="3536179" y="1362403"/>
            <a:ext cx="3038899" cy="369332"/>
          </a:xfrm>
          <a:prstGeom prst="rect">
            <a:avLst/>
          </a:prstGeom>
          <a:noFill/>
        </p:spPr>
        <p:txBody>
          <a:bodyPr wrap="square" rtlCol="0">
            <a:spAutoFit/>
          </a:bodyPr>
          <a:lstStyle/>
          <a:p>
            <a:r>
              <a:rPr lang="en-US" dirty="0"/>
              <a:t>Harms et al. (2014)</a:t>
            </a:r>
          </a:p>
        </p:txBody>
      </p:sp>
      <p:pic>
        <p:nvPicPr>
          <p:cNvPr id="2050" name="Picture 2" descr="Image result for benchling">
            <a:extLst>
              <a:ext uri="{FF2B5EF4-FFF2-40B4-BE49-F238E27FC236}">
                <a16:creationId xmlns:a16="http://schemas.microsoft.com/office/drawing/2014/main" id="{8E7CECCC-1F16-4F8E-923D-3C5EE5E0FA1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074" t="31809" r="8845" b="31958"/>
          <a:stretch/>
        </p:blipFill>
        <p:spPr bwMode="auto">
          <a:xfrm>
            <a:off x="4156556" y="3939124"/>
            <a:ext cx="3477718" cy="793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7E31D46-DF5A-47DE-8023-57DF9EFF0A2C}"/>
              </a:ext>
            </a:extLst>
          </p:cNvPr>
          <p:cNvPicPr>
            <a:picLocks noChangeAspect="1"/>
          </p:cNvPicPr>
          <p:nvPr/>
        </p:nvPicPr>
        <p:blipFill>
          <a:blip r:embed="rId11"/>
          <a:stretch>
            <a:fillRect/>
          </a:stretch>
        </p:blipFill>
        <p:spPr>
          <a:xfrm>
            <a:off x="558596" y="717480"/>
            <a:ext cx="2387803" cy="2028510"/>
          </a:xfrm>
          <a:prstGeom prst="rect">
            <a:avLst/>
          </a:prstGeom>
        </p:spPr>
      </p:pic>
    </p:spTree>
    <p:extLst>
      <p:ext uri="{BB962C8B-B14F-4D97-AF65-F5344CB8AC3E}">
        <p14:creationId xmlns:p14="http://schemas.microsoft.com/office/powerpoint/2010/main" val="335217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3"/>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4"/>
          <a:stretch>
            <a:fillRect/>
          </a:stretch>
        </p:blipFill>
        <p:spPr>
          <a:xfrm>
            <a:off x="1481869" y="5395424"/>
            <a:ext cx="9458875" cy="709549"/>
          </a:xfrm>
          <a:prstGeom prst="rect">
            <a:avLst/>
          </a:prstGeom>
        </p:spPr>
      </p:pic>
      <p:pic>
        <p:nvPicPr>
          <p:cNvPr id="8" name="Picture 7">
            <a:extLst>
              <a:ext uri="{FF2B5EF4-FFF2-40B4-BE49-F238E27FC236}">
                <a16:creationId xmlns:a16="http://schemas.microsoft.com/office/drawing/2014/main" id="{9763BAB8-300A-4AE5-897F-6943352F831C}"/>
              </a:ext>
            </a:extLst>
          </p:cNvPr>
          <p:cNvPicPr>
            <a:picLocks noChangeAspect="1"/>
          </p:cNvPicPr>
          <p:nvPr/>
        </p:nvPicPr>
        <p:blipFill rotWithShape="1">
          <a:blip r:embed="rId5"/>
          <a:srcRect r="6306" b="9569"/>
          <a:stretch/>
        </p:blipFill>
        <p:spPr>
          <a:xfrm>
            <a:off x="5078830" y="1218048"/>
            <a:ext cx="2561291" cy="2407468"/>
          </a:xfrm>
          <a:prstGeom prst="rect">
            <a:avLst/>
          </a:prstGeom>
        </p:spPr>
      </p:pic>
      <p:pic>
        <p:nvPicPr>
          <p:cNvPr id="10" name="Picture 9">
            <a:extLst>
              <a:ext uri="{FF2B5EF4-FFF2-40B4-BE49-F238E27FC236}">
                <a16:creationId xmlns:a16="http://schemas.microsoft.com/office/drawing/2014/main" id="{4E1B4ACA-C4C3-4ED2-8660-4FA0D925F56E}"/>
              </a:ext>
            </a:extLst>
          </p:cNvPr>
          <p:cNvPicPr>
            <a:picLocks noChangeAspect="1"/>
          </p:cNvPicPr>
          <p:nvPr/>
        </p:nvPicPr>
        <p:blipFill>
          <a:blip r:embed="rId6"/>
          <a:stretch>
            <a:fillRect/>
          </a:stretch>
        </p:blipFill>
        <p:spPr>
          <a:xfrm>
            <a:off x="10551694" y="185278"/>
            <a:ext cx="1611822" cy="1577528"/>
          </a:xfrm>
          <a:prstGeom prst="rect">
            <a:avLst/>
          </a:prstGeom>
        </p:spPr>
      </p:pic>
      <p:pic>
        <p:nvPicPr>
          <p:cNvPr id="11" name="Picture 10">
            <a:extLst>
              <a:ext uri="{FF2B5EF4-FFF2-40B4-BE49-F238E27FC236}">
                <a16:creationId xmlns:a16="http://schemas.microsoft.com/office/drawing/2014/main" id="{1BE45F20-11BB-458A-A58B-B3267DF55097}"/>
              </a:ext>
            </a:extLst>
          </p:cNvPr>
          <p:cNvPicPr>
            <a:picLocks noChangeAspect="1"/>
          </p:cNvPicPr>
          <p:nvPr/>
        </p:nvPicPr>
        <p:blipFill>
          <a:blip r:embed="rId7"/>
          <a:stretch>
            <a:fillRect/>
          </a:stretch>
        </p:blipFill>
        <p:spPr>
          <a:xfrm>
            <a:off x="712086" y="2442293"/>
            <a:ext cx="2327577" cy="1759666"/>
          </a:xfrm>
          <a:prstGeom prst="rect">
            <a:avLst/>
          </a:prstGeom>
        </p:spPr>
      </p:pic>
      <p:pic>
        <p:nvPicPr>
          <p:cNvPr id="12" name="Picture 11">
            <a:extLst>
              <a:ext uri="{FF2B5EF4-FFF2-40B4-BE49-F238E27FC236}">
                <a16:creationId xmlns:a16="http://schemas.microsoft.com/office/drawing/2014/main" id="{CCB35DCC-AA08-4EFE-8DAC-E5B9762D6036}"/>
              </a:ext>
            </a:extLst>
          </p:cNvPr>
          <p:cNvPicPr>
            <a:picLocks noChangeAspect="1"/>
          </p:cNvPicPr>
          <p:nvPr/>
        </p:nvPicPr>
        <p:blipFill>
          <a:blip r:embed="rId8"/>
          <a:stretch>
            <a:fillRect/>
          </a:stretch>
        </p:blipFill>
        <p:spPr>
          <a:xfrm>
            <a:off x="8286609" y="2200606"/>
            <a:ext cx="2785358" cy="1937426"/>
          </a:xfrm>
          <a:prstGeom prst="rect">
            <a:avLst/>
          </a:prstGeom>
        </p:spPr>
      </p:pic>
      <p:pic>
        <p:nvPicPr>
          <p:cNvPr id="14" name="Picture 13">
            <a:extLst>
              <a:ext uri="{FF2B5EF4-FFF2-40B4-BE49-F238E27FC236}">
                <a16:creationId xmlns:a16="http://schemas.microsoft.com/office/drawing/2014/main" id="{51AA6319-B4DD-4959-ABE1-7DB155EA55A7}"/>
              </a:ext>
            </a:extLst>
          </p:cNvPr>
          <p:cNvPicPr>
            <a:picLocks noChangeAspect="1"/>
          </p:cNvPicPr>
          <p:nvPr/>
        </p:nvPicPr>
        <p:blipFill rotWithShape="1">
          <a:blip r:embed="rId9"/>
          <a:srcRect l="4147" b="-4524"/>
          <a:stretch/>
        </p:blipFill>
        <p:spPr>
          <a:xfrm>
            <a:off x="344774" y="5384727"/>
            <a:ext cx="11552556" cy="792236"/>
          </a:xfrm>
          <a:prstGeom prst="rect">
            <a:avLst/>
          </a:prstGeom>
        </p:spPr>
      </p:pic>
    </p:spTree>
    <p:extLst>
      <p:ext uri="{BB962C8B-B14F-4D97-AF65-F5344CB8AC3E}">
        <p14:creationId xmlns:p14="http://schemas.microsoft.com/office/powerpoint/2010/main" val="177053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3"/>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4"/>
          <a:stretch>
            <a:fillRect/>
          </a:stretch>
        </p:blipFill>
        <p:spPr>
          <a:xfrm>
            <a:off x="1481869" y="5395424"/>
            <a:ext cx="9458875" cy="709549"/>
          </a:xfrm>
          <a:prstGeom prst="rect">
            <a:avLst/>
          </a:prstGeom>
        </p:spPr>
      </p:pic>
      <p:pic>
        <p:nvPicPr>
          <p:cNvPr id="11" name="Picture 10">
            <a:extLst>
              <a:ext uri="{FF2B5EF4-FFF2-40B4-BE49-F238E27FC236}">
                <a16:creationId xmlns:a16="http://schemas.microsoft.com/office/drawing/2014/main" id="{E9DB7523-A0A9-4DA1-9C27-2A4B8D55A1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174" b="96377" l="0" r="100000"/>
                    </a14:imgEffect>
                  </a14:imgLayer>
                </a14:imgProps>
              </a:ext>
            </a:extLst>
          </a:blip>
          <a:stretch>
            <a:fillRect/>
          </a:stretch>
        </p:blipFill>
        <p:spPr>
          <a:xfrm>
            <a:off x="10551694" y="185278"/>
            <a:ext cx="1611822" cy="1577528"/>
          </a:xfrm>
          <a:prstGeom prst="rect">
            <a:avLst/>
          </a:prstGeom>
        </p:spPr>
      </p:pic>
      <p:pic>
        <p:nvPicPr>
          <p:cNvPr id="4" name="Picture 3">
            <a:extLst>
              <a:ext uri="{FF2B5EF4-FFF2-40B4-BE49-F238E27FC236}">
                <a16:creationId xmlns:a16="http://schemas.microsoft.com/office/drawing/2014/main" id="{C76C6646-71D3-494A-BD6D-ABAECDE134EA}"/>
              </a:ext>
            </a:extLst>
          </p:cNvPr>
          <p:cNvPicPr>
            <a:picLocks noChangeAspect="1"/>
          </p:cNvPicPr>
          <p:nvPr/>
        </p:nvPicPr>
        <p:blipFill>
          <a:blip r:embed="rId7"/>
          <a:stretch>
            <a:fillRect/>
          </a:stretch>
        </p:blipFill>
        <p:spPr>
          <a:xfrm>
            <a:off x="712086" y="1412336"/>
            <a:ext cx="3257814" cy="2761560"/>
          </a:xfrm>
          <a:prstGeom prst="rect">
            <a:avLst/>
          </a:prstGeom>
        </p:spPr>
      </p:pic>
      <p:pic>
        <p:nvPicPr>
          <p:cNvPr id="5" name="Picture 4">
            <a:extLst>
              <a:ext uri="{FF2B5EF4-FFF2-40B4-BE49-F238E27FC236}">
                <a16:creationId xmlns:a16="http://schemas.microsoft.com/office/drawing/2014/main" id="{ECCAF034-FE5F-4FB8-89A1-D261EC490FF9}"/>
              </a:ext>
            </a:extLst>
          </p:cNvPr>
          <p:cNvPicPr>
            <a:picLocks noChangeAspect="1"/>
          </p:cNvPicPr>
          <p:nvPr/>
        </p:nvPicPr>
        <p:blipFill>
          <a:blip r:embed="rId8"/>
          <a:stretch>
            <a:fillRect/>
          </a:stretch>
        </p:blipFill>
        <p:spPr>
          <a:xfrm>
            <a:off x="7682930" y="1475155"/>
            <a:ext cx="3257814" cy="2774486"/>
          </a:xfrm>
          <a:prstGeom prst="rect">
            <a:avLst/>
          </a:prstGeom>
        </p:spPr>
      </p:pic>
      <p:pic>
        <p:nvPicPr>
          <p:cNvPr id="13" name="Picture 12">
            <a:extLst>
              <a:ext uri="{FF2B5EF4-FFF2-40B4-BE49-F238E27FC236}">
                <a16:creationId xmlns:a16="http://schemas.microsoft.com/office/drawing/2014/main" id="{98DC8491-32D7-4F4B-B457-C759F678B6FB}"/>
              </a:ext>
            </a:extLst>
          </p:cNvPr>
          <p:cNvPicPr>
            <a:picLocks noChangeAspect="1"/>
          </p:cNvPicPr>
          <p:nvPr/>
        </p:nvPicPr>
        <p:blipFill rotWithShape="1">
          <a:blip r:embed="rId9"/>
          <a:srcRect l="4147" b="-4524"/>
          <a:stretch/>
        </p:blipFill>
        <p:spPr>
          <a:xfrm>
            <a:off x="344774" y="5384727"/>
            <a:ext cx="11552556" cy="792236"/>
          </a:xfrm>
          <a:prstGeom prst="rect">
            <a:avLst/>
          </a:prstGeom>
        </p:spPr>
      </p:pic>
    </p:spTree>
    <p:extLst>
      <p:ext uri="{BB962C8B-B14F-4D97-AF65-F5344CB8AC3E}">
        <p14:creationId xmlns:p14="http://schemas.microsoft.com/office/powerpoint/2010/main" val="99734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3"/>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4"/>
          <a:stretch>
            <a:fillRect/>
          </a:stretch>
        </p:blipFill>
        <p:spPr>
          <a:xfrm>
            <a:off x="1481869" y="5395424"/>
            <a:ext cx="9458875" cy="709549"/>
          </a:xfrm>
          <a:prstGeom prst="rect">
            <a:avLst/>
          </a:prstGeom>
        </p:spPr>
      </p:pic>
      <p:pic>
        <p:nvPicPr>
          <p:cNvPr id="8" name="Picture 7">
            <a:extLst>
              <a:ext uri="{FF2B5EF4-FFF2-40B4-BE49-F238E27FC236}">
                <a16:creationId xmlns:a16="http://schemas.microsoft.com/office/drawing/2014/main" id="{040E1C02-8784-41A3-B54A-186AD6EE036F}"/>
              </a:ext>
            </a:extLst>
          </p:cNvPr>
          <p:cNvPicPr>
            <a:picLocks noChangeAspect="1"/>
          </p:cNvPicPr>
          <p:nvPr/>
        </p:nvPicPr>
        <p:blipFill rotWithShape="1">
          <a:blip r:embed="rId5"/>
          <a:srcRect b="4938"/>
          <a:stretch/>
        </p:blipFill>
        <p:spPr>
          <a:xfrm>
            <a:off x="431492" y="1395878"/>
            <a:ext cx="11048422" cy="3881975"/>
          </a:xfrm>
          <a:prstGeom prst="rect">
            <a:avLst/>
          </a:prstGeom>
        </p:spPr>
      </p:pic>
      <p:pic>
        <p:nvPicPr>
          <p:cNvPr id="11" name="Picture 10">
            <a:extLst>
              <a:ext uri="{FF2B5EF4-FFF2-40B4-BE49-F238E27FC236}">
                <a16:creationId xmlns:a16="http://schemas.microsoft.com/office/drawing/2014/main" id="{1A55E2CA-5CC8-4FAB-94C3-018CBAFC39AC}"/>
              </a:ext>
            </a:extLst>
          </p:cNvPr>
          <p:cNvPicPr>
            <a:picLocks noChangeAspect="1"/>
          </p:cNvPicPr>
          <p:nvPr/>
        </p:nvPicPr>
        <p:blipFill rotWithShape="1">
          <a:blip r:embed="rId6"/>
          <a:srcRect l="4736" b="11578"/>
          <a:stretch/>
        </p:blipFill>
        <p:spPr>
          <a:xfrm>
            <a:off x="10628026" y="185278"/>
            <a:ext cx="1535490" cy="1394869"/>
          </a:xfrm>
          <a:prstGeom prst="rect">
            <a:avLst/>
          </a:prstGeom>
        </p:spPr>
      </p:pic>
      <p:pic>
        <p:nvPicPr>
          <p:cNvPr id="13" name="Picture 12">
            <a:extLst>
              <a:ext uri="{FF2B5EF4-FFF2-40B4-BE49-F238E27FC236}">
                <a16:creationId xmlns:a16="http://schemas.microsoft.com/office/drawing/2014/main" id="{0ACCD368-8BC1-42E2-9D12-E906C737E95E}"/>
              </a:ext>
            </a:extLst>
          </p:cNvPr>
          <p:cNvPicPr>
            <a:picLocks noChangeAspect="1"/>
          </p:cNvPicPr>
          <p:nvPr/>
        </p:nvPicPr>
        <p:blipFill rotWithShape="1">
          <a:blip r:embed="rId7"/>
          <a:srcRect l="4147" b="-4524"/>
          <a:stretch/>
        </p:blipFill>
        <p:spPr>
          <a:xfrm>
            <a:off x="344774" y="5384727"/>
            <a:ext cx="11552556" cy="792236"/>
          </a:xfrm>
          <a:prstGeom prst="rect">
            <a:avLst/>
          </a:prstGeom>
        </p:spPr>
      </p:pic>
    </p:spTree>
    <p:extLst>
      <p:ext uri="{BB962C8B-B14F-4D97-AF65-F5344CB8AC3E}">
        <p14:creationId xmlns:p14="http://schemas.microsoft.com/office/powerpoint/2010/main" val="195091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F36549F-2E95-4ED9-A3AB-229529C5D4C1}"/>
              </a:ext>
            </a:extLst>
          </p:cNvPr>
          <p:cNvPicPr>
            <a:picLocks noChangeAspect="1"/>
          </p:cNvPicPr>
          <p:nvPr/>
        </p:nvPicPr>
        <p:blipFill rotWithShape="1">
          <a:blip r:embed="rId3"/>
          <a:srcRect l="4147" b="-4524"/>
          <a:stretch/>
        </p:blipFill>
        <p:spPr>
          <a:xfrm>
            <a:off x="344774" y="5384727"/>
            <a:ext cx="11552556" cy="792236"/>
          </a:xfrm>
          <a:prstGeom prst="rect">
            <a:avLst/>
          </a:prstGeom>
        </p:spPr>
      </p:pic>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a:xfrm>
            <a:off x="1407319" y="1346751"/>
            <a:ext cx="10515600" cy="4351338"/>
          </a:xfrm>
        </p:spPr>
        <p:txBody>
          <a:bodyPr/>
          <a:lstStyle/>
          <a:p>
            <a:endParaRPr lang="en-US" dirty="0"/>
          </a:p>
        </p:txBody>
      </p:sp>
      <p:pic>
        <p:nvPicPr>
          <p:cNvPr id="4" name="Picture 3">
            <a:extLst>
              <a:ext uri="{FF2B5EF4-FFF2-40B4-BE49-F238E27FC236}">
                <a16:creationId xmlns:a16="http://schemas.microsoft.com/office/drawing/2014/main" id="{261D473F-C7E3-4434-9A30-F9931F36C830}"/>
              </a:ext>
            </a:extLst>
          </p:cNvPr>
          <p:cNvPicPr>
            <a:picLocks noChangeAspect="1"/>
          </p:cNvPicPr>
          <p:nvPr/>
        </p:nvPicPr>
        <p:blipFill>
          <a:blip r:embed="rId4"/>
          <a:stretch>
            <a:fillRect/>
          </a:stretch>
        </p:blipFill>
        <p:spPr>
          <a:xfrm>
            <a:off x="403648" y="3053934"/>
            <a:ext cx="10950152" cy="936973"/>
          </a:xfrm>
          <a:prstGeom prst="rect">
            <a:avLst/>
          </a:prstGeom>
        </p:spPr>
      </p:pic>
      <p:sp>
        <p:nvSpPr>
          <p:cNvPr id="11" name="TextBox 10">
            <a:extLst>
              <a:ext uri="{FF2B5EF4-FFF2-40B4-BE49-F238E27FC236}">
                <a16:creationId xmlns:a16="http://schemas.microsoft.com/office/drawing/2014/main" id="{29DEC919-D13B-47F0-A5F2-560A41A71D8D}"/>
              </a:ext>
            </a:extLst>
          </p:cNvPr>
          <p:cNvSpPr txBox="1"/>
          <p:nvPr/>
        </p:nvSpPr>
        <p:spPr>
          <a:xfrm>
            <a:off x="4070276" y="4432249"/>
            <a:ext cx="4542020" cy="461665"/>
          </a:xfrm>
          <a:prstGeom prst="rect">
            <a:avLst/>
          </a:prstGeom>
          <a:noFill/>
        </p:spPr>
        <p:txBody>
          <a:bodyPr wrap="square" rtlCol="0">
            <a:spAutoFit/>
          </a:bodyPr>
          <a:lstStyle/>
          <a:p>
            <a:r>
              <a:rPr lang="en-US" sz="2400" dirty="0"/>
              <a:t>Homology directed repair (HDR)</a:t>
            </a:r>
          </a:p>
        </p:txBody>
      </p:sp>
      <p:pic>
        <p:nvPicPr>
          <p:cNvPr id="12" name="Picture 11">
            <a:extLst>
              <a:ext uri="{FF2B5EF4-FFF2-40B4-BE49-F238E27FC236}">
                <a16:creationId xmlns:a16="http://schemas.microsoft.com/office/drawing/2014/main" id="{5D3BD0AC-E3D2-4221-8C1F-3D1CF14106C8}"/>
              </a:ext>
            </a:extLst>
          </p:cNvPr>
          <p:cNvPicPr>
            <a:picLocks noChangeAspect="1"/>
          </p:cNvPicPr>
          <p:nvPr/>
        </p:nvPicPr>
        <p:blipFill>
          <a:blip r:embed="rId5"/>
          <a:stretch>
            <a:fillRect/>
          </a:stretch>
        </p:blipFill>
        <p:spPr>
          <a:xfrm>
            <a:off x="10551694" y="185278"/>
            <a:ext cx="1611822" cy="1577528"/>
          </a:xfrm>
          <a:prstGeom prst="rect">
            <a:avLst/>
          </a:prstGeom>
        </p:spPr>
      </p:pic>
      <p:pic>
        <p:nvPicPr>
          <p:cNvPr id="19" name="Picture 18">
            <a:extLst>
              <a:ext uri="{FF2B5EF4-FFF2-40B4-BE49-F238E27FC236}">
                <a16:creationId xmlns:a16="http://schemas.microsoft.com/office/drawing/2014/main" id="{374443E8-E32D-448F-9A41-5EAA252E563C}"/>
              </a:ext>
            </a:extLst>
          </p:cNvPr>
          <p:cNvPicPr>
            <a:picLocks noChangeAspect="1"/>
          </p:cNvPicPr>
          <p:nvPr/>
        </p:nvPicPr>
        <p:blipFill>
          <a:blip r:embed="rId6"/>
          <a:stretch>
            <a:fillRect/>
          </a:stretch>
        </p:blipFill>
        <p:spPr>
          <a:xfrm>
            <a:off x="1119943" y="3872625"/>
            <a:ext cx="844783" cy="1595239"/>
          </a:xfrm>
          <a:prstGeom prst="rect">
            <a:avLst/>
          </a:prstGeom>
        </p:spPr>
      </p:pic>
      <p:pic>
        <p:nvPicPr>
          <p:cNvPr id="21" name="Picture 20">
            <a:extLst>
              <a:ext uri="{FF2B5EF4-FFF2-40B4-BE49-F238E27FC236}">
                <a16:creationId xmlns:a16="http://schemas.microsoft.com/office/drawing/2014/main" id="{161AD453-EC33-4137-8926-C17CF7D2C193}"/>
              </a:ext>
            </a:extLst>
          </p:cNvPr>
          <p:cNvPicPr>
            <a:picLocks noChangeAspect="1"/>
          </p:cNvPicPr>
          <p:nvPr/>
        </p:nvPicPr>
        <p:blipFill>
          <a:blip r:embed="rId6"/>
          <a:stretch>
            <a:fillRect/>
          </a:stretch>
        </p:blipFill>
        <p:spPr>
          <a:xfrm>
            <a:off x="9958129" y="3872625"/>
            <a:ext cx="844783" cy="1595239"/>
          </a:xfrm>
          <a:prstGeom prst="rect">
            <a:avLst/>
          </a:prstGeom>
        </p:spPr>
      </p:pic>
    </p:spTree>
    <p:extLst>
      <p:ext uri="{BB962C8B-B14F-4D97-AF65-F5344CB8AC3E}">
        <p14:creationId xmlns:p14="http://schemas.microsoft.com/office/powerpoint/2010/main" val="162813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579F-E9E1-453F-A58D-F06B3A3803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04C8555-2CBE-4A65-9CE2-9C8E00B95E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5033189-C442-4C0D-80BE-6F0D393BF18B}"/>
              </a:ext>
            </a:extLst>
          </p:cNvPr>
          <p:cNvPicPr>
            <a:picLocks noChangeAspect="1"/>
          </p:cNvPicPr>
          <p:nvPr/>
        </p:nvPicPr>
        <p:blipFill>
          <a:blip r:embed="rId3"/>
          <a:stretch>
            <a:fillRect/>
          </a:stretch>
        </p:blipFill>
        <p:spPr>
          <a:xfrm>
            <a:off x="0" y="3613907"/>
            <a:ext cx="12192000" cy="774774"/>
          </a:xfrm>
          <a:prstGeom prst="rect">
            <a:avLst/>
          </a:prstGeom>
        </p:spPr>
      </p:pic>
      <p:pic>
        <p:nvPicPr>
          <p:cNvPr id="6" name="Picture 5">
            <a:extLst>
              <a:ext uri="{FF2B5EF4-FFF2-40B4-BE49-F238E27FC236}">
                <a16:creationId xmlns:a16="http://schemas.microsoft.com/office/drawing/2014/main" id="{BFDD22F6-9439-42F0-B7D1-5F6DEBC52C07}"/>
              </a:ext>
            </a:extLst>
          </p:cNvPr>
          <p:cNvPicPr>
            <a:picLocks noChangeAspect="1"/>
          </p:cNvPicPr>
          <p:nvPr/>
        </p:nvPicPr>
        <p:blipFill>
          <a:blip r:embed="rId4"/>
          <a:stretch>
            <a:fillRect/>
          </a:stretch>
        </p:blipFill>
        <p:spPr>
          <a:xfrm>
            <a:off x="3641362" y="4523618"/>
            <a:ext cx="1121556" cy="1097693"/>
          </a:xfrm>
          <a:prstGeom prst="rect">
            <a:avLst/>
          </a:prstGeom>
        </p:spPr>
      </p:pic>
      <p:sp>
        <p:nvSpPr>
          <p:cNvPr id="11" name="Arrow: Bent-Up 10">
            <a:extLst>
              <a:ext uri="{FF2B5EF4-FFF2-40B4-BE49-F238E27FC236}">
                <a16:creationId xmlns:a16="http://schemas.microsoft.com/office/drawing/2014/main" id="{8AB2C612-5E77-403D-AC20-554BCABCCB8C}"/>
              </a:ext>
            </a:extLst>
          </p:cNvPr>
          <p:cNvSpPr/>
          <p:nvPr/>
        </p:nvSpPr>
        <p:spPr>
          <a:xfrm rot="5400000">
            <a:off x="1015494" y="4410949"/>
            <a:ext cx="1821302" cy="2503175"/>
          </a:xfrm>
          <a:prstGeom prst="bentUpArrow">
            <a:avLst>
              <a:gd name="adj1" fmla="val 25000"/>
              <a:gd name="adj2" fmla="val 25467"/>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mouse">
            <a:extLst>
              <a:ext uri="{FF2B5EF4-FFF2-40B4-BE49-F238E27FC236}">
                <a16:creationId xmlns:a16="http://schemas.microsoft.com/office/drawing/2014/main" id="{AA633A4B-583A-4FDD-86A8-CE331D3DF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570" y="4403698"/>
            <a:ext cx="1782278" cy="1247595"/>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DD91D851-C758-459B-9063-F0A9C3AFD909}"/>
              </a:ext>
            </a:extLst>
          </p:cNvPr>
          <p:cNvSpPr/>
          <p:nvPr/>
        </p:nvSpPr>
        <p:spPr>
          <a:xfrm>
            <a:off x="6096000" y="5208510"/>
            <a:ext cx="1923738" cy="562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5544BB-88ED-4EB2-A750-8A1918AAB70F}"/>
              </a:ext>
            </a:extLst>
          </p:cNvPr>
          <p:cNvPicPr>
            <a:picLocks noChangeAspect="1"/>
          </p:cNvPicPr>
          <p:nvPr/>
        </p:nvPicPr>
        <p:blipFill>
          <a:blip r:embed="rId4"/>
          <a:stretch>
            <a:fillRect/>
          </a:stretch>
        </p:blipFill>
        <p:spPr>
          <a:xfrm>
            <a:off x="3177733" y="5603418"/>
            <a:ext cx="1121556" cy="1097693"/>
          </a:xfrm>
          <a:prstGeom prst="rect">
            <a:avLst/>
          </a:prstGeom>
        </p:spPr>
      </p:pic>
      <p:pic>
        <p:nvPicPr>
          <p:cNvPr id="15" name="Picture 14">
            <a:extLst>
              <a:ext uri="{FF2B5EF4-FFF2-40B4-BE49-F238E27FC236}">
                <a16:creationId xmlns:a16="http://schemas.microsoft.com/office/drawing/2014/main" id="{4A7E2BD1-7E89-49C9-B12E-C254032878D1}"/>
              </a:ext>
            </a:extLst>
          </p:cNvPr>
          <p:cNvPicPr>
            <a:picLocks noChangeAspect="1"/>
          </p:cNvPicPr>
          <p:nvPr/>
        </p:nvPicPr>
        <p:blipFill>
          <a:blip r:embed="rId4"/>
          <a:stretch>
            <a:fillRect/>
          </a:stretch>
        </p:blipFill>
        <p:spPr>
          <a:xfrm>
            <a:off x="4964348" y="4431015"/>
            <a:ext cx="1121556" cy="1097693"/>
          </a:xfrm>
          <a:prstGeom prst="rect">
            <a:avLst/>
          </a:prstGeom>
        </p:spPr>
      </p:pic>
      <p:pic>
        <p:nvPicPr>
          <p:cNvPr id="16" name="Picture 15">
            <a:extLst>
              <a:ext uri="{FF2B5EF4-FFF2-40B4-BE49-F238E27FC236}">
                <a16:creationId xmlns:a16="http://schemas.microsoft.com/office/drawing/2014/main" id="{B80D2CB6-6FF3-47B6-8D4F-E022A10BE95C}"/>
              </a:ext>
            </a:extLst>
          </p:cNvPr>
          <p:cNvPicPr>
            <a:picLocks noChangeAspect="1"/>
          </p:cNvPicPr>
          <p:nvPr/>
        </p:nvPicPr>
        <p:blipFill>
          <a:blip r:embed="rId4"/>
          <a:stretch>
            <a:fillRect/>
          </a:stretch>
        </p:blipFill>
        <p:spPr>
          <a:xfrm>
            <a:off x="4589765" y="5621311"/>
            <a:ext cx="1121556" cy="1097693"/>
          </a:xfrm>
          <a:prstGeom prst="rect">
            <a:avLst/>
          </a:prstGeom>
        </p:spPr>
      </p:pic>
      <p:pic>
        <p:nvPicPr>
          <p:cNvPr id="18" name="Picture 2" descr="Image result for mouse">
            <a:extLst>
              <a:ext uri="{FF2B5EF4-FFF2-40B4-BE49-F238E27FC236}">
                <a16:creationId xmlns:a16="http://schemas.microsoft.com/office/drawing/2014/main" id="{A11AA146-46EE-4B10-B7CC-345E51F8A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0437" y="4303911"/>
            <a:ext cx="1782278" cy="1247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mouse">
            <a:extLst>
              <a:ext uri="{FF2B5EF4-FFF2-40B4-BE49-F238E27FC236}">
                <a16:creationId xmlns:a16="http://schemas.microsoft.com/office/drawing/2014/main" id="{CB78F222-B97D-43E0-9D89-2BEC340DB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2478" y="5489861"/>
            <a:ext cx="1782278" cy="1247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ouse">
            <a:extLst>
              <a:ext uri="{FF2B5EF4-FFF2-40B4-BE49-F238E27FC236}">
                <a16:creationId xmlns:a16="http://schemas.microsoft.com/office/drawing/2014/main" id="{34ADE5B5-F49C-4636-83F4-B687A8E52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564" y="5651111"/>
            <a:ext cx="1782278" cy="12475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BBA7B0D-BC40-490D-9518-90B8D4140477}"/>
              </a:ext>
            </a:extLst>
          </p:cNvPr>
          <p:cNvSpPr txBox="1"/>
          <p:nvPr/>
        </p:nvSpPr>
        <p:spPr>
          <a:xfrm>
            <a:off x="1208311" y="4718999"/>
            <a:ext cx="2161762" cy="1200329"/>
          </a:xfrm>
          <a:prstGeom prst="rect">
            <a:avLst/>
          </a:prstGeom>
          <a:noFill/>
        </p:spPr>
        <p:txBody>
          <a:bodyPr wrap="square" rtlCol="0">
            <a:spAutoFit/>
          </a:bodyPr>
          <a:lstStyle/>
          <a:p>
            <a:r>
              <a:rPr lang="en-US" sz="2400" dirty="0"/>
              <a:t>Repeat CRISPR for rest of embryos</a:t>
            </a:r>
          </a:p>
        </p:txBody>
      </p:sp>
    </p:spTree>
    <p:extLst>
      <p:ext uri="{BB962C8B-B14F-4D97-AF65-F5344CB8AC3E}">
        <p14:creationId xmlns:p14="http://schemas.microsoft.com/office/powerpoint/2010/main" val="127649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4"/>
          <a:stretch>
            <a:fillRect/>
          </a:stretch>
        </p:blipFill>
        <p:spPr>
          <a:xfrm>
            <a:off x="1035695" y="3777530"/>
            <a:ext cx="3472143" cy="2855626"/>
          </a:xfrm>
          <a:prstGeom prst="rect">
            <a:avLst/>
          </a:prstGeom>
        </p:spPr>
      </p:pic>
    </p:spTree>
    <p:extLst>
      <p:ext uri="{BB962C8B-B14F-4D97-AF65-F5344CB8AC3E}">
        <p14:creationId xmlns:p14="http://schemas.microsoft.com/office/powerpoint/2010/main" val="2218812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4"/>
          <a:stretch>
            <a:fillRect/>
          </a:stretch>
        </p:blipFill>
        <p:spPr>
          <a:xfrm>
            <a:off x="1035695" y="3777530"/>
            <a:ext cx="3472143" cy="2855626"/>
          </a:xfrm>
          <a:prstGeom prst="rect">
            <a:avLst/>
          </a:prstGeom>
        </p:spPr>
      </p:pic>
      <p:pic>
        <p:nvPicPr>
          <p:cNvPr id="10" name="Picture 9">
            <a:extLst>
              <a:ext uri="{FF2B5EF4-FFF2-40B4-BE49-F238E27FC236}">
                <a16:creationId xmlns:a16="http://schemas.microsoft.com/office/drawing/2014/main" id="{626FA207-85D6-4823-8350-7B21D2DB2DBF}"/>
              </a:ext>
            </a:extLst>
          </p:cNvPr>
          <p:cNvPicPr>
            <a:picLocks noChangeAspect="1"/>
          </p:cNvPicPr>
          <p:nvPr/>
        </p:nvPicPr>
        <p:blipFill>
          <a:blip r:embed="rId5"/>
          <a:stretch>
            <a:fillRect/>
          </a:stretch>
        </p:blipFill>
        <p:spPr>
          <a:xfrm>
            <a:off x="5625181" y="68690"/>
            <a:ext cx="6322867" cy="1167593"/>
          </a:xfrm>
          <a:prstGeom prst="rect">
            <a:avLst/>
          </a:prstGeom>
        </p:spPr>
      </p:pic>
      <p:pic>
        <p:nvPicPr>
          <p:cNvPr id="11" name="Picture 10">
            <a:extLst>
              <a:ext uri="{FF2B5EF4-FFF2-40B4-BE49-F238E27FC236}">
                <a16:creationId xmlns:a16="http://schemas.microsoft.com/office/drawing/2014/main" id="{F7FC08D7-828F-454E-8518-9E2BC3B4E109}"/>
              </a:ext>
            </a:extLst>
          </p:cNvPr>
          <p:cNvPicPr>
            <a:picLocks noChangeAspect="1"/>
          </p:cNvPicPr>
          <p:nvPr/>
        </p:nvPicPr>
        <p:blipFill>
          <a:blip r:embed="rId6"/>
          <a:stretch>
            <a:fillRect/>
          </a:stretch>
        </p:blipFill>
        <p:spPr>
          <a:xfrm>
            <a:off x="5758600" y="2056736"/>
            <a:ext cx="6056027" cy="438935"/>
          </a:xfrm>
          <a:prstGeom prst="rect">
            <a:avLst/>
          </a:prstGeom>
        </p:spPr>
      </p:pic>
      <p:pic>
        <p:nvPicPr>
          <p:cNvPr id="12" name="Picture 11">
            <a:extLst>
              <a:ext uri="{FF2B5EF4-FFF2-40B4-BE49-F238E27FC236}">
                <a16:creationId xmlns:a16="http://schemas.microsoft.com/office/drawing/2014/main" id="{F635DD52-E515-439F-BAE5-1B4E2CB26932}"/>
              </a:ext>
            </a:extLst>
          </p:cNvPr>
          <p:cNvPicPr>
            <a:picLocks noChangeAspect="1"/>
          </p:cNvPicPr>
          <p:nvPr/>
        </p:nvPicPr>
        <p:blipFill>
          <a:blip r:embed="rId7"/>
          <a:stretch>
            <a:fillRect/>
          </a:stretch>
        </p:blipFill>
        <p:spPr>
          <a:xfrm>
            <a:off x="6696160" y="2755628"/>
            <a:ext cx="4180905" cy="409141"/>
          </a:xfrm>
          <a:prstGeom prst="rect">
            <a:avLst/>
          </a:prstGeom>
        </p:spPr>
      </p:pic>
      <p:cxnSp>
        <p:nvCxnSpPr>
          <p:cNvPr id="14" name="Straight Arrow Connector 13">
            <a:extLst>
              <a:ext uri="{FF2B5EF4-FFF2-40B4-BE49-F238E27FC236}">
                <a16:creationId xmlns:a16="http://schemas.microsoft.com/office/drawing/2014/main" id="{20CC2ABA-8C76-4857-862A-9C4B41536299}"/>
              </a:ext>
            </a:extLst>
          </p:cNvPr>
          <p:cNvCxnSpPr/>
          <p:nvPr/>
        </p:nvCxnSpPr>
        <p:spPr>
          <a:xfrm>
            <a:off x="8364511" y="1392299"/>
            <a:ext cx="0" cy="4964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F3DBA3-3C63-4EA3-80B6-E442B8764A98}"/>
              </a:ext>
            </a:extLst>
          </p:cNvPr>
          <p:cNvSpPr txBox="1"/>
          <p:nvPr/>
        </p:nvSpPr>
        <p:spPr>
          <a:xfrm>
            <a:off x="8786612" y="1392299"/>
            <a:ext cx="1001965" cy="523220"/>
          </a:xfrm>
          <a:prstGeom prst="rect">
            <a:avLst/>
          </a:prstGeom>
          <a:noFill/>
        </p:spPr>
        <p:txBody>
          <a:bodyPr wrap="square" rtlCol="0">
            <a:spAutoFit/>
          </a:bodyPr>
          <a:lstStyle/>
          <a:p>
            <a:r>
              <a:rPr lang="en-US" sz="2800" dirty="0"/>
              <a:t>PCR</a:t>
            </a:r>
          </a:p>
        </p:txBody>
      </p:sp>
      <p:pic>
        <p:nvPicPr>
          <p:cNvPr id="16" name="Picture 15">
            <a:extLst>
              <a:ext uri="{FF2B5EF4-FFF2-40B4-BE49-F238E27FC236}">
                <a16:creationId xmlns:a16="http://schemas.microsoft.com/office/drawing/2014/main" id="{E2963BE5-37E3-46C8-8053-3C19DC2410E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538744" y="4420992"/>
            <a:ext cx="5943600" cy="1885950"/>
          </a:xfrm>
          <a:prstGeom prst="rect">
            <a:avLst/>
          </a:prstGeom>
          <a:noFill/>
          <a:ln>
            <a:noFill/>
          </a:ln>
        </p:spPr>
      </p:pic>
      <p:pic>
        <p:nvPicPr>
          <p:cNvPr id="17" name="Picture 16">
            <a:extLst>
              <a:ext uri="{FF2B5EF4-FFF2-40B4-BE49-F238E27FC236}">
                <a16:creationId xmlns:a16="http://schemas.microsoft.com/office/drawing/2014/main" id="{227997D9-6D4A-4298-B385-DFF57C00F277}"/>
              </a:ext>
            </a:extLst>
          </p:cNvPr>
          <p:cNvPicPr>
            <a:picLocks noChangeAspect="1"/>
          </p:cNvPicPr>
          <p:nvPr/>
        </p:nvPicPr>
        <p:blipFill rotWithShape="1">
          <a:blip r:embed="rId9"/>
          <a:srcRect r="13220" b="3994"/>
          <a:stretch/>
        </p:blipFill>
        <p:spPr>
          <a:xfrm>
            <a:off x="6096000" y="3945781"/>
            <a:ext cx="3992380" cy="438935"/>
          </a:xfrm>
          <a:prstGeom prst="rect">
            <a:avLst/>
          </a:prstGeom>
        </p:spPr>
      </p:pic>
    </p:spTree>
    <p:extLst>
      <p:ext uri="{BB962C8B-B14F-4D97-AF65-F5344CB8AC3E}">
        <p14:creationId xmlns:p14="http://schemas.microsoft.com/office/powerpoint/2010/main" val="2696844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4"/>
          <a:stretch>
            <a:fillRect/>
          </a:stretch>
        </p:blipFill>
        <p:spPr>
          <a:xfrm>
            <a:off x="1035695" y="3777530"/>
            <a:ext cx="3472143" cy="2855626"/>
          </a:xfrm>
          <a:prstGeom prst="rect">
            <a:avLst/>
          </a:prstGeom>
        </p:spPr>
      </p:pic>
      <p:pic>
        <p:nvPicPr>
          <p:cNvPr id="10" name="Picture 9">
            <a:extLst>
              <a:ext uri="{FF2B5EF4-FFF2-40B4-BE49-F238E27FC236}">
                <a16:creationId xmlns:a16="http://schemas.microsoft.com/office/drawing/2014/main" id="{626FA207-85D6-4823-8350-7B21D2DB2DBF}"/>
              </a:ext>
            </a:extLst>
          </p:cNvPr>
          <p:cNvPicPr>
            <a:picLocks noChangeAspect="1"/>
          </p:cNvPicPr>
          <p:nvPr/>
        </p:nvPicPr>
        <p:blipFill>
          <a:blip r:embed="rId5"/>
          <a:stretch>
            <a:fillRect/>
          </a:stretch>
        </p:blipFill>
        <p:spPr>
          <a:xfrm>
            <a:off x="5625181" y="68690"/>
            <a:ext cx="6322867" cy="1167593"/>
          </a:xfrm>
          <a:prstGeom prst="rect">
            <a:avLst/>
          </a:prstGeom>
        </p:spPr>
      </p:pic>
      <p:pic>
        <p:nvPicPr>
          <p:cNvPr id="11" name="Picture 10">
            <a:extLst>
              <a:ext uri="{FF2B5EF4-FFF2-40B4-BE49-F238E27FC236}">
                <a16:creationId xmlns:a16="http://schemas.microsoft.com/office/drawing/2014/main" id="{F7FC08D7-828F-454E-8518-9E2BC3B4E109}"/>
              </a:ext>
            </a:extLst>
          </p:cNvPr>
          <p:cNvPicPr>
            <a:picLocks noChangeAspect="1"/>
          </p:cNvPicPr>
          <p:nvPr/>
        </p:nvPicPr>
        <p:blipFill>
          <a:blip r:embed="rId6"/>
          <a:stretch>
            <a:fillRect/>
          </a:stretch>
        </p:blipFill>
        <p:spPr>
          <a:xfrm>
            <a:off x="5758600" y="2056736"/>
            <a:ext cx="6056027" cy="438935"/>
          </a:xfrm>
          <a:prstGeom prst="rect">
            <a:avLst/>
          </a:prstGeom>
        </p:spPr>
      </p:pic>
      <p:pic>
        <p:nvPicPr>
          <p:cNvPr id="12" name="Picture 11">
            <a:extLst>
              <a:ext uri="{FF2B5EF4-FFF2-40B4-BE49-F238E27FC236}">
                <a16:creationId xmlns:a16="http://schemas.microsoft.com/office/drawing/2014/main" id="{F635DD52-E515-439F-BAE5-1B4E2CB26932}"/>
              </a:ext>
            </a:extLst>
          </p:cNvPr>
          <p:cNvPicPr>
            <a:picLocks noChangeAspect="1"/>
          </p:cNvPicPr>
          <p:nvPr/>
        </p:nvPicPr>
        <p:blipFill>
          <a:blip r:embed="rId7"/>
          <a:stretch>
            <a:fillRect/>
          </a:stretch>
        </p:blipFill>
        <p:spPr>
          <a:xfrm>
            <a:off x="6696160" y="2755628"/>
            <a:ext cx="4180905" cy="409141"/>
          </a:xfrm>
          <a:prstGeom prst="rect">
            <a:avLst/>
          </a:prstGeom>
        </p:spPr>
      </p:pic>
      <p:cxnSp>
        <p:nvCxnSpPr>
          <p:cNvPr id="14" name="Straight Arrow Connector 13">
            <a:extLst>
              <a:ext uri="{FF2B5EF4-FFF2-40B4-BE49-F238E27FC236}">
                <a16:creationId xmlns:a16="http://schemas.microsoft.com/office/drawing/2014/main" id="{20CC2ABA-8C76-4857-862A-9C4B41536299}"/>
              </a:ext>
            </a:extLst>
          </p:cNvPr>
          <p:cNvCxnSpPr/>
          <p:nvPr/>
        </p:nvCxnSpPr>
        <p:spPr>
          <a:xfrm>
            <a:off x="8364511" y="1392299"/>
            <a:ext cx="0" cy="4964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F3DBA3-3C63-4EA3-80B6-E442B8764A98}"/>
              </a:ext>
            </a:extLst>
          </p:cNvPr>
          <p:cNvSpPr txBox="1"/>
          <p:nvPr/>
        </p:nvSpPr>
        <p:spPr>
          <a:xfrm>
            <a:off x="8786612" y="1392299"/>
            <a:ext cx="1001965" cy="523220"/>
          </a:xfrm>
          <a:prstGeom prst="rect">
            <a:avLst/>
          </a:prstGeom>
          <a:noFill/>
        </p:spPr>
        <p:txBody>
          <a:bodyPr wrap="square" rtlCol="0">
            <a:spAutoFit/>
          </a:bodyPr>
          <a:lstStyle/>
          <a:p>
            <a:r>
              <a:rPr lang="en-US" sz="2800" dirty="0"/>
              <a:t>PCR</a:t>
            </a:r>
          </a:p>
        </p:txBody>
      </p:sp>
      <p:pic>
        <p:nvPicPr>
          <p:cNvPr id="16" name="Picture 15">
            <a:extLst>
              <a:ext uri="{FF2B5EF4-FFF2-40B4-BE49-F238E27FC236}">
                <a16:creationId xmlns:a16="http://schemas.microsoft.com/office/drawing/2014/main" id="{1752AED4-0105-4C08-A065-140D2041ADEE}"/>
              </a:ext>
            </a:extLst>
          </p:cNvPr>
          <p:cNvPicPr>
            <a:picLocks noChangeAspect="1"/>
          </p:cNvPicPr>
          <p:nvPr/>
        </p:nvPicPr>
        <p:blipFill>
          <a:blip r:embed="rId8"/>
          <a:stretch>
            <a:fillRect/>
          </a:stretch>
        </p:blipFill>
        <p:spPr>
          <a:xfrm>
            <a:off x="6106839" y="3524172"/>
            <a:ext cx="5762867" cy="3260570"/>
          </a:xfrm>
          <a:prstGeom prst="rect">
            <a:avLst/>
          </a:prstGeom>
        </p:spPr>
      </p:pic>
      <p:sp>
        <p:nvSpPr>
          <p:cNvPr id="17" name="TextBox 16">
            <a:extLst>
              <a:ext uri="{FF2B5EF4-FFF2-40B4-BE49-F238E27FC236}">
                <a16:creationId xmlns:a16="http://schemas.microsoft.com/office/drawing/2014/main" id="{8EB252B9-6754-4D07-B6B3-49DE536166E0}"/>
              </a:ext>
            </a:extLst>
          </p:cNvPr>
          <p:cNvSpPr txBox="1"/>
          <p:nvPr/>
        </p:nvSpPr>
        <p:spPr>
          <a:xfrm>
            <a:off x="6696160" y="3584063"/>
            <a:ext cx="4657640" cy="369332"/>
          </a:xfrm>
          <a:prstGeom prst="rect">
            <a:avLst/>
          </a:prstGeom>
          <a:noFill/>
        </p:spPr>
        <p:txBody>
          <a:bodyPr wrap="square" rtlCol="0">
            <a:spAutoFit/>
          </a:bodyPr>
          <a:lstStyle/>
          <a:p>
            <a:r>
              <a:rPr lang="en-US" dirty="0"/>
              <a:t>Gel Electrophoresis</a:t>
            </a:r>
          </a:p>
        </p:txBody>
      </p:sp>
      <p:sp>
        <p:nvSpPr>
          <p:cNvPr id="13" name="Star: 5 Points 12">
            <a:extLst>
              <a:ext uri="{FF2B5EF4-FFF2-40B4-BE49-F238E27FC236}">
                <a16:creationId xmlns:a16="http://schemas.microsoft.com/office/drawing/2014/main" id="{EAD3215A-1BDF-432F-AB99-978AE052B16F}"/>
              </a:ext>
            </a:extLst>
          </p:cNvPr>
          <p:cNvSpPr/>
          <p:nvPr/>
        </p:nvSpPr>
        <p:spPr>
          <a:xfrm>
            <a:off x="4450502" y="3648782"/>
            <a:ext cx="1019416" cy="9567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7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4676-0370-4E63-8AE6-1061693FE6FA}"/>
              </a:ext>
            </a:extLst>
          </p:cNvPr>
          <p:cNvSpPr>
            <a:spLocks noGrp="1"/>
          </p:cNvSpPr>
          <p:nvPr>
            <p:ph type="title"/>
          </p:nvPr>
        </p:nvSpPr>
        <p:spPr/>
        <p:txBody>
          <a:bodyPr/>
          <a:lstStyle/>
          <a:p>
            <a:r>
              <a:rPr lang="en-US" dirty="0"/>
              <a:t>Knockout</a:t>
            </a:r>
          </a:p>
        </p:txBody>
      </p:sp>
      <p:sp>
        <p:nvSpPr>
          <p:cNvPr id="3" name="Content Placeholder 2">
            <a:extLst>
              <a:ext uri="{FF2B5EF4-FFF2-40B4-BE49-F238E27FC236}">
                <a16:creationId xmlns:a16="http://schemas.microsoft.com/office/drawing/2014/main" id="{E490D24C-1BCD-46FC-ADF5-5EA6BC4F6D1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9B42AE5-F784-4A2D-8A5D-C41575CC6197}"/>
              </a:ext>
            </a:extLst>
          </p:cNvPr>
          <p:cNvPicPr>
            <a:picLocks noChangeAspect="1"/>
          </p:cNvPicPr>
          <p:nvPr/>
        </p:nvPicPr>
        <p:blipFill>
          <a:blip r:embed="rId3"/>
          <a:stretch>
            <a:fillRect/>
          </a:stretch>
        </p:blipFill>
        <p:spPr>
          <a:xfrm>
            <a:off x="160762" y="1171714"/>
            <a:ext cx="11802256" cy="922900"/>
          </a:xfrm>
          <a:prstGeom prst="rect">
            <a:avLst/>
          </a:prstGeom>
        </p:spPr>
      </p:pic>
      <p:pic>
        <p:nvPicPr>
          <p:cNvPr id="5" name="Picture 4">
            <a:extLst>
              <a:ext uri="{FF2B5EF4-FFF2-40B4-BE49-F238E27FC236}">
                <a16:creationId xmlns:a16="http://schemas.microsoft.com/office/drawing/2014/main" id="{0A20BA09-4C0C-4B5B-8E92-D3C337C3A947}"/>
              </a:ext>
            </a:extLst>
          </p:cNvPr>
          <p:cNvPicPr>
            <a:picLocks noChangeAspect="1"/>
          </p:cNvPicPr>
          <p:nvPr/>
        </p:nvPicPr>
        <p:blipFill rotWithShape="1">
          <a:blip r:embed="rId4"/>
          <a:srcRect t="11661" b="14142"/>
          <a:stretch/>
        </p:blipFill>
        <p:spPr>
          <a:xfrm>
            <a:off x="14990" y="1993808"/>
            <a:ext cx="12192000" cy="1765241"/>
          </a:xfrm>
          <a:prstGeom prst="rect">
            <a:avLst/>
          </a:prstGeom>
        </p:spPr>
      </p:pic>
      <p:pic>
        <p:nvPicPr>
          <p:cNvPr id="6" name="Picture 5">
            <a:extLst>
              <a:ext uri="{FF2B5EF4-FFF2-40B4-BE49-F238E27FC236}">
                <a16:creationId xmlns:a16="http://schemas.microsoft.com/office/drawing/2014/main" id="{A87F5B22-162D-46DA-BC63-30C4AF2626D5}"/>
              </a:ext>
            </a:extLst>
          </p:cNvPr>
          <p:cNvPicPr>
            <a:picLocks noChangeAspect="1"/>
          </p:cNvPicPr>
          <p:nvPr/>
        </p:nvPicPr>
        <p:blipFill>
          <a:blip r:embed="rId5"/>
          <a:stretch>
            <a:fillRect/>
          </a:stretch>
        </p:blipFill>
        <p:spPr>
          <a:xfrm>
            <a:off x="26799" y="3792618"/>
            <a:ext cx="4261542" cy="2507659"/>
          </a:xfrm>
          <a:prstGeom prst="rect">
            <a:avLst/>
          </a:prstGeom>
        </p:spPr>
      </p:pic>
      <p:pic>
        <p:nvPicPr>
          <p:cNvPr id="7" name="Picture 6">
            <a:extLst>
              <a:ext uri="{FF2B5EF4-FFF2-40B4-BE49-F238E27FC236}">
                <a16:creationId xmlns:a16="http://schemas.microsoft.com/office/drawing/2014/main" id="{C8970125-C7AB-4B44-AAB6-E8D8E7D2F8E7}"/>
              </a:ext>
            </a:extLst>
          </p:cNvPr>
          <p:cNvPicPr>
            <a:picLocks noChangeAspect="1"/>
          </p:cNvPicPr>
          <p:nvPr/>
        </p:nvPicPr>
        <p:blipFill>
          <a:blip r:embed="rId6"/>
          <a:stretch>
            <a:fillRect/>
          </a:stretch>
        </p:blipFill>
        <p:spPr>
          <a:xfrm>
            <a:off x="8128065" y="5105486"/>
            <a:ext cx="2062162" cy="1909762"/>
          </a:xfrm>
          <a:prstGeom prst="rect">
            <a:avLst/>
          </a:prstGeom>
        </p:spPr>
      </p:pic>
      <p:pic>
        <p:nvPicPr>
          <p:cNvPr id="9" name="Picture 8">
            <a:extLst>
              <a:ext uri="{FF2B5EF4-FFF2-40B4-BE49-F238E27FC236}">
                <a16:creationId xmlns:a16="http://schemas.microsoft.com/office/drawing/2014/main" id="{F722DACF-24F3-4D9F-9135-D0082C992AD9}"/>
              </a:ext>
            </a:extLst>
          </p:cNvPr>
          <p:cNvPicPr>
            <a:picLocks noChangeAspect="1"/>
          </p:cNvPicPr>
          <p:nvPr/>
        </p:nvPicPr>
        <p:blipFill>
          <a:blip r:embed="rId7"/>
          <a:stretch>
            <a:fillRect/>
          </a:stretch>
        </p:blipFill>
        <p:spPr>
          <a:xfrm>
            <a:off x="6096000" y="4695688"/>
            <a:ext cx="7829862" cy="544635"/>
          </a:xfrm>
          <a:prstGeom prst="rect">
            <a:avLst/>
          </a:prstGeom>
        </p:spPr>
      </p:pic>
      <p:cxnSp>
        <p:nvCxnSpPr>
          <p:cNvPr id="11" name="Straight Arrow Connector 10">
            <a:extLst>
              <a:ext uri="{FF2B5EF4-FFF2-40B4-BE49-F238E27FC236}">
                <a16:creationId xmlns:a16="http://schemas.microsoft.com/office/drawing/2014/main" id="{5DCB7741-FF61-4EBE-AA5D-892367F17A05}"/>
              </a:ext>
            </a:extLst>
          </p:cNvPr>
          <p:cNvCxnSpPr/>
          <p:nvPr/>
        </p:nvCxnSpPr>
        <p:spPr>
          <a:xfrm>
            <a:off x="5726243" y="1993808"/>
            <a:ext cx="0" cy="7194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8788E1-378A-44BE-96D8-C9B36138D638}"/>
              </a:ext>
            </a:extLst>
          </p:cNvPr>
          <p:cNvCxnSpPr/>
          <p:nvPr/>
        </p:nvCxnSpPr>
        <p:spPr>
          <a:xfrm flipH="1">
            <a:off x="4002374" y="3429000"/>
            <a:ext cx="929390" cy="9331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E22096-A0E2-4552-960E-33552E368F74}"/>
              </a:ext>
            </a:extLst>
          </p:cNvPr>
          <p:cNvCxnSpPr>
            <a:cxnSpLocks/>
          </p:cNvCxnSpPr>
          <p:nvPr/>
        </p:nvCxnSpPr>
        <p:spPr>
          <a:xfrm>
            <a:off x="4288341" y="5546360"/>
            <a:ext cx="161433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1F0C-9211-47FE-A6EC-FE1CB534668F}"/>
              </a:ext>
            </a:extLst>
          </p:cNvPr>
          <p:cNvSpPr>
            <a:spLocks noGrp="1"/>
          </p:cNvSpPr>
          <p:nvPr>
            <p:ph type="title"/>
          </p:nvPr>
        </p:nvSpPr>
        <p:spPr/>
        <p:txBody>
          <a:bodyPr/>
          <a:lstStyle/>
          <a:p>
            <a:r>
              <a:rPr lang="en-US" dirty="0" err="1"/>
              <a:t>Treacher</a:t>
            </a:r>
            <a:r>
              <a:rPr lang="en-US" dirty="0"/>
              <a:t> Collins Syndrome</a:t>
            </a:r>
          </a:p>
        </p:txBody>
      </p:sp>
      <p:sp>
        <p:nvSpPr>
          <p:cNvPr id="3" name="Content Placeholder 2">
            <a:extLst>
              <a:ext uri="{FF2B5EF4-FFF2-40B4-BE49-F238E27FC236}">
                <a16:creationId xmlns:a16="http://schemas.microsoft.com/office/drawing/2014/main" id="{2907DD22-CAFA-4E82-B7C6-22126631877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B820A22-5C09-40C8-9B62-BF39F85D4A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228" y="2114876"/>
            <a:ext cx="5194551" cy="3208859"/>
          </a:xfrm>
          <a:prstGeom prst="rect">
            <a:avLst/>
          </a:prstGeom>
        </p:spPr>
      </p:pic>
      <p:sp>
        <p:nvSpPr>
          <p:cNvPr id="5" name="Rectangle 4">
            <a:extLst>
              <a:ext uri="{FF2B5EF4-FFF2-40B4-BE49-F238E27FC236}">
                <a16:creationId xmlns:a16="http://schemas.microsoft.com/office/drawing/2014/main" id="{4FDEAC68-8F90-4A6E-92D4-0F7D58666F7B}"/>
              </a:ext>
            </a:extLst>
          </p:cNvPr>
          <p:cNvSpPr/>
          <p:nvPr/>
        </p:nvSpPr>
        <p:spPr>
          <a:xfrm>
            <a:off x="505228" y="5378591"/>
            <a:ext cx="581213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Chang and </a:t>
            </a:r>
            <a:r>
              <a:rPr lang="en-US" dirty="0" err="1">
                <a:latin typeface="Times New Roman" panose="02020603050405020304" pitchFamily="18" charset="0"/>
                <a:ea typeface="Calibri" panose="020F0502020204030204" pitchFamily="34" charset="0"/>
              </a:rPr>
              <a:t>Steinbacher</a:t>
            </a:r>
            <a:r>
              <a:rPr lang="en-US" dirty="0">
                <a:latin typeface="Times New Roman" panose="02020603050405020304" pitchFamily="18" charset="0"/>
                <a:ea typeface="Calibri" panose="020F0502020204030204" pitchFamily="34" charset="0"/>
              </a:rPr>
              <a:t> (2012)</a:t>
            </a:r>
            <a:endParaRPr lang="en-US" dirty="0"/>
          </a:p>
        </p:txBody>
      </p:sp>
      <p:pic>
        <p:nvPicPr>
          <p:cNvPr id="9" name="Picture 8">
            <a:extLst>
              <a:ext uri="{FF2B5EF4-FFF2-40B4-BE49-F238E27FC236}">
                <a16:creationId xmlns:a16="http://schemas.microsoft.com/office/drawing/2014/main" id="{66724A5F-A408-49A8-9C14-45737382B54D}"/>
              </a:ext>
            </a:extLst>
          </p:cNvPr>
          <p:cNvPicPr>
            <a:picLocks noChangeAspect="1"/>
          </p:cNvPicPr>
          <p:nvPr/>
        </p:nvPicPr>
        <p:blipFill>
          <a:blip r:embed="rId4"/>
          <a:stretch>
            <a:fillRect/>
          </a:stretch>
        </p:blipFill>
        <p:spPr>
          <a:xfrm>
            <a:off x="6852434" y="1825625"/>
            <a:ext cx="4115053" cy="2610711"/>
          </a:xfrm>
          <a:prstGeom prst="rect">
            <a:avLst/>
          </a:prstGeom>
        </p:spPr>
      </p:pic>
    </p:spTree>
    <p:extLst>
      <p:ext uri="{BB962C8B-B14F-4D97-AF65-F5344CB8AC3E}">
        <p14:creationId xmlns:p14="http://schemas.microsoft.com/office/powerpoint/2010/main" val="250491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8444-8F7A-4DF1-B796-419057E2AB79}"/>
              </a:ext>
            </a:extLst>
          </p:cNvPr>
          <p:cNvSpPr>
            <a:spLocks noGrp="1"/>
          </p:cNvSpPr>
          <p:nvPr>
            <p:ph type="title"/>
          </p:nvPr>
        </p:nvSpPr>
        <p:spPr>
          <a:xfrm>
            <a:off x="838200" y="365125"/>
            <a:ext cx="10515600" cy="1325563"/>
          </a:xfrm>
        </p:spPr>
        <p:txBody>
          <a:bodyPr/>
          <a:lstStyle/>
          <a:p>
            <a:r>
              <a:rPr lang="en-US" dirty="0"/>
              <a:t>Cross for </a:t>
            </a:r>
            <a:r>
              <a:rPr lang="en-US" dirty="0" err="1"/>
              <a:t>Cre</a:t>
            </a:r>
            <a:endParaRPr lang="en-US" dirty="0"/>
          </a:p>
        </p:txBody>
      </p:sp>
      <p:sp>
        <p:nvSpPr>
          <p:cNvPr id="3" name="Content Placeholder 2">
            <a:extLst>
              <a:ext uri="{FF2B5EF4-FFF2-40B4-BE49-F238E27FC236}">
                <a16:creationId xmlns:a16="http://schemas.microsoft.com/office/drawing/2014/main" id="{B77CE461-D031-43B8-A102-3D8D04D07A30}"/>
              </a:ext>
            </a:extLst>
          </p:cNvPr>
          <p:cNvSpPr>
            <a:spLocks noGrp="1"/>
          </p:cNvSpPr>
          <p:nvPr>
            <p:ph idx="1"/>
          </p:nvPr>
        </p:nvSpPr>
        <p:spPr/>
        <p:txBody>
          <a:bodyPr/>
          <a:lstStyle/>
          <a:p>
            <a:pPr marL="0" indent="0">
              <a:buNone/>
            </a:pPr>
            <a:r>
              <a:rPr lang="en-US" dirty="0"/>
              <a:t>Zbtb14</a:t>
            </a:r>
            <a:r>
              <a:rPr lang="en-US" baseline="30000" dirty="0"/>
              <a:t>loxP/</a:t>
            </a:r>
            <a:r>
              <a:rPr lang="en-US" baseline="30000" dirty="0" err="1"/>
              <a:t>loxP</a:t>
            </a:r>
            <a:r>
              <a:rPr lang="en-US" baseline="30000" dirty="0"/>
              <a:t>  </a:t>
            </a:r>
            <a:r>
              <a:rPr lang="en-US" dirty="0"/>
              <a:t>X  Wnt1</a:t>
            </a:r>
            <a:r>
              <a:rPr lang="en-US" baseline="30000" dirty="0"/>
              <a:t>Cre/+		</a:t>
            </a:r>
            <a:r>
              <a:rPr lang="en-US" dirty="0">
                <a:solidFill>
                  <a:srgbClr val="00B050"/>
                </a:solidFill>
              </a:rPr>
              <a:t>Zbtb14</a:t>
            </a:r>
            <a:r>
              <a:rPr lang="en-US" baseline="30000" dirty="0">
                <a:solidFill>
                  <a:srgbClr val="00B050"/>
                </a:solidFill>
              </a:rPr>
              <a:t>loxP/+,</a:t>
            </a:r>
            <a:r>
              <a:rPr lang="en-US" baseline="30000" dirty="0" err="1">
                <a:solidFill>
                  <a:srgbClr val="00B050"/>
                </a:solidFill>
              </a:rPr>
              <a:t>Cre</a:t>
            </a:r>
            <a:r>
              <a:rPr lang="en-US" baseline="30000" dirty="0">
                <a:solidFill>
                  <a:srgbClr val="00B050"/>
                </a:solidFill>
              </a:rPr>
              <a:t>/+</a:t>
            </a:r>
            <a:r>
              <a:rPr lang="en-US" dirty="0">
                <a:solidFill>
                  <a:srgbClr val="00B050"/>
                </a:solidFill>
              </a:rPr>
              <a:t> </a:t>
            </a:r>
            <a:r>
              <a:rPr lang="en-US" dirty="0"/>
              <a:t>X Zbtb14</a:t>
            </a:r>
            <a:r>
              <a:rPr lang="en-US" baseline="30000" dirty="0"/>
              <a:t>loxP/</a:t>
            </a:r>
            <a:r>
              <a:rPr lang="en-US" baseline="30000" dirty="0" err="1"/>
              <a:t>loxP</a:t>
            </a:r>
            <a:r>
              <a:rPr lang="en-US" baseline="30000" dirty="0"/>
              <a:t>, +/+</a:t>
            </a:r>
            <a:endParaRPr lang="en-US" dirty="0"/>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481C0594-09AC-4FCC-8CE4-5D07D9ECCA22}"/>
              </a:ext>
            </a:extLst>
          </p:cNvPr>
          <p:cNvGraphicFramePr>
            <a:graphicFrameLocks noGrp="1"/>
          </p:cNvGraphicFramePr>
          <p:nvPr>
            <p:extLst>
              <p:ext uri="{D42A27DB-BD31-4B8C-83A1-F6EECF244321}">
                <p14:modId xmlns:p14="http://schemas.microsoft.com/office/powerpoint/2010/main" val="51718142"/>
              </p:ext>
            </p:extLst>
          </p:nvPr>
        </p:nvGraphicFramePr>
        <p:xfrm>
          <a:off x="903832" y="2968283"/>
          <a:ext cx="2259092" cy="1721931"/>
        </p:xfrm>
        <a:graphic>
          <a:graphicData uri="http://schemas.openxmlformats.org/drawingml/2006/table">
            <a:tbl>
              <a:tblPr firstRow="1" firstCol="1" bandRow="1">
                <a:tableStyleId>{5C22544A-7EE6-4342-B048-85BDC9FD1C3A}</a:tableStyleId>
              </a:tblPr>
              <a:tblGrid>
                <a:gridCol w="1073025">
                  <a:extLst>
                    <a:ext uri="{9D8B030D-6E8A-4147-A177-3AD203B41FA5}">
                      <a16:colId xmlns:a16="http://schemas.microsoft.com/office/drawing/2014/main" val="2349773120"/>
                    </a:ext>
                  </a:extLst>
                </a:gridCol>
                <a:gridCol w="1186067">
                  <a:extLst>
                    <a:ext uri="{9D8B030D-6E8A-4147-A177-3AD203B41FA5}">
                      <a16:colId xmlns:a16="http://schemas.microsoft.com/office/drawing/2014/main" val="3496994272"/>
                    </a:ext>
                  </a:extLst>
                </a:gridCol>
              </a:tblGrid>
              <a:tr h="512460">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3461305"/>
                  </a:ext>
                </a:extLst>
              </a:tr>
              <a:tr h="512460">
                <a:tc>
                  <a:txBody>
                    <a:bodyPr/>
                    <a:lstStyle/>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err="1">
                          <a:solidFill>
                            <a:schemeClr val="tx1"/>
                          </a:solidFill>
                          <a:effectLst/>
                        </a:rPr>
                        <a:t>Cre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rgbClr val="00B050"/>
                          </a:solidFill>
                          <a:effectLst/>
                        </a:rPr>
                        <a:t>loxP</a:t>
                      </a:r>
                      <a:r>
                        <a:rPr lang="en-US" sz="1800" dirty="0">
                          <a:solidFill>
                            <a:srgbClr val="00B050"/>
                          </a:solidFill>
                          <a:effectLst/>
                        </a:rPr>
                        <a:t>/+</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622539"/>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54588"/>
                  </a:ext>
                </a:extLst>
              </a:tr>
            </a:tbl>
          </a:graphicData>
        </a:graphic>
      </p:graphicFrame>
      <p:sp>
        <p:nvSpPr>
          <p:cNvPr id="6" name="Rectangle 5">
            <a:extLst>
              <a:ext uri="{FF2B5EF4-FFF2-40B4-BE49-F238E27FC236}">
                <a16:creationId xmlns:a16="http://schemas.microsoft.com/office/drawing/2014/main" id="{401511E2-6FB8-49BE-8209-FC17D880B75B}"/>
              </a:ext>
            </a:extLst>
          </p:cNvPr>
          <p:cNvSpPr/>
          <p:nvPr/>
        </p:nvSpPr>
        <p:spPr>
          <a:xfrm>
            <a:off x="344774" y="5133503"/>
            <a:ext cx="6096000" cy="1094210"/>
          </a:xfrm>
          <a:prstGeom prst="rect">
            <a:avLst/>
          </a:prstGeom>
        </p:spPr>
        <p:txBody>
          <a:bodyPr>
            <a:spAutoFit/>
          </a:bodyPr>
          <a:lstStyle/>
          <a:p>
            <a:pPr>
              <a:lnSpc>
                <a:spcPct val="107000"/>
              </a:lnSpc>
              <a:spcAft>
                <a:spcPts val="800"/>
              </a:spcAf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loxP/+, </a:t>
            </a:r>
            <a:r>
              <a:rPr lang="en-US" sz="2800" baseline="300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Cre</a:t>
            </a:r>
            <a:r>
              <a:rPr lang="en-US" sz="2800" baseline="30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663330-35AA-4E7C-AD81-13D6A0071C69}"/>
              </a:ext>
            </a:extLst>
          </p:cNvPr>
          <p:cNvPicPr>
            <a:picLocks noChangeAspect="1"/>
          </p:cNvPicPr>
          <p:nvPr/>
        </p:nvPicPr>
        <p:blipFill>
          <a:blip r:embed="rId3"/>
          <a:stretch>
            <a:fillRect/>
          </a:stretch>
        </p:blipFill>
        <p:spPr>
          <a:xfrm>
            <a:off x="949067" y="2254682"/>
            <a:ext cx="2213857" cy="428057"/>
          </a:xfrm>
          <a:prstGeom prst="rect">
            <a:avLst/>
          </a:prstGeom>
        </p:spPr>
      </p:pic>
      <p:sp>
        <p:nvSpPr>
          <p:cNvPr id="22" name="Freeform: Shape 21">
            <a:extLst>
              <a:ext uri="{FF2B5EF4-FFF2-40B4-BE49-F238E27FC236}">
                <a16:creationId xmlns:a16="http://schemas.microsoft.com/office/drawing/2014/main" id="{9E3035FA-C2EE-4EEB-9CB6-52483DAA1A6C}"/>
              </a:ext>
            </a:extLst>
          </p:cNvPr>
          <p:cNvSpPr/>
          <p:nvPr/>
        </p:nvSpPr>
        <p:spPr>
          <a:xfrm>
            <a:off x="3642610" y="1933731"/>
            <a:ext cx="2554573" cy="3402767"/>
          </a:xfrm>
          <a:custGeom>
            <a:avLst/>
            <a:gdLst>
              <a:gd name="connsiteX0" fmla="*/ 0 w 2773180"/>
              <a:gd name="connsiteY0" fmla="*/ 3762531 h 3777521"/>
              <a:gd name="connsiteX1" fmla="*/ 374754 w 2773180"/>
              <a:gd name="connsiteY1" fmla="*/ 3777521 h 3777521"/>
              <a:gd name="connsiteX2" fmla="*/ 989351 w 2773180"/>
              <a:gd name="connsiteY2" fmla="*/ 3747541 h 3777521"/>
              <a:gd name="connsiteX3" fmla="*/ 1334124 w 2773180"/>
              <a:gd name="connsiteY3" fmla="*/ 3732551 h 3777521"/>
              <a:gd name="connsiteX4" fmla="*/ 1573967 w 2773180"/>
              <a:gd name="connsiteY4" fmla="*/ 3702571 h 3777521"/>
              <a:gd name="connsiteX5" fmla="*/ 1693888 w 2773180"/>
              <a:gd name="connsiteY5" fmla="*/ 3672590 h 3777521"/>
              <a:gd name="connsiteX6" fmla="*/ 1783829 w 2773180"/>
              <a:gd name="connsiteY6" fmla="*/ 3657600 h 3777521"/>
              <a:gd name="connsiteX7" fmla="*/ 1873770 w 2773180"/>
              <a:gd name="connsiteY7" fmla="*/ 3627620 h 3777521"/>
              <a:gd name="connsiteX8" fmla="*/ 1918741 w 2773180"/>
              <a:gd name="connsiteY8" fmla="*/ 3612630 h 3777521"/>
              <a:gd name="connsiteX9" fmla="*/ 1963711 w 2773180"/>
              <a:gd name="connsiteY9" fmla="*/ 3597639 h 3777521"/>
              <a:gd name="connsiteX10" fmla="*/ 2023672 w 2773180"/>
              <a:gd name="connsiteY10" fmla="*/ 3522689 h 3777521"/>
              <a:gd name="connsiteX11" fmla="*/ 2083633 w 2773180"/>
              <a:gd name="connsiteY11" fmla="*/ 3462728 h 3777521"/>
              <a:gd name="connsiteX12" fmla="*/ 2113613 w 2773180"/>
              <a:gd name="connsiteY12" fmla="*/ 3207895 h 3777521"/>
              <a:gd name="connsiteX13" fmla="*/ 2128603 w 2773180"/>
              <a:gd name="connsiteY13" fmla="*/ 3147935 h 3777521"/>
              <a:gd name="connsiteX14" fmla="*/ 2143593 w 2773180"/>
              <a:gd name="connsiteY14" fmla="*/ 3043003 h 3777521"/>
              <a:gd name="connsiteX15" fmla="*/ 2173574 w 2773180"/>
              <a:gd name="connsiteY15" fmla="*/ 2923082 h 3777521"/>
              <a:gd name="connsiteX16" fmla="*/ 2188564 w 2773180"/>
              <a:gd name="connsiteY16" fmla="*/ 2863121 h 3777521"/>
              <a:gd name="connsiteX17" fmla="*/ 2218544 w 2773180"/>
              <a:gd name="connsiteY17" fmla="*/ 2338466 h 3777521"/>
              <a:gd name="connsiteX18" fmla="*/ 2248524 w 2773180"/>
              <a:gd name="connsiteY18" fmla="*/ 2143594 h 3777521"/>
              <a:gd name="connsiteX19" fmla="*/ 2278505 w 2773180"/>
              <a:gd name="connsiteY19" fmla="*/ 614597 h 3777521"/>
              <a:gd name="connsiteX20" fmla="*/ 2293495 w 2773180"/>
              <a:gd name="connsiteY20" fmla="*/ 569626 h 3777521"/>
              <a:gd name="connsiteX21" fmla="*/ 2323475 w 2773180"/>
              <a:gd name="connsiteY21" fmla="*/ 464695 h 3777521"/>
              <a:gd name="connsiteX22" fmla="*/ 2353456 w 2773180"/>
              <a:gd name="connsiteY22" fmla="*/ 434715 h 3777521"/>
              <a:gd name="connsiteX23" fmla="*/ 2383436 w 2773180"/>
              <a:gd name="connsiteY23" fmla="*/ 329784 h 3777521"/>
              <a:gd name="connsiteX24" fmla="*/ 2413416 w 2773180"/>
              <a:gd name="connsiteY24" fmla="*/ 299803 h 3777521"/>
              <a:gd name="connsiteX25" fmla="*/ 2473377 w 2773180"/>
              <a:gd name="connsiteY25" fmla="*/ 239843 h 3777521"/>
              <a:gd name="connsiteX26" fmla="*/ 2533338 w 2773180"/>
              <a:gd name="connsiteY26" fmla="*/ 179882 h 3777521"/>
              <a:gd name="connsiteX27" fmla="*/ 2578308 w 2773180"/>
              <a:gd name="connsiteY27" fmla="*/ 149902 h 3777521"/>
              <a:gd name="connsiteX28" fmla="*/ 2608288 w 2773180"/>
              <a:gd name="connsiteY28" fmla="*/ 119921 h 3777521"/>
              <a:gd name="connsiteX29" fmla="*/ 2653259 w 2773180"/>
              <a:gd name="connsiteY29" fmla="*/ 104931 h 3777521"/>
              <a:gd name="connsiteX30" fmla="*/ 2668249 w 2773180"/>
              <a:gd name="connsiteY30" fmla="*/ 59961 h 3777521"/>
              <a:gd name="connsiteX31" fmla="*/ 2713220 w 2773180"/>
              <a:gd name="connsiteY31" fmla="*/ 44971 h 3777521"/>
              <a:gd name="connsiteX32" fmla="*/ 2743200 w 2773180"/>
              <a:gd name="connsiteY32" fmla="*/ 14990 h 3777521"/>
              <a:gd name="connsiteX33" fmla="*/ 2698229 w 2773180"/>
              <a:gd name="connsiteY33" fmla="*/ 0 h 3777521"/>
              <a:gd name="connsiteX34" fmla="*/ 2533338 w 2773180"/>
              <a:gd name="connsiteY34" fmla="*/ 44971 h 3777521"/>
              <a:gd name="connsiteX35" fmla="*/ 2488367 w 2773180"/>
              <a:gd name="connsiteY35" fmla="*/ 59961 h 3777521"/>
              <a:gd name="connsiteX36" fmla="*/ 2743200 w 2773180"/>
              <a:gd name="connsiteY36" fmla="*/ 44971 h 3777521"/>
              <a:gd name="connsiteX37" fmla="*/ 2773180 w 2773180"/>
              <a:gd name="connsiteY37" fmla="*/ 89941 h 3777521"/>
              <a:gd name="connsiteX38" fmla="*/ 2743200 w 2773180"/>
              <a:gd name="connsiteY38" fmla="*/ 179882 h 3777521"/>
              <a:gd name="connsiteX39" fmla="*/ 2698229 w 2773180"/>
              <a:gd name="connsiteY39" fmla="*/ 254833 h 3777521"/>
              <a:gd name="connsiteX40" fmla="*/ 2668249 w 2773180"/>
              <a:gd name="connsiteY40" fmla="*/ 344774 h 3777521"/>
              <a:gd name="connsiteX41" fmla="*/ 2683239 w 2773180"/>
              <a:gd name="connsiteY41" fmla="*/ 29980 h 3777521"/>
              <a:gd name="connsiteX42" fmla="*/ 2728210 w 2773180"/>
              <a:gd name="connsiteY42" fmla="*/ 14990 h 3777521"/>
              <a:gd name="connsiteX43" fmla="*/ 2758190 w 2773180"/>
              <a:gd name="connsiteY43" fmla="*/ 59961 h 377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73180" h="3777521">
                <a:moveTo>
                  <a:pt x="0" y="3762531"/>
                </a:moveTo>
                <a:cubicBezTo>
                  <a:pt x="124918" y="3767528"/>
                  <a:pt x="249736" y="3777521"/>
                  <a:pt x="374754" y="3777521"/>
                </a:cubicBezTo>
                <a:cubicBezTo>
                  <a:pt x="824334" y="3777521"/>
                  <a:pt x="671299" y="3765210"/>
                  <a:pt x="989351" y="3747541"/>
                </a:cubicBezTo>
                <a:cubicBezTo>
                  <a:pt x="1104207" y="3741160"/>
                  <a:pt x="1219200" y="3737548"/>
                  <a:pt x="1334124" y="3732551"/>
                </a:cubicBezTo>
                <a:cubicBezTo>
                  <a:pt x="1418247" y="3724139"/>
                  <a:pt x="1492611" y="3720005"/>
                  <a:pt x="1573967" y="3702571"/>
                </a:cubicBezTo>
                <a:cubicBezTo>
                  <a:pt x="1614256" y="3693937"/>
                  <a:pt x="1653245" y="3679364"/>
                  <a:pt x="1693888" y="3672590"/>
                </a:cubicBezTo>
                <a:cubicBezTo>
                  <a:pt x="1723868" y="3667593"/>
                  <a:pt x="1754343" y="3664972"/>
                  <a:pt x="1783829" y="3657600"/>
                </a:cubicBezTo>
                <a:cubicBezTo>
                  <a:pt x="1814487" y="3649935"/>
                  <a:pt x="1843790" y="3637613"/>
                  <a:pt x="1873770" y="3627620"/>
                </a:cubicBezTo>
                <a:lnTo>
                  <a:pt x="1918741" y="3612630"/>
                </a:lnTo>
                <a:lnTo>
                  <a:pt x="1963711" y="3597639"/>
                </a:lnTo>
                <a:cubicBezTo>
                  <a:pt x="2065758" y="3495596"/>
                  <a:pt x="1910227" y="3655041"/>
                  <a:pt x="2023672" y="3522689"/>
                </a:cubicBezTo>
                <a:cubicBezTo>
                  <a:pt x="2042067" y="3501228"/>
                  <a:pt x="2083633" y="3462728"/>
                  <a:pt x="2083633" y="3462728"/>
                </a:cubicBezTo>
                <a:cubicBezTo>
                  <a:pt x="2120081" y="3280486"/>
                  <a:pt x="2073699" y="3527210"/>
                  <a:pt x="2113613" y="3207895"/>
                </a:cubicBezTo>
                <a:cubicBezTo>
                  <a:pt x="2116168" y="3187452"/>
                  <a:pt x="2124918" y="3168204"/>
                  <a:pt x="2128603" y="3147935"/>
                </a:cubicBezTo>
                <a:cubicBezTo>
                  <a:pt x="2134923" y="3113172"/>
                  <a:pt x="2136664" y="3077649"/>
                  <a:pt x="2143593" y="3043003"/>
                </a:cubicBezTo>
                <a:cubicBezTo>
                  <a:pt x="2151674" y="3002599"/>
                  <a:pt x="2163580" y="2963056"/>
                  <a:pt x="2173574" y="2923082"/>
                </a:cubicBezTo>
                <a:lnTo>
                  <a:pt x="2188564" y="2863121"/>
                </a:lnTo>
                <a:cubicBezTo>
                  <a:pt x="2222821" y="2520550"/>
                  <a:pt x="2184550" y="2933366"/>
                  <a:pt x="2218544" y="2338466"/>
                </a:cubicBezTo>
                <a:cubicBezTo>
                  <a:pt x="2226540" y="2198541"/>
                  <a:pt x="2220350" y="2228117"/>
                  <a:pt x="2248524" y="2143594"/>
                </a:cubicBezTo>
                <a:cubicBezTo>
                  <a:pt x="2298244" y="1447554"/>
                  <a:pt x="2241419" y="2302032"/>
                  <a:pt x="2278505" y="614597"/>
                </a:cubicBezTo>
                <a:cubicBezTo>
                  <a:pt x="2278852" y="598800"/>
                  <a:pt x="2289154" y="584819"/>
                  <a:pt x="2293495" y="569626"/>
                </a:cubicBezTo>
                <a:cubicBezTo>
                  <a:pt x="2297058" y="557155"/>
                  <a:pt x="2313674" y="481030"/>
                  <a:pt x="2323475" y="464695"/>
                </a:cubicBezTo>
                <a:cubicBezTo>
                  <a:pt x="2330746" y="452576"/>
                  <a:pt x="2343462" y="444708"/>
                  <a:pt x="2353456" y="434715"/>
                </a:cubicBezTo>
                <a:cubicBezTo>
                  <a:pt x="2356256" y="423514"/>
                  <a:pt x="2374219" y="345146"/>
                  <a:pt x="2383436" y="329784"/>
                </a:cubicBezTo>
                <a:cubicBezTo>
                  <a:pt x="2390707" y="317665"/>
                  <a:pt x="2403423" y="309797"/>
                  <a:pt x="2413416" y="299803"/>
                </a:cubicBezTo>
                <a:cubicBezTo>
                  <a:pt x="2443396" y="209863"/>
                  <a:pt x="2403422" y="289810"/>
                  <a:pt x="2473377" y="239843"/>
                </a:cubicBezTo>
                <a:cubicBezTo>
                  <a:pt x="2496378" y="223414"/>
                  <a:pt x="2509819" y="195561"/>
                  <a:pt x="2533338" y="179882"/>
                </a:cubicBezTo>
                <a:cubicBezTo>
                  <a:pt x="2548328" y="169889"/>
                  <a:pt x="2564240" y="161156"/>
                  <a:pt x="2578308" y="149902"/>
                </a:cubicBezTo>
                <a:cubicBezTo>
                  <a:pt x="2589344" y="141073"/>
                  <a:pt x="2596169" y="127192"/>
                  <a:pt x="2608288" y="119921"/>
                </a:cubicBezTo>
                <a:cubicBezTo>
                  <a:pt x="2621837" y="111791"/>
                  <a:pt x="2638269" y="109928"/>
                  <a:pt x="2653259" y="104931"/>
                </a:cubicBezTo>
                <a:cubicBezTo>
                  <a:pt x="2658256" y="89941"/>
                  <a:pt x="2657076" y="71134"/>
                  <a:pt x="2668249" y="59961"/>
                </a:cubicBezTo>
                <a:cubicBezTo>
                  <a:pt x="2679422" y="48788"/>
                  <a:pt x="2699671" y="53101"/>
                  <a:pt x="2713220" y="44971"/>
                </a:cubicBezTo>
                <a:cubicBezTo>
                  <a:pt x="2725339" y="37700"/>
                  <a:pt x="2733207" y="24984"/>
                  <a:pt x="2743200" y="14990"/>
                </a:cubicBezTo>
                <a:cubicBezTo>
                  <a:pt x="2728210" y="9993"/>
                  <a:pt x="2714030" y="0"/>
                  <a:pt x="2698229" y="0"/>
                </a:cubicBezTo>
                <a:cubicBezTo>
                  <a:pt x="2655852" y="0"/>
                  <a:pt x="2568611" y="33213"/>
                  <a:pt x="2533338" y="44971"/>
                </a:cubicBezTo>
                <a:cubicBezTo>
                  <a:pt x="2518348" y="49968"/>
                  <a:pt x="2472593" y="60889"/>
                  <a:pt x="2488367" y="59961"/>
                </a:cubicBezTo>
                <a:lnTo>
                  <a:pt x="2743200" y="44971"/>
                </a:lnTo>
                <a:cubicBezTo>
                  <a:pt x="2753193" y="59961"/>
                  <a:pt x="2773180" y="71925"/>
                  <a:pt x="2773180" y="89941"/>
                </a:cubicBezTo>
                <a:cubicBezTo>
                  <a:pt x="2773180" y="121543"/>
                  <a:pt x="2753193" y="149902"/>
                  <a:pt x="2743200" y="179882"/>
                </a:cubicBezTo>
                <a:cubicBezTo>
                  <a:pt x="2723741" y="238261"/>
                  <a:pt x="2739383" y="213680"/>
                  <a:pt x="2698229" y="254833"/>
                </a:cubicBezTo>
                <a:cubicBezTo>
                  <a:pt x="2688236" y="284813"/>
                  <a:pt x="2666746" y="376340"/>
                  <a:pt x="2668249" y="344774"/>
                </a:cubicBezTo>
                <a:cubicBezTo>
                  <a:pt x="2673246" y="239843"/>
                  <a:pt x="2664447" y="133336"/>
                  <a:pt x="2683239" y="29980"/>
                </a:cubicBezTo>
                <a:cubicBezTo>
                  <a:pt x="2686066" y="14434"/>
                  <a:pt x="2713220" y="19987"/>
                  <a:pt x="2728210" y="14990"/>
                </a:cubicBezTo>
                <a:cubicBezTo>
                  <a:pt x="2761723" y="48504"/>
                  <a:pt x="2758190" y="30838"/>
                  <a:pt x="2758190" y="5996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EDC978-17CC-4342-A1C5-B3118AF7CE84}"/>
              </a:ext>
            </a:extLst>
          </p:cNvPr>
          <p:cNvPicPr>
            <a:picLocks noChangeAspect="1"/>
          </p:cNvPicPr>
          <p:nvPr/>
        </p:nvPicPr>
        <p:blipFill>
          <a:blip r:embed="rId3"/>
          <a:stretch>
            <a:fillRect/>
          </a:stretch>
        </p:blipFill>
        <p:spPr>
          <a:xfrm>
            <a:off x="8896352" y="2277898"/>
            <a:ext cx="2213857" cy="428057"/>
          </a:xfrm>
          <a:prstGeom prst="rect">
            <a:avLst/>
          </a:prstGeom>
        </p:spPr>
      </p:pic>
    </p:spTree>
    <p:extLst>
      <p:ext uri="{BB962C8B-B14F-4D97-AF65-F5344CB8AC3E}">
        <p14:creationId xmlns:p14="http://schemas.microsoft.com/office/powerpoint/2010/main" val="23571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8444-8F7A-4DF1-B796-419057E2AB79}"/>
              </a:ext>
            </a:extLst>
          </p:cNvPr>
          <p:cNvSpPr>
            <a:spLocks noGrp="1"/>
          </p:cNvSpPr>
          <p:nvPr>
            <p:ph type="title"/>
          </p:nvPr>
        </p:nvSpPr>
        <p:spPr>
          <a:xfrm>
            <a:off x="838200" y="365125"/>
            <a:ext cx="10515600" cy="1325563"/>
          </a:xfrm>
        </p:spPr>
        <p:txBody>
          <a:bodyPr/>
          <a:lstStyle/>
          <a:p>
            <a:r>
              <a:rPr lang="en-US" dirty="0"/>
              <a:t>Cross for </a:t>
            </a:r>
            <a:r>
              <a:rPr lang="en-US" dirty="0" err="1"/>
              <a:t>Cre</a:t>
            </a:r>
            <a:endParaRPr lang="en-US" dirty="0"/>
          </a:p>
        </p:txBody>
      </p:sp>
      <p:sp>
        <p:nvSpPr>
          <p:cNvPr id="3" name="Content Placeholder 2">
            <a:extLst>
              <a:ext uri="{FF2B5EF4-FFF2-40B4-BE49-F238E27FC236}">
                <a16:creationId xmlns:a16="http://schemas.microsoft.com/office/drawing/2014/main" id="{B77CE461-D031-43B8-A102-3D8D04D07A30}"/>
              </a:ext>
            </a:extLst>
          </p:cNvPr>
          <p:cNvSpPr>
            <a:spLocks noGrp="1"/>
          </p:cNvSpPr>
          <p:nvPr>
            <p:ph idx="1"/>
          </p:nvPr>
        </p:nvSpPr>
        <p:spPr/>
        <p:txBody>
          <a:bodyPr/>
          <a:lstStyle/>
          <a:p>
            <a:pPr marL="0" indent="0">
              <a:buNone/>
            </a:pPr>
            <a:r>
              <a:rPr lang="en-US" dirty="0"/>
              <a:t>Zbtb14</a:t>
            </a:r>
            <a:r>
              <a:rPr lang="en-US" baseline="30000" dirty="0"/>
              <a:t>loxP/</a:t>
            </a:r>
            <a:r>
              <a:rPr lang="en-US" baseline="30000" dirty="0" err="1"/>
              <a:t>loxP</a:t>
            </a:r>
            <a:r>
              <a:rPr lang="en-US" baseline="30000" dirty="0"/>
              <a:t>  </a:t>
            </a:r>
            <a:r>
              <a:rPr lang="en-US" dirty="0"/>
              <a:t>X  Wnt1</a:t>
            </a:r>
            <a:r>
              <a:rPr lang="en-US" baseline="30000" dirty="0"/>
              <a:t>Cre/+		</a:t>
            </a:r>
            <a:r>
              <a:rPr lang="en-US" dirty="0">
                <a:solidFill>
                  <a:srgbClr val="00B050"/>
                </a:solidFill>
              </a:rPr>
              <a:t>Zbtb14</a:t>
            </a:r>
            <a:r>
              <a:rPr lang="en-US" baseline="30000" dirty="0">
                <a:solidFill>
                  <a:srgbClr val="00B050"/>
                </a:solidFill>
              </a:rPr>
              <a:t>loxP/+,</a:t>
            </a:r>
            <a:r>
              <a:rPr lang="en-US" baseline="30000" dirty="0" err="1">
                <a:solidFill>
                  <a:srgbClr val="00B050"/>
                </a:solidFill>
              </a:rPr>
              <a:t>Cre</a:t>
            </a:r>
            <a:r>
              <a:rPr lang="en-US" baseline="30000" dirty="0">
                <a:solidFill>
                  <a:srgbClr val="00B050"/>
                </a:solidFill>
              </a:rPr>
              <a:t>/+</a:t>
            </a:r>
            <a:r>
              <a:rPr lang="en-US" dirty="0">
                <a:solidFill>
                  <a:srgbClr val="00B0F0"/>
                </a:solidFill>
              </a:rPr>
              <a:t> </a:t>
            </a:r>
            <a:r>
              <a:rPr lang="en-US" dirty="0"/>
              <a:t>X Zbtb14</a:t>
            </a:r>
            <a:r>
              <a:rPr lang="en-US" baseline="30000" dirty="0"/>
              <a:t>loxP/</a:t>
            </a:r>
            <a:r>
              <a:rPr lang="en-US" baseline="30000" dirty="0" err="1"/>
              <a:t>loxP</a:t>
            </a:r>
            <a:r>
              <a:rPr lang="en-US" baseline="30000" dirty="0"/>
              <a:t>, +/+</a:t>
            </a:r>
            <a:endParaRPr lang="en-US" dirty="0"/>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481C0594-09AC-4FCC-8CE4-5D07D9ECCA22}"/>
              </a:ext>
            </a:extLst>
          </p:cNvPr>
          <p:cNvGraphicFramePr>
            <a:graphicFrameLocks noGrp="1"/>
          </p:cNvGraphicFramePr>
          <p:nvPr>
            <p:extLst>
              <p:ext uri="{D42A27DB-BD31-4B8C-83A1-F6EECF244321}">
                <p14:modId xmlns:p14="http://schemas.microsoft.com/office/powerpoint/2010/main" val="1764985437"/>
              </p:ext>
            </p:extLst>
          </p:nvPr>
        </p:nvGraphicFramePr>
        <p:xfrm>
          <a:off x="903832" y="2968283"/>
          <a:ext cx="2259092" cy="1721931"/>
        </p:xfrm>
        <a:graphic>
          <a:graphicData uri="http://schemas.openxmlformats.org/drawingml/2006/table">
            <a:tbl>
              <a:tblPr firstRow="1" firstCol="1" bandRow="1">
                <a:tableStyleId>{5C22544A-7EE6-4342-B048-85BDC9FD1C3A}</a:tableStyleId>
              </a:tblPr>
              <a:tblGrid>
                <a:gridCol w="1073025">
                  <a:extLst>
                    <a:ext uri="{9D8B030D-6E8A-4147-A177-3AD203B41FA5}">
                      <a16:colId xmlns:a16="http://schemas.microsoft.com/office/drawing/2014/main" val="2349773120"/>
                    </a:ext>
                  </a:extLst>
                </a:gridCol>
                <a:gridCol w="1186067">
                  <a:extLst>
                    <a:ext uri="{9D8B030D-6E8A-4147-A177-3AD203B41FA5}">
                      <a16:colId xmlns:a16="http://schemas.microsoft.com/office/drawing/2014/main" val="3496994272"/>
                    </a:ext>
                  </a:extLst>
                </a:gridCol>
              </a:tblGrid>
              <a:tr h="512460">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3461305"/>
                  </a:ext>
                </a:extLst>
              </a:tr>
              <a:tr h="512460">
                <a:tc>
                  <a:txBody>
                    <a:bodyPr/>
                    <a:lstStyle/>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err="1">
                          <a:solidFill>
                            <a:schemeClr val="tx1"/>
                          </a:solidFill>
                          <a:effectLst/>
                        </a:rPr>
                        <a:t>Cre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rgbClr val="00B050"/>
                          </a:solidFill>
                          <a:effectLst/>
                        </a:rPr>
                        <a:t>loxP</a:t>
                      </a:r>
                      <a:r>
                        <a:rPr lang="en-US" sz="1800" dirty="0">
                          <a:solidFill>
                            <a:srgbClr val="00B050"/>
                          </a:solidFill>
                          <a:effectLst/>
                        </a:rPr>
                        <a:t>/+</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622539"/>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54588"/>
                  </a:ext>
                </a:extLst>
              </a:tr>
            </a:tbl>
          </a:graphicData>
        </a:graphic>
      </p:graphicFrame>
      <p:sp>
        <p:nvSpPr>
          <p:cNvPr id="6" name="Rectangle 5">
            <a:extLst>
              <a:ext uri="{FF2B5EF4-FFF2-40B4-BE49-F238E27FC236}">
                <a16:creationId xmlns:a16="http://schemas.microsoft.com/office/drawing/2014/main" id="{401511E2-6FB8-49BE-8209-FC17D880B75B}"/>
              </a:ext>
            </a:extLst>
          </p:cNvPr>
          <p:cNvSpPr/>
          <p:nvPr/>
        </p:nvSpPr>
        <p:spPr>
          <a:xfrm>
            <a:off x="344774" y="5133503"/>
            <a:ext cx="6096000" cy="1094210"/>
          </a:xfrm>
          <a:prstGeom prst="rect">
            <a:avLst/>
          </a:prstGeom>
        </p:spPr>
        <p:txBody>
          <a:bodyPr>
            <a:spAutoFit/>
          </a:bodyPr>
          <a:lstStyle/>
          <a:p>
            <a:pPr>
              <a:lnSpc>
                <a:spcPct val="107000"/>
              </a:lnSpc>
              <a:spcAft>
                <a:spcPts val="800"/>
              </a:spcAf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loxP/+, </a:t>
            </a:r>
            <a:r>
              <a:rPr lang="en-US" sz="2800" baseline="300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Cre</a:t>
            </a:r>
            <a:r>
              <a:rPr lang="en-US" sz="2800" baseline="30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663330-35AA-4E7C-AD81-13D6A0071C69}"/>
              </a:ext>
            </a:extLst>
          </p:cNvPr>
          <p:cNvPicPr>
            <a:picLocks noChangeAspect="1"/>
          </p:cNvPicPr>
          <p:nvPr/>
        </p:nvPicPr>
        <p:blipFill>
          <a:blip r:embed="rId3"/>
          <a:stretch>
            <a:fillRect/>
          </a:stretch>
        </p:blipFill>
        <p:spPr>
          <a:xfrm>
            <a:off x="949067" y="2254682"/>
            <a:ext cx="2213857" cy="428057"/>
          </a:xfrm>
          <a:prstGeom prst="rect">
            <a:avLst/>
          </a:prstGeom>
        </p:spPr>
      </p:pic>
      <p:graphicFrame>
        <p:nvGraphicFramePr>
          <p:cNvPr id="8" name="Table 7">
            <a:extLst>
              <a:ext uri="{FF2B5EF4-FFF2-40B4-BE49-F238E27FC236}">
                <a16:creationId xmlns:a16="http://schemas.microsoft.com/office/drawing/2014/main" id="{BBB983FF-FEB7-44C7-A869-9809BD387889}"/>
              </a:ext>
            </a:extLst>
          </p:cNvPr>
          <p:cNvGraphicFramePr>
            <a:graphicFrameLocks noGrp="1"/>
          </p:cNvGraphicFramePr>
          <p:nvPr/>
        </p:nvGraphicFramePr>
        <p:xfrm>
          <a:off x="6440774" y="2915702"/>
          <a:ext cx="5707505" cy="1150083"/>
        </p:xfrm>
        <a:graphic>
          <a:graphicData uri="http://schemas.openxmlformats.org/drawingml/2006/table">
            <a:tbl>
              <a:tblPr firstRow="1" firstCol="1" bandRow="1">
                <a:tableStyleId>{5C22544A-7EE6-4342-B048-85BDC9FD1C3A}</a:tableStyleId>
              </a:tblPr>
              <a:tblGrid>
                <a:gridCol w="1141501">
                  <a:extLst>
                    <a:ext uri="{9D8B030D-6E8A-4147-A177-3AD203B41FA5}">
                      <a16:colId xmlns:a16="http://schemas.microsoft.com/office/drawing/2014/main" val="2645650876"/>
                    </a:ext>
                  </a:extLst>
                </a:gridCol>
                <a:gridCol w="1141501">
                  <a:extLst>
                    <a:ext uri="{9D8B030D-6E8A-4147-A177-3AD203B41FA5}">
                      <a16:colId xmlns:a16="http://schemas.microsoft.com/office/drawing/2014/main" val="1808211543"/>
                    </a:ext>
                  </a:extLst>
                </a:gridCol>
                <a:gridCol w="1141501">
                  <a:extLst>
                    <a:ext uri="{9D8B030D-6E8A-4147-A177-3AD203B41FA5}">
                      <a16:colId xmlns:a16="http://schemas.microsoft.com/office/drawing/2014/main" val="3737948227"/>
                    </a:ext>
                  </a:extLst>
                </a:gridCol>
                <a:gridCol w="1141501">
                  <a:extLst>
                    <a:ext uri="{9D8B030D-6E8A-4147-A177-3AD203B41FA5}">
                      <a16:colId xmlns:a16="http://schemas.microsoft.com/office/drawing/2014/main" val="1013356086"/>
                    </a:ext>
                  </a:extLst>
                </a:gridCol>
                <a:gridCol w="1141501">
                  <a:extLst>
                    <a:ext uri="{9D8B030D-6E8A-4147-A177-3AD203B41FA5}">
                      <a16:colId xmlns:a16="http://schemas.microsoft.com/office/drawing/2014/main" val="3619218377"/>
                    </a:ext>
                  </a:extLst>
                </a:gridCol>
              </a:tblGrid>
              <a:tr h="565462">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007999"/>
                  </a:ext>
                </a:extLst>
              </a:tr>
              <a:tr h="576106">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rgbClr val="FF0000"/>
                          </a:solidFill>
                          <a:effectLst/>
                        </a:rPr>
                        <a:t>loxP</a:t>
                      </a:r>
                      <a:r>
                        <a:rPr lang="en-US" sz="1800" dirty="0">
                          <a:solidFill>
                            <a:srgbClr val="FF0000"/>
                          </a:solidFill>
                          <a:effectLst/>
                        </a:rPr>
                        <a:t>/</a:t>
                      </a:r>
                      <a:r>
                        <a:rPr lang="en-US" sz="1800" dirty="0" err="1">
                          <a:solidFill>
                            <a:srgbClr val="FF0000"/>
                          </a:solidFill>
                          <a:effectLst/>
                        </a:rPr>
                        <a:t>loxP</a:t>
                      </a:r>
                      <a:endParaRPr lang="en-US" sz="1600" dirty="0">
                        <a:solidFill>
                          <a:srgbClr val="FF0000"/>
                        </a:solidFill>
                        <a:effectLst/>
                      </a:endParaRPr>
                    </a:p>
                    <a:p>
                      <a:pPr marL="0" marR="0" algn="ctr">
                        <a:lnSpc>
                          <a:spcPct val="107000"/>
                        </a:lnSpc>
                        <a:spcBef>
                          <a:spcPts val="0"/>
                        </a:spcBef>
                        <a:spcAft>
                          <a:spcPts val="0"/>
                        </a:spcAft>
                      </a:pPr>
                      <a:r>
                        <a:rPr lang="en-US" sz="1800" dirty="0" err="1">
                          <a:solidFill>
                            <a:srgbClr val="FF0000"/>
                          </a:solidFill>
                          <a:effectLst/>
                        </a:rPr>
                        <a:t>Cre</a:t>
                      </a:r>
                      <a:r>
                        <a:rPr lang="en-US" sz="1800" dirty="0">
                          <a:solidFill>
                            <a:srgbClr val="FF0000"/>
                          </a:solidFill>
                          <a:effectLst/>
                        </a:rPr>
                        <a: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00B050"/>
                          </a:solidFill>
                          <a:effectLst/>
                        </a:rPr>
                        <a:t>+/</a:t>
                      </a:r>
                      <a:r>
                        <a:rPr lang="en-US" sz="1800" dirty="0" err="1">
                          <a:solidFill>
                            <a:srgbClr val="00B050"/>
                          </a:solidFill>
                          <a:effectLst/>
                        </a:rPr>
                        <a:t>loxP</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075469"/>
                  </a:ext>
                </a:extLst>
              </a:tr>
            </a:tbl>
          </a:graphicData>
        </a:graphic>
      </p:graphicFrame>
      <p:sp>
        <p:nvSpPr>
          <p:cNvPr id="22" name="Freeform: Shape 21">
            <a:extLst>
              <a:ext uri="{FF2B5EF4-FFF2-40B4-BE49-F238E27FC236}">
                <a16:creationId xmlns:a16="http://schemas.microsoft.com/office/drawing/2014/main" id="{9E3035FA-C2EE-4EEB-9CB6-52483DAA1A6C}"/>
              </a:ext>
            </a:extLst>
          </p:cNvPr>
          <p:cNvSpPr/>
          <p:nvPr/>
        </p:nvSpPr>
        <p:spPr>
          <a:xfrm>
            <a:off x="3642610" y="1933731"/>
            <a:ext cx="2554573" cy="3402767"/>
          </a:xfrm>
          <a:custGeom>
            <a:avLst/>
            <a:gdLst>
              <a:gd name="connsiteX0" fmla="*/ 0 w 2773180"/>
              <a:gd name="connsiteY0" fmla="*/ 3762531 h 3777521"/>
              <a:gd name="connsiteX1" fmla="*/ 374754 w 2773180"/>
              <a:gd name="connsiteY1" fmla="*/ 3777521 h 3777521"/>
              <a:gd name="connsiteX2" fmla="*/ 989351 w 2773180"/>
              <a:gd name="connsiteY2" fmla="*/ 3747541 h 3777521"/>
              <a:gd name="connsiteX3" fmla="*/ 1334124 w 2773180"/>
              <a:gd name="connsiteY3" fmla="*/ 3732551 h 3777521"/>
              <a:gd name="connsiteX4" fmla="*/ 1573967 w 2773180"/>
              <a:gd name="connsiteY4" fmla="*/ 3702571 h 3777521"/>
              <a:gd name="connsiteX5" fmla="*/ 1693888 w 2773180"/>
              <a:gd name="connsiteY5" fmla="*/ 3672590 h 3777521"/>
              <a:gd name="connsiteX6" fmla="*/ 1783829 w 2773180"/>
              <a:gd name="connsiteY6" fmla="*/ 3657600 h 3777521"/>
              <a:gd name="connsiteX7" fmla="*/ 1873770 w 2773180"/>
              <a:gd name="connsiteY7" fmla="*/ 3627620 h 3777521"/>
              <a:gd name="connsiteX8" fmla="*/ 1918741 w 2773180"/>
              <a:gd name="connsiteY8" fmla="*/ 3612630 h 3777521"/>
              <a:gd name="connsiteX9" fmla="*/ 1963711 w 2773180"/>
              <a:gd name="connsiteY9" fmla="*/ 3597639 h 3777521"/>
              <a:gd name="connsiteX10" fmla="*/ 2023672 w 2773180"/>
              <a:gd name="connsiteY10" fmla="*/ 3522689 h 3777521"/>
              <a:gd name="connsiteX11" fmla="*/ 2083633 w 2773180"/>
              <a:gd name="connsiteY11" fmla="*/ 3462728 h 3777521"/>
              <a:gd name="connsiteX12" fmla="*/ 2113613 w 2773180"/>
              <a:gd name="connsiteY12" fmla="*/ 3207895 h 3777521"/>
              <a:gd name="connsiteX13" fmla="*/ 2128603 w 2773180"/>
              <a:gd name="connsiteY13" fmla="*/ 3147935 h 3777521"/>
              <a:gd name="connsiteX14" fmla="*/ 2143593 w 2773180"/>
              <a:gd name="connsiteY14" fmla="*/ 3043003 h 3777521"/>
              <a:gd name="connsiteX15" fmla="*/ 2173574 w 2773180"/>
              <a:gd name="connsiteY15" fmla="*/ 2923082 h 3777521"/>
              <a:gd name="connsiteX16" fmla="*/ 2188564 w 2773180"/>
              <a:gd name="connsiteY16" fmla="*/ 2863121 h 3777521"/>
              <a:gd name="connsiteX17" fmla="*/ 2218544 w 2773180"/>
              <a:gd name="connsiteY17" fmla="*/ 2338466 h 3777521"/>
              <a:gd name="connsiteX18" fmla="*/ 2248524 w 2773180"/>
              <a:gd name="connsiteY18" fmla="*/ 2143594 h 3777521"/>
              <a:gd name="connsiteX19" fmla="*/ 2278505 w 2773180"/>
              <a:gd name="connsiteY19" fmla="*/ 614597 h 3777521"/>
              <a:gd name="connsiteX20" fmla="*/ 2293495 w 2773180"/>
              <a:gd name="connsiteY20" fmla="*/ 569626 h 3777521"/>
              <a:gd name="connsiteX21" fmla="*/ 2323475 w 2773180"/>
              <a:gd name="connsiteY21" fmla="*/ 464695 h 3777521"/>
              <a:gd name="connsiteX22" fmla="*/ 2353456 w 2773180"/>
              <a:gd name="connsiteY22" fmla="*/ 434715 h 3777521"/>
              <a:gd name="connsiteX23" fmla="*/ 2383436 w 2773180"/>
              <a:gd name="connsiteY23" fmla="*/ 329784 h 3777521"/>
              <a:gd name="connsiteX24" fmla="*/ 2413416 w 2773180"/>
              <a:gd name="connsiteY24" fmla="*/ 299803 h 3777521"/>
              <a:gd name="connsiteX25" fmla="*/ 2473377 w 2773180"/>
              <a:gd name="connsiteY25" fmla="*/ 239843 h 3777521"/>
              <a:gd name="connsiteX26" fmla="*/ 2533338 w 2773180"/>
              <a:gd name="connsiteY26" fmla="*/ 179882 h 3777521"/>
              <a:gd name="connsiteX27" fmla="*/ 2578308 w 2773180"/>
              <a:gd name="connsiteY27" fmla="*/ 149902 h 3777521"/>
              <a:gd name="connsiteX28" fmla="*/ 2608288 w 2773180"/>
              <a:gd name="connsiteY28" fmla="*/ 119921 h 3777521"/>
              <a:gd name="connsiteX29" fmla="*/ 2653259 w 2773180"/>
              <a:gd name="connsiteY29" fmla="*/ 104931 h 3777521"/>
              <a:gd name="connsiteX30" fmla="*/ 2668249 w 2773180"/>
              <a:gd name="connsiteY30" fmla="*/ 59961 h 3777521"/>
              <a:gd name="connsiteX31" fmla="*/ 2713220 w 2773180"/>
              <a:gd name="connsiteY31" fmla="*/ 44971 h 3777521"/>
              <a:gd name="connsiteX32" fmla="*/ 2743200 w 2773180"/>
              <a:gd name="connsiteY32" fmla="*/ 14990 h 3777521"/>
              <a:gd name="connsiteX33" fmla="*/ 2698229 w 2773180"/>
              <a:gd name="connsiteY33" fmla="*/ 0 h 3777521"/>
              <a:gd name="connsiteX34" fmla="*/ 2533338 w 2773180"/>
              <a:gd name="connsiteY34" fmla="*/ 44971 h 3777521"/>
              <a:gd name="connsiteX35" fmla="*/ 2488367 w 2773180"/>
              <a:gd name="connsiteY35" fmla="*/ 59961 h 3777521"/>
              <a:gd name="connsiteX36" fmla="*/ 2743200 w 2773180"/>
              <a:gd name="connsiteY36" fmla="*/ 44971 h 3777521"/>
              <a:gd name="connsiteX37" fmla="*/ 2773180 w 2773180"/>
              <a:gd name="connsiteY37" fmla="*/ 89941 h 3777521"/>
              <a:gd name="connsiteX38" fmla="*/ 2743200 w 2773180"/>
              <a:gd name="connsiteY38" fmla="*/ 179882 h 3777521"/>
              <a:gd name="connsiteX39" fmla="*/ 2698229 w 2773180"/>
              <a:gd name="connsiteY39" fmla="*/ 254833 h 3777521"/>
              <a:gd name="connsiteX40" fmla="*/ 2668249 w 2773180"/>
              <a:gd name="connsiteY40" fmla="*/ 344774 h 3777521"/>
              <a:gd name="connsiteX41" fmla="*/ 2683239 w 2773180"/>
              <a:gd name="connsiteY41" fmla="*/ 29980 h 3777521"/>
              <a:gd name="connsiteX42" fmla="*/ 2728210 w 2773180"/>
              <a:gd name="connsiteY42" fmla="*/ 14990 h 3777521"/>
              <a:gd name="connsiteX43" fmla="*/ 2758190 w 2773180"/>
              <a:gd name="connsiteY43" fmla="*/ 59961 h 377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73180" h="3777521">
                <a:moveTo>
                  <a:pt x="0" y="3762531"/>
                </a:moveTo>
                <a:cubicBezTo>
                  <a:pt x="124918" y="3767528"/>
                  <a:pt x="249736" y="3777521"/>
                  <a:pt x="374754" y="3777521"/>
                </a:cubicBezTo>
                <a:cubicBezTo>
                  <a:pt x="824334" y="3777521"/>
                  <a:pt x="671299" y="3765210"/>
                  <a:pt x="989351" y="3747541"/>
                </a:cubicBezTo>
                <a:cubicBezTo>
                  <a:pt x="1104207" y="3741160"/>
                  <a:pt x="1219200" y="3737548"/>
                  <a:pt x="1334124" y="3732551"/>
                </a:cubicBezTo>
                <a:cubicBezTo>
                  <a:pt x="1418247" y="3724139"/>
                  <a:pt x="1492611" y="3720005"/>
                  <a:pt x="1573967" y="3702571"/>
                </a:cubicBezTo>
                <a:cubicBezTo>
                  <a:pt x="1614256" y="3693937"/>
                  <a:pt x="1653245" y="3679364"/>
                  <a:pt x="1693888" y="3672590"/>
                </a:cubicBezTo>
                <a:cubicBezTo>
                  <a:pt x="1723868" y="3667593"/>
                  <a:pt x="1754343" y="3664972"/>
                  <a:pt x="1783829" y="3657600"/>
                </a:cubicBezTo>
                <a:cubicBezTo>
                  <a:pt x="1814487" y="3649935"/>
                  <a:pt x="1843790" y="3637613"/>
                  <a:pt x="1873770" y="3627620"/>
                </a:cubicBezTo>
                <a:lnTo>
                  <a:pt x="1918741" y="3612630"/>
                </a:lnTo>
                <a:lnTo>
                  <a:pt x="1963711" y="3597639"/>
                </a:lnTo>
                <a:cubicBezTo>
                  <a:pt x="2065758" y="3495596"/>
                  <a:pt x="1910227" y="3655041"/>
                  <a:pt x="2023672" y="3522689"/>
                </a:cubicBezTo>
                <a:cubicBezTo>
                  <a:pt x="2042067" y="3501228"/>
                  <a:pt x="2083633" y="3462728"/>
                  <a:pt x="2083633" y="3462728"/>
                </a:cubicBezTo>
                <a:cubicBezTo>
                  <a:pt x="2120081" y="3280486"/>
                  <a:pt x="2073699" y="3527210"/>
                  <a:pt x="2113613" y="3207895"/>
                </a:cubicBezTo>
                <a:cubicBezTo>
                  <a:pt x="2116168" y="3187452"/>
                  <a:pt x="2124918" y="3168204"/>
                  <a:pt x="2128603" y="3147935"/>
                </a:cubicBezTo>
                <a:cubicBezTo>
                  <a:pt x="2134923" y="3113172"/>
                  <a:pt x="2136664" y="3077649"/>
                  <a:pt x="2143593" y="3043003"/>
                </a:cubicBezTo>
                <a:cubicBezTo>
                  <a:pt x="2151674" y="3002599"/>
                  <a:pt x="2163580" y="2963056"/>
                  <a:pt x="2173574" y="2923082"/>
                </a:cubicBezTo>
                <a:lnTo>
                  <a:pt x="2188564" y="2863121"/>
                </a:lnTo>
                <a:cubicBezTo>
                  <a:pt x="2222821" y="2520550"/>
                  <a:pt x="2184550" y="2933366"/>
                  <a:pt x="2218544" y="2338466"/>
                </a:cubicBezTo>
                <a:cubicBezTo>
                  <a:pt x="2226540" y="2198541"/>
                  <a:pt x="2220350" y="2228117"/>
                  <a:pt x="2248524" y="2143594"/>
                </a:cubicBezTo>
                <a:cubicBezTo>
                  <a:pt x="2298244" y="1447554"/>
                  <a:pt x="2241419" y="2302032"/>
                  <a:pt x="2278505" y="614597"/>
                </a:cubicBezTo>
                <a:cubicBezTo>
                  <a:pt x="2278852" y="598800"/>
                  <a:pt x="2289154" y="584819"/>
                  <a:pt x="2293495" y="569626"/>
                </a:cubicBezTo>
                <a:cubicBezTo>
                  <a:pt x="2297058" y="557155"/>
                  <a:pt x="2313674" y="481030"/>
                  <a:pt x="2323475" y="464695"/>
                </a:cubicBezTo>
                <a:cubicBezTo>
                  <a:pt x="2330746" y="452576"/>
                  <a:pt x="2343462" y="444708"/>
                  <a:pt x="2353456" y="434715"/>
                </a:cubicBezTo>
                <a:cubicBezTo>
                  <a:pt x="2356256" y="423514"/>
                  <a:pt x="2374219" y="345146"/>
                  <a:pt x="2383436" y="329784"/>
                </a:cubicBezTo>
                <a:cubicBezTo>
                  <a:pt x="2390707" y="317665"/>
                  <a:pt x="2403423" y="309797"/>
                  <a:pt x="2413416" y="299803"/>
                </a:cubicBezTo>
                <a:cubicBezTo>
                  <a:pt x="2443396" y="209863"/>
                  <a:pt x="2403422" y="289810"/>
                  <a:pt x="2473377" y="239843"/>
                </a:cubicBezTo>
                <a:cubicBezTo>
                  <a:pt x="2496378" y="223414"/>
                  <a:pt x="2509819" y="195561"/>
                  <a:pt x="2533338" y="179882"/>
                </a:cubicBezTo>
                <a:cubicBezTo>
                  <a:pt x="2548328" y="169889"/>
                  <a:pt x="2564240" y="161156"/>
                  <a:pt x="2578308" y="149902"/>
                </a:cubicBezTo>
                <a:cubicBezTo>
                  <a:pt x="2589344" y="141073"/>
                  <a:pt x="2596169" y="127192"/>
                  <a:pt x="2608288" y="119921"/>
                </a:cubicBezTo>
                <a:cubicBezTo>
                  <a:pt x="2621837" y="111791"/>
                  <a:pt x="2638269" y="109928"/>
                  <a:pt x="2653259" y="104931"/>
                </a:cubicBezTo>
                <a:cubicBezTo>
                  <a:pt x="2658256" y="89941"/>
                  <a:pt x="2657076" y="71134"/>
                  <a:pt x="2668249" y="59961"/>
                </a:cubicBezTo>
                <a:cubicBezTo>
                  <a:pt x="2679422" y="48788"/>
                  <a:pt x="2699671" y="53101"/>
                  <a:pt x="2713220" y="44971"/>
                </a:cubicBezTo>
                <a:cubicBezTo>
                  <a:pt x="2725339" y="37700"/>
                  <a:pt x="2733207" y="24984"/>
                  <a:pt x="2743200" y="14990"/>
                </a:cubicBezTo>
                <a:cubicBezTo>
                  <a:pt x="2728210" y="9993"/>
                  <a:pt x="2714030" y="0"/>
                  <a:pt x="2698229" y="0"/>
                </a:cubicBezTo>
                <a:cubicBezTo>
                  <a:pt x="2655852" y="0"/>
                  <a:pt x="2568611" y="33213"/>
                  <a:pt x="2533338" y="44971"/>
                </a:cubicBezTo>
                <a:cubicBezTo>
                  <a:pt x="2518348" y="49968"/>
                  <a:pt x="2472593" y="60889"/>
                  <a:pt x="2488367" y="59961"/>
                </a:cubicBezTo>
                <a:lnTo>
                  <a:pt x="2743200" y="44971"/>
                </a:lnTo>
                <a:cubicBezTo>
                  <a:pt x="2753193" y="59961"/>
                  <a:pt x="2773180" y="71925"/>
                  <a:pt x="2773180" y="89941"/>
                </a:cubicBezTo>
                <a:cubicBezTo>
                  <a:pt x="2773180" y="121543"/>
                  <a:pt x="2753193" y="149902"/>
                  <a:pt x="2743200" y="179882"/>
                </a:cubicBezTo>
                <a:cubicBezTo>
                  <a:pt x="2723741" y="238261"/>
                  <a:pt x="2739383" y="213680"/>
                  <a:pt x="2698229" y="254833"/>
                </a:cubicBezTo>
                <a:cubicBezTo>
                  <a:pt x="2688236" y="284813"/>
                  <a:pt x="2666746" y="376340"/>
                  <a:pt x="2668249" y="344774"/>
                </a:cubicBezTo>
                <a:cubicBezTo>
                  <a:pt x="2673246" y="239843"/>
                  <a:pt x="2664447" y="133336"/>
                  <a:pt x="2683239" y="29980"/>
                </a:cubicBezTo>
                <a:cubicBezTo>
                  <a:pt x="2686066" y="14434"/>
                  <a:pt x="2713220" y="19987"/>
                  <a:pt x="2728210" y="14990"/>
                </a:cubicBezTo>
                <a:cubicBezTo>
                  <a:pt x="2761723" y="48504"/>
                  <a:pt x="2758190" y="30838"/>
                  <a:pt x="2758190" y="5996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4">
            <a:extLst>
              <a:ext uri="{FF2B5EF4-FFF2-40B4-BE49-F238E27FC236}">
                <a16:creationId xmlns:a16="http://schemas.microsoft.com/office/drawing/2014/main" id="{64F24972-7E6D-4645-B878-A910CCB63818}"/>
              </a:ext>
            </a:extLst>
          </p:cNvPr>
          <p:cNvGraphicFramePr>
            <a:graphicFrameLocks noGrp="1"/>
          </p:cNvGraphicFramePr>
          <p:nvPr>
            <p:extLst>
              <p:ext uri="{D42A27DB-BD31-4B8C-83A1-F6EECF244321}">
                <p14:modId xmlns:p14="http://schemas.microsoft.com/office/powerpoint/2010/main" val="3000736208"/>
              </p:ext>
            </p:extLst>
          </p:nvPr>
        </p:nvGraphicFramePr>
        <p:xfrm>
          <a:off x="6440774" y="4528855"/>
          <a:ext cx="5868650" cy="1371600"/>
        </p:xfrm>
        <a:graphic>
          <a:graphicData uri="http://schemas.openxmlformats.org/drawingml/2006/table">
            <a:tbl>
              <a:tblPr firstRow="1" bandRow="1">
                <a:tableStyleId>{5C22544A-7EE6-4342-B048-85BDC9FD1C3A}</a:tableStyleId>
              </a:tblPr>
              <a:tblGrid>
                <a:gridCol w="1998688">
                  <a:extLst>
                    <a:ext uri="{9D8B030D-6E8A-4147-A177-3AD203B41FA5}">
                      <a16:colId xmlns:a16="http://schemas.microsoft.com/office/drawing/2014/main" val="3430210189"/>
                    </a:ext>
                  </a:extLst>
                </a:gridCol>
                <a:gridCol w="3869962">
                  <a:extLst>
                    <a:ext uri="{9D8B030D-6E8A-4147-A177-3AD203B41FA5}">
                      <a16:colId xmlns:a16="http://schemas.microsoft.com/office/drawing/2014/main" val="1868457506"/>
                    </a:ext>
                  </a:extLst>
                </a:gridCol>
              </a:tblGrid>
              <a:tr h="370840">
                <a:tc>
                  <a:txBody>
                    <a:bodyPr/>
                    <a:lstStyle/>
                    <a:p>
                      <a:r>
                        <a:rPr lang="en-US" sz="2400" b="0" kern="1200" dirty="0">
                          <a:solidFill>
                            <a:schemeClr val="tx1"/>
                          </a:solidFill>
                          <a:effectLst/>
                          <a:latin typeface="+mn-lt"/>
                          <a:ea typeface="+mn-ea"/>
                          <a:cs typeface="+mn-cs"/>
                        </a:rPr>
                        <a:t>50% Zbtb14</a:t>
                      </a:r>
                      <a:r>
                        <a:rPr lang="en-US" sz="2400" b="0" kern="1200" baseline="30000" dirty="0">
                          <a:solidFill>
                            <a:schemeClr val="tx1"/>
                          </a:solidFill>
                          <a:effectLst/>
                          <a:latin typeface="+mn-lt"/>
                          <a:ea typeface="+mn-ea"/>
                          <a:cs typeface="+mn-cs"/>
                        </a:rPr>
                        <a:t>+/+</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normal production of Zbtb14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3975468"/>
                  </a:ext>
                </a:extLst>
              </a:tr>
              <a:tr h="370840">
                <a:tc>
                  <a:txBody>
                    <a:bodyPr/>
                    <a:lstStyle/>
                    <a:p>
                      <a:r>
                        <a:rPr lang="en-US" sz="2400" b="0" kern="1200" dirty="0">
                          <a:solidFill>
                            <a:srgbClr val="00B050"/>
                          </a:solidFill>
                          <a:effectLst/>
                          <a:latin typeface="+mn-lt"/>
                          <a:ea typeface="+mn-ea"/>
                          <a:cs typeface="+mn-cs"/>
                        </a:rPr>
                        <a:t>25% Zbtb14</a:t>
                      </a:r>
                      <a:r>
                        <a:rPr lang="en-US" sz="2400" b="0" kern="1200" baseline="30000" dirty="0">
                          <a:solidFill>
                            <a:srgbClr val="00B050"/>
                          </a:solidFill>
                          <a:effectLst/>
                          <a:latin typeface="+mn-lt"/>
                          <a:ea typeface="+mn-ea"/>
                          <a:cs typeface="+mn-cs"/>
                        </a:rPr>
                        <a:t>+/-</a:t>
                      </a:r>
                      <a:endParaRPr lang="en-US" sz="2400" b="0"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kern="1200" dirty="0">
                          <a:solidFill>
                            <a:srgbClr val="00B050"/>
                          </a:solidFill>
                          <a:effectLst/>
                          <a:latin typeface="+mn-lt"/>
                          <a:ea typeface="+mn-ea"/>
                          <a:cs typeface="+mn-cs"/>
                        </a:rPr>
                        <a:t>half Zbtb14 production</a:t>
                      </a:r>
                      <a:endParaRPr lang="en-US" sz="2400" b="0"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737891"/>
                  </a:ext>
                </a:extLst>
              </a:tr>
              <a:tr h="370840">
                <a:tc>
                  <a:txBody>
                    <a:bodyPr/>
                    <a:lstStyle/>
                    <a:p>
                      <a:r>
                        <a:rPr lang="en-US" sz="2400" b="0" dirty="0">
                          <a:solidFill>
                            <a:srgbClr val="FF0000"/>
                          </a:solidFill>
                        </a:rPr>
                        <a:t>25% </a:t>
                      </a:r>
                      <a:r>
                        <a:rPr lang="en-US" sz="2400" b="0" kern="1200" dirty="0">
                          <a:solidFill>
                            <a:srgbClr val="FF0000"/>
                          </a:solidFill>
                          <a:effectLst/>
                          <a:latin typeface="+mn-lt"/>
                          <a:ea typeface="+mn-ea"/>
                          <a:cs typeface="+mn-cs"/>
                        </a:rPr>
                        <a:t>Zbtb14</a:t>
                      </a:r>
                      <a:r>
                        <a:rPr lang="en-US" sz="2400" b="0" kern="1200" baseline="30000" dirty="0">
                          <a:solidFill>
                            <a:srgbClr val="FF0000"/>
                          </a:solidFill>
                          <a:effectLst/>
                          <a:latin typeface="+mn-lt"/>
                          <a:ea typeface="+mn-ea"/>
                          <a:cs typeface="+mn-cs"/>
                        </a:rPr>
                        <a:t>-/-</a:t>
                      </a:r>
                      <a:endParaRPr lang="en-US" sz="2400" b="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kern="1200" dirty="0">
                          <a:solidFill>
                            <a:srgbClr val="FF0000"/>
                          </a:solidFill>
                          <a:effectLst/>
                          <a:latin typeface="+mn-lt"/>
                          <a:ea typeface="+mn-ea"/>
                          <a:cs typeface="+mn-cs"/>
                        </a:rPr>
                        <a:t>no Zbtb14 production</a:t>
                      </a:r>
                      <a:endParaRPr lang="en-US" sz="2400" b="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133564"/>
                  </a:ext>
                </a:extLst>
              </a:tr>
            </a:tbl>
          </a:graphicData>
        </a:graphic>
      </p:graphicFrame>
      <p:pic>
        <p:nvPicPr>
          <p:cNvPr id="10" name="Picture 9">
            <a:extLst>
              <a:ext uri="{FF2B5EF4-FFF2-40B4-BE49-F238E27FC236}">
                <a16:creationId xmlns:a16="http://schemas.microsoft.com/office/drawing/2014/main" id="{A3EDC978-17CC-4342-A1C5-B3118AF7CE84}"/>
              </a:ext>
            </a:extLst>
          </p:cNvPr>
          <p:cNvPicPr>
            <a:picLocks noChangeAspect="1"/>
          </p:cNvPicPr>
          <p:nvPr/>
        </p:nvPicPr>
        <p:blipFill>
          <a:blip r:embed="rId3"/>
          <a:stretch>
            <a:fillRect/>
          </a:stretch>
        </p:blipFill>
        <p:spPr>
          <a:xfrm>
            <a:off x="8896352" y="2277898"/>
            <a:ext cx="2213857" cy="428057"/>
          </a:xfrm>
          <a:prstGeom prst="rect">
            <a:avLst/>
          </a:prstGeom>
        </p:spPr>
      </p:pic>
    </p:spTree>
    <p:extLst>
      <p:ext uri="{BB962C8B-B14F-4D97-AF65-F5344CB8AC3E}">
        <p14:creationId xmlns:p14="http://schemas.microsoft.com/office/powerpoint/2010/main" val="132964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DE87-9E7B-4423-B798-D02692FF2B03}"/>
              </a:ext>
            </a:extLst>
          </p:cNvPr>
          <p:cNvSpPr>
            <a:spLocks noGrp="1"/>
          </p:cNvSpPr>
          <p:nvPr>
            <p:ph type="title"/>
          </p:nvPr>
        </p:nvSpPr>
        <p:spPr/>
        <p:txBody>
          <a:bodyPr/>
          <a:lstStyle/>
          <a:p>
            <a:r>
              <a:rPr lang="en-US" dirty="0"/>
              <a:t>Whole mount in situ hybridization</a:t>
            </a:r>
          </a:p>
        </p:txBody>
      </p:sp>
      <p:sp>
        <p:nvSpPr>
          <p:cNvPr id="3" name="Content Placeholder 2">
            <a:extLst>
              <a:ext uri="{FF2B5EF4-FFF2-40B4-BE49-F238E27FC236}">
                <a16:creationId xmlns:a16="http://schemas.microsoft.com/office/drawing/2014/main" id="{DFC62F5A-5639-463F-808E-80CDB0297E16}"/>
              </a:ext>
            </a:extLst>
          </p:cNvPr>
          <p:cNvSpPr>
            <a:spLocks noGrp="1"/>
          </p:cNvSpPr>
          <p:nvPr>
            <p:ph idx="1"/>
          </p:nvPr>
        </p:nvSpPr>
        <p:spPr/>
        <p:txBody>
          <a:bodyPr/>
          <a:lstStyle/>
          <a:p>
            <a:r>
              <a:rPr lang="en-US" dirty="0"/>
              <a:t>Tcof1</a:t>
            </a:r>
          </a:p>
          <a:p>
            <a:r>
              <a:rPr lang="en-US" dirty="0"/>
              <a:t>Making riboprobes</a:t>
            </a:r>
          </a:p>
        </p:txBody>
      </p:sp>
      <p:pic>
        <p:nvPicPr>
          <p:cNvPr id="6" name="Picture 5">
            <a:extLst>
              <a:ext uri="{FF2B5EF4-FFF2-40B4-BE49-F238E27FC236}">
                <a16:creationId xmlns:a16="http://schemas.microsoft.com/office/drawing/2014/main" id="{6C6A0C2F-4087-4B89-BD56-63CF9E3C789A}"/>
              </a:ext>
            </a:extLst>
          </p:cNvPr>
          <p:cNvPicPr/>
          <p:nvPr/>
        </p:nvPicPr>
        <p:blipFill rotWithShape="1">
          <a:blip r:embed="rId2">
            <a:extLst>
              <a:ext uri="{28A0092B-C50C-407E-A947-70E740481C1C}">
                <a14:useLocalDpi xmlns:a14="http://schemas.microsoft.com/office/drawing/2010/main" val="0"/>
              </a:ext>
            </a:extLst>
          </a:blip>
          <a:srcRect l="2246" t="16095" r="-2246" b="40150"/>
          <a:stretch/>
        </p:blipFill>
        <p:spPr bwMode="auto">
          <a:xfrm>
            <a:off x="1689803" y="3219659"/>
            <a:ext cx="4795212" cy="2252818"/>
          </a:xfrm>
          <a:prstGeom prst="rect">
            <a:avLst/>
          </a:prstGeom>
          <a:noFill/>
          <a:ln>
            <a:noFill/>
          </a:ln>
        </p:spPr>
      </p:pic>
      <p:pic>
        <p:nvPicPr>
          <p:cNvPr id="7" name="Picture 2" descr="Image result for riboprobes">
            <a:extLst>
              <a:ext uri="{FF2B5EF4-FFF2-40B4-BE49-F238E27FC236}">
                <a16:creationId xmlns:a16="http://schemas.microsoft.com/office/drawing/2014/main" id="{40229CEF-E629-4F7E-8246-FEF08CAAF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4" r="65520"/>
          <a:stretch/>
        </p:blipFill>
        <p:spPr bwMode="auto">
          <a:xfrm>
            <a:off x="7336617" y="1442245"/>
            <a:ext cx="1877305" cy="4545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38DBB9-8019-48E0-888A-A606E4854EDB}"/>
              </a:ext>
            </a:extLst>
          </p:cNvPr>
          <p:cNvSpPr txBox="1"/>
          <p:nvPr/>
        </p:nvSpPr>
        <p:spPr>
          <a:xfrm>
            <a:off x="7336617" y="6068423"/>
            <a:ext cx="3567659" cy="646331"/>
          </a:xfrm>
          <a:prstGeom prst="rect">
            <a:avLst/>
          </a:prstGeom>
          <a:noFill/>
        </p:spPr>
        <p:txBody>
          <a:bodyPr wrap="square" rtlCol="0">
            <a:spAutoFit/>
          </a:bodyPr>
          <a:lstStyle/>
          <a:p>
            <a:r>
              <a:rPr lang="en-US" dirty="0"/>
              <a:t>Figure from Millipore Sigma: DIG Labeling Methods </a:t>
            </a:r>
          </a:p>
        </p:txBody>
      </p:sp>
    </p:spTree>
    <p:extLst>
      <p:ext uri="{BB962C8B-B14F-4D97-AF65-F5344CB8AC3E}">
        <p14:creationId xmlns:p14="http://schemas.microsoft.com/office/powerpoint/2010/main" val="4084881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DE87-9E7B-4423-B798-D02692FF2B03}"/>
              </a:ext>
            </a:extLst>
          </p:cNvPr>
          <p:cNvSpPr>
            <a:spLocks noGrp="1"/>
          </p:cNvSpPr>
          <p:nvPr>
            <p:ph type="title"/>
          </p:nvPr>
        </p:nvSpPr>
        <p:spPr/>
        <p:txBody>
          <a:bodyPr/>
          <a:lstStyle/>
          <a:p>
            <a:r>
              <a:rPr lang="en-US" dirty="0"/>
              <a:t>Whole mount in situ hybridization</a:t>
            </a:r>
          </a:p>
        </p:txBody>
      </p:sp>
      <p:sp>
        <p:nvSpPr>
          <p:cNvPr id="3" name="Content Placeholder 2">
            <a:extLst>
              <a:ext uri="{FF2B5EF4-FFF2-40B4-BE49-F238E27FC236}">
                <a16:creationId xmlns:a16="http://schemas.microsoft.com/office/drawing/2014/main" id="{DFC62F5A-5639-463F-808E-80CDB0297E16}"/>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042CFD1A-5EEB-49FF-A93A-F6737378D884}"/>
              </a:ext>
            </a:extLst>
          </p:cNvPr>
          <p:cNvPicPr>
            <a:picLocks noChangeAspect="1"/>
          </p:cNvPicPr>
          <p:nvPr/>
        </p:nvPicPr>
        <p:blipFill>
          <a:blip r:embed="rId3"/>
          <a:stretch>
            <a:fillRect/>
          </a:stretch>
        </p:blipFill>
        <p:spPr>
          <a:xfrm>
            <a:off x="1152065" y="3003888"/>
            <a:ext cx="668974" cy="850223"/>
          </a:xfrm>
          <a:prstGeom prst="rect">
            <a:avLst/>
          </a:prstGeom>
        </p:spPr>
      </p:pic>
      <p:pic>
        <p:nvPicPr>
          <p:cNvPr id="9" name="Picture 8">
            <a:extLst>
              <a:ext uri="{FF2B5EF4-FFF2-40B4-BE49-F238E27FC236}">
                <a16:creationId xmlns:a16="http://schemas.microsoft.com/office/drawing/2014/main" id="{CEC26232-4D49-4DB1-9DF9-64325560F388}"/>
              </a:ext>
            </a:extLst>
          </p:cNvPr>
          <p:cNvPicPr>
            <a:picLocks noChangeAspect="1"/>
          </p:cNvPicPr>
          <p:nvPr/>
        </p:nvPicPr>
        <p:blipFill>
          <a:blip r:embed="rId3"/>
          <a:stretch>
            <a:fillRect/>
          </a:stretch>
        </p:blipFill>
        <p:spPr>
          <a:xfrm>
            <a:off x="981048" y="4021952"/>
            <a:ext cx="701962" cy="892149"/>
          </a:xfrm>
          <a:prstGeom prst="rect">
            <a:avLst/>
          </a:prstGeom>
        </p:spPr>
      </p:pic>
      <p:sp>
        <p:nvSpPr>
          <p:cNvPr id="10" name="TextBox 9">
            <a:extLst>
              <a:ext uri="{FF2B5EF4-FFF2-40B4-BE49-F238E27FC236}">
                <a16:creationId xmlns:a16="http://schemas.microsoft.com/office/drawing/2014/main" id="{5292CE24-AB63-4DF6-9B51-2F165814B609}"/>
              </a:ext>
            </a:extLst>
          </p:cNvPr>
          <p:cNvSpPr txBox="1"/>
          <p:nvPr/>
        </p:nvSpPr>
        <p:spPr>
          <a:xfrm>
            <a:off x="2607301" y="4108839"/>
            <a:ext cx="2779159" cy="646331"/>
          </a:xfrm>
          <a:prstGeom prst="rect">
            <a:avLst/>
          </a:prstGeom>
          <a:noFill/>
        </p:spPr>
        <p:txBody>
          <a:bodyPr wrap="none" rtlCol="0">
            <a:spAutoFit/>
          </a:bodyPr>
          <a:lstStyle/>
          <a:p>
            <a:r>
              <a:rPr lang="en-US" dirty="0"/>
              <a:t>Proteinase K</a:t>
            </a:r>
          </a:p>
          <a:p>
            <a:r>
              <a:rPr lang="en-US" dirty="0"/>
              <a:t>Poke hole in cell membrane</a:t>
            </a:r>
          </a:p>
        </p:txBody>
      </p:sp>
      <p:sp>
        <p:nvSpPr>
          <p:cNvPr id="11" name="TextBox 10">
            <a:extLst>
              <a:ext uri="{FF2B5EF4-FFF2-40B4-BE49-F238E27FC236}">
                <a16:creationId xmlns:a16="http://schemas.microsoft.com/office/drawing/2014/main" id="{110B3530-320A-41A2-B7E6-3EABD97BDF1D}"/>
              </a:ext>
            </a:extLst>
          </p:cNvPr>
          <p:cNvSpPr txBox="1"/>
          <p:nvPr/>
        </p:nvSpPr>
        <p:spPr>
          <a:xfrm>
            <a:off x="5217099" y="5039598"/>
            <a:ext cx="2596160" cy="646331"/>
          </a:xfrm>
          <a:prstGeom prst="rect">
            <a:avLst/>
          </a:prstGeom>
          <a:noFill/>
        </p:spPr>
        <p:txBody>
          <a:bodyPr wrap="none" rtlCol="0">
            <a:spAutoFit/>
          </a:bodyPr>
          <a:lstStyle/>
          <a:p>
            <a:r>
              <a:rPr lang="en-US" dirty="0"/>
              <a:t>Riboprobes and antibody </a:t>
            </a:r>
          </a:p>
          <a:p>
            <a:r>
              <a:rPr lang="en-US" dirty="0"/>
              <a:t>enter cells</a:t>
            </a:r>
          </a:p>
        </p:txBody>
      </p:sp>
      <p:sp>
        <p:nvSpPr>
          <p:cNvPr id="12" name="TextBox 11">
            <a:extLst>
              <a:ext uri="{FF2B5EF4-FFF2-40B4-BE49-F238E27FC236}">
                <a16:creationId xmlns:a16="http://schemas.microsoft.com/office/drawing/2014/main" id="{FEB72685-957B-4E95-B84B-0CB33B0BD606}"/>
              </a:ext>
            </a:extLst>
          </p:cNvPr>
          <p:cNvSpPr txBox="1"/>
          <p:nvPr/>
        </p:nvSpPr>
        <p:spPr>
          <a:xfrm>
            <a:off x="3662802" y="2407903"/>
            <a:ext cx="1897955" cy="646331"/>
          </a:xfrm>
          <a:prstGeom prst="rect">
            <a:avLst/>
          </a:prstGeom>
          <a:noFill/>
        </p:spPr>
        <p:txBody>
          <a:bodyPr wrap="none" rtlCol="0">
            <a:spAutoFit/>
          </a:bodyPr>
          <a:lstStyle/>
          <a:p>
            <a:r>
              <a:rPr lang="en-US" dirty="0"/>
              <a:t>Formaldehyde</a:t>
            </a:r>
          </a:p>
          <a:p>
            <a:r>
              <a:rPr lang="en-US" dirty="0"/>
              <a:t>Cross link proteins</a:t>
            </a:r>
          </a:p>
        </p:txBody>
      </p:sp>
      <p:pic>
        <p:nvPicPr>
          <p:cNvPr id="23554" name="Picture 2" descr="Image result for riboprobes">
            <a:extLst>
              <a:ext uri="{FF2B5EF4-FFF2-40B4-BE49-F238E27FC236}">
                <a16:creationId xmlns:a16="http://schemas.microsoft.com/office/drawing/2014/main" id="{3460A1F0-9609-47A4-BB39-2AC6365CC2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34" r="45616"/>
          <a:stretch/>
        </p:blipFill>
        <p:spPr bwMode="auto">
          <a:xfrm>
            <a:off x="5998219" y="2394552"/>
            <a:ext cx="1953242" cy="26681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794BF4-DB9A-4F5C-8F65-E7A1841F5C9F}"/>
              </a:ext>
            </a:extLst>
          </p:cNvPr>
          <p:cNvSpPr txBox="1"/>
          <p:nvPr/>
        </p:nvSpPr>
        <p:spPr>
          <a:xfrm>
            <a:off x="8635117" y="5178097"/>
            <a:ext cx="4126725" cy="1200329"/>
          </a:xfrm>
          <a:prstGeom prst="rect">
            <a:avLst/>
          </a:prstGeom>
          <a:noFill/>
        </p:spPr>
        <p:txBody>
          <a:bodyPr wrap="square" rtlCol="0">
            <a:spAutoFit/>
          </a:bodyPr>
          <a:lstStyle/>
          <a:p>
            <a:r>
              <a:rPr lang="en-US" dirty="0"/>
              <a:t>Add 5-bromo-4-chloro-3-indolyl phosphate (BCIP) and </a:t>
            </a:r>
            <a:r>
              <a:rPr lang="en-US" dirty="0" err="1"/>
              <a:t>nitroblue</a:t>
            </a:r>
            <a:r>
              <a:rPr lang="en-US" dirty="0"/>
              <a:t> tetrazolium (NBT)</a:t>
            </a:r>
          </a:p>
          <a:p>
            <a:endParaRPr lang="en-US" dirty="0"/>
          </a:p>
        </p:txBody>
      </p:sp>
      <p:pic>
        <p:nvPicPr>
          <p:cNvPr id="23556" name="Picture 4">
            <a:extLst>
              <a:ext uri="{FF2B5EF4-FFF2-40B4-BE49-F238E27FC236}">
                <a16:creationId xmlns:a16="http://schemas.microsoft.com/office/drawing/2014/main" id="{FB5096FF-B971-4F6B-9704-C8DAF260C0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36" t="13770" r="14060" b="13174"/>
          <a:stretch/>
        </p:blipFill>
        <p:spPr bwMode="auto">
          <a:xfrm>
            <a:off x="9252988" y="1298354"/>
            <a:ext cx="2139878" cy="2668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53650B-2C13-4059-A54A-8684CDC931DC}"/>
              </a:ext>
            </a:extLst>
          </p:cNvPr>
          <p:cNvSpPr txBox="1"/>
          <p:nvPr/>
        </p:nvSpPr>
        <p:spPr>
          <a:xfrm>
            <a:off x="9252988" y="681088"/>
            <a:ext cx="2664430" cy="646331"/>
          </a:xfrm>
          <a:prstGeom prst="rect">
            <a:avLst/>
          </a:prstGeom>
          <a:noFill/>
        </p:spPr>
        <p:txBody>
          <a:bodyPr wrap="square" rtlCol="0">
            <a:spAutoFit/>
          </a:bodyPr>
          <a:lstStyle/>
          <a:p>
            <a:r>
              <a:rPr lang="en-US" dirty="0"/>
              <a:t>Figure from Mouse Genomics Informatics</a:t>
            </a:r>
          </a:p>
        </p:txBody>
      </p:sp>
      <p:cxnSp>
        <p:nvCxnSpPr>
          <p:cNvPr id="16" name="Straight Arrow Connector 15">
            <a:extLst>
              <a:ext uri="{FF2B5EF4-FFF2-40B4-BE49-F238E27FC236}">
                <a16:creationId xmlns:a16="http://schemas.microsoft.com/office/drawing/2014/main" id="{43A2BC48-9310-4E9A-8F1B-B05A64C982D3}"/>
              </a:ext>
            </a:extLst>
          </p:cNvPr>
          <p:cNvCxnSpPr>
            <a:cxnSpLocks/>
            <a:endCxn id="12" idx="1"/>
          </p:cNvCxnSpPr>
          <p:nvPr/>
        </p:nvCxnSpPr>
        <p:spPr>
          <a:xfrm flipV="1">
            <a:off x="2068643" y="2731069"/>
            <a:ext cx="1594159" cy="9265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4487C85-C77D-4972-90D2-4383C13A999C}"/>
              </a:ext>
            </a:extLst>
          </p:cNvPr>
          <p:cNvCxnSpPr>
            <a:cxnSpLocks/>
          </p:cNvCxnSpPr>
          <p:nvPr/>
        </p:nvCxnSpPr>
        <p:spPr>
          <a:xfrm flipH="1">
            <a:off x="3974647" y="3135914"/>
            <a:ext cx="474211" cy="100314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E021497-1DF6-4911-B0C1-E6E27927C0F5}"/>
              </a:ext>
            </a:extLst>
          </p:cNvPr>
          <p:cNvCxnSpPr>
            <a:cxnSpLocks/>
          </p:cNvCxnSpPr>
          <p:nvPr/>
        </p:nvCxnSpPr>
        <p:spPr>
          <a:xfrm>
            <a:off x="4120587" y="5112076"/>
            <a:ext cx="1057446" cy="2458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DBBBF0F-B35C-4219-AD3F-40AE6DFA96C4}"/>
              </a:ext>
            </a:extLst>
          </p:cNvPr>
          <p:cNvCxnSpPr>
            <a:cxnSpLocks/>
          </p:cNvCxnSpPr>
          <p:nvPr/>
        </p:nvCxnSpPr>
        <p:spPr>
          <a:xfrm flipV="1">
            <a:off x="7392902" y="5421552"/>
            <a:ext cx="1117118" cy="1258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17F21E-8536-4C62-89BE-5A91BD135C05}"/>
              </a:ext>
            </a:extLst>
          </p:cNvPr>
          <p:cNvCxnSpPr>
            <a:cxnSpLocks/>
          </p:cNvCxnSpPr>
          <p:nvPr/>
        </p:nvCxnSpPr>
        <p:spPr>
          <a:xfrm flipV="1">
            <a:off x="9650327" y="4162274"/>
            <a:ext cx="195122" cy="9498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39C8D65-5361-4A96-8987-3FFDCBB5EF31}"/>
              </a:ext>
            </a:extLst>
          </p:cNvPr>
          <p:cNvPicPr>
            <a:picLocks noChangeAspect="1"/>
          </p:cNvPicPr>
          <p:nvPr/>
        </p:nvPicPr>
        <p:blipFill>
          <a:blip r:embed="rId3"/>
          <a:stretch>
            <a:fillRect/>
          </a:stretch>
        </p:blipFill>
        <p:spPr>
          <a:xfrm>
            <a:off x="442535" y="3206469"/>
            <a:ext cx="668974" cy="850223"/>
          </a:xfrm>
          <a:prstGeom prst="rect">
            <a:avLst/>
          </a:prstGeom>
        </p:spPr>
      </p:pic>
      <p:pic>
        <p:nvPicPr>
          <p:cNvPr id="19" name="Picture 18">
            <a:extLst>
              <a:ext uri="{FF2B5EF4-FFF2-40B4-BE49-F238E27FC236}">
                <a16:creationId xmlns:a16="http://schemas.microsoft.com/office/drawing/2014/main" id="{2F415845-EA2E-4825-B184-5D2D1B0E187F}"/>
              </a:ext>
            </a:extLst>
          </p:cNvPr>
          <p:cNvPicPr/>
          <p:nvPr/>
        </p:nvPicPr>
        <p:blipFill>
          <a:blip r:embed="rId6">
            <a:extLst>
              <a:ext uri="{28A0092B-C50C-407E-A947-70E740481C1C}">
                <a14:useLocalDpi xmlns:a14="http://schemas.microsoft.com/office/drawing/2010/main" val="0"/>
              </a:ext>
            </a:extLst>
          </a:blip>
          <a:stretch>
            <a:fillRect/>
          </a:stretch>
        </p:blipFill>
        <p:spPr>
          <a:xfrm>
            <a:off x="56022" y="1252973"/>
            <a:ext cx="3427870" cy="1428203"/>
          </a:xfrm>
          <a:prstGeom prst="rect">
            <a:avLst/>
          </a:prstGeom>
        </p:spPr>
      </p:pic>
      <p:graphicFrame>
        <p:nvGraphicFramePr>
          <p:cNvPr id="22" name="Table 24">
            <a:extLst>
              <a:ext uri="{FF2B5EF4-FFF2-40B4-BE49-F238E27FC236}">
                <a16:creationId xmlns:a16="http://schemas.microsoft.com/office/drawing/2014/main" id="{9A2B8714-7640-414D-A1E5-70C691C78E3C}"/>
              </a:ext>
            </a:extLst>
          </p:cNvPr>
          <p:cNvGraphicFramePr>
            <a:graphicFrameLocks noGrp="1"/>
          </p:cNvGraphicFramePr>
          <p:nvPr>
            <p:extLst>
              <p:ext uri="{D42A27DB-BD31-4B8C-83A1-F6EECF244321}">
                <p14:modId xmlns:p14="http://schemas.microsoft.com/office/powerpoint/2010/main" val="2116412501"/>
              </p:ext>
            </p:extLst>
          </p:nvPr>
        </p:nvGraphicFramePr>
        <p:xfrm>
          <a:off x="112165" y="5030983"/>
          <a:ext cx="1998688" cy="1371600"/>
        </p:xfrm>
        <a:graphic>
          <a:graphicData uri="http://schemas.openxmlformats.org/drawingml/2006/table">
            <a:tbl>
              <a:tblPr firstRow="1" bandRow="1">
                <a:tableStyleId>{5C22544A-7EE6-4342-B048-85BDC9FD1C3A}</a:tableStyleId>
              </a:tblPr>
              <a:tblGrid>
                <a:gridCol w="1998688">
                  <a:extLst>
                    <a:ext uri="{9D8B030D-6E8A-4147-A177-3AD203B41FA5}">
                      <a16:colId xmlns:a16="http://schemas.microsoft.com/office/drawing/2014/main" val="3430210189"/>
                    </a:ext>
                  </a:extLst>
                </a:gridCol>
              </a:tblGrid>
              <a:tr h="370840">
                <a:tc>
                  <a:txBody>
                    <a:bodyPr/>
                    <a:lstStyle/>
                    <a:p>
                      <a:r>
                        <a:rPr lang="en-US" sz="2400" b="0" kern="1200" dirty="0">
                          <a:solidFill>
                            <a:schemeClr val="tx1"/>
                          </a:solidFill>
                          <a:effectLst/>
                          <a:latin typeface="+mn-lt"/>
                          <a:ea typeface="+mn-ea"/>
                          <a:cs typeface="+mn-cs"/>
                        </a:rPr>
                        <a:t>50% Zbtb14</a:t>
                      </a:r>
                      <a:r>
                        <a:rPr lang="en-US" sz="2400" b="0" kern="1200" baseline="30000" dirty="0">
                          <a:solidFill>
                            <a:schemeClr val="tx1"/>
                          </a:solidFill>
                          <a:effectLst/>
                          <a:latin typeface="+mn-lt"/>
                          <a:ea typeface="+mn-ea"/>
                          <a:cs typeface="+mn-cs"/>
                        </a:rPr>
                        <a:t>+/+</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3975468"/>
                  </a:ext>
                </a:extLst>
              </a:tr>
              <a:tr h="370840">
                <a:tc>
                  <a:txBody>
                    <a:bodyPr/>
                    <a:lstStyle/>
                    <a:p>
                      <a:r>
                        <a:rPr lang="en-US" sz="2400" b="0" kern="1200" dirty="0">
                          <a:solidFill>
                            <a:srgbClr val="00B050"/>
                          </a:solidFill>
                          <a:effectLst/>
                          <a:latin typeface="+mn-lt"/>
                          <a:ea typeface="+mn-ea"/>
                          <a:cs typeface="+mn-cs"/>
                        </a:rPr>
                        <a:t>25% Zbtb14</a:t>
                      </a:r>
                      <a:r>
                        <a:rPr lang="en-US" sz="2400" b="0" kern="1200" baseline="30000" dirty="0">
                          <a:solidFill>
                            <a:srgbClr val="00B050"/>
                          </a:solidFill>
                          <a:effectLst/>
                          <a:latin typeface="+mn-lt"/>
                          <a:ea typeface="+mn-ea"/>
                          <a:cs typeface="+mn-cs"/>
                        </a:rPr>
                        <a:t>+/-</a:t>
                      </a:r>
                      <a:endParaRPr lang="en-US" sz="2400" b="0"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737891"/>
                  </a:ext>
                </a:extLst>
              </a:tr>
              <a:tr h="370840">
                <a:tc>
                  <a:txBody>
                    <a:bodyPr/>
                    <a:lstStyle/>
                    <a:p>
                      <a:r>
                        <a:rPr lang="en-US" sz="2400" b="0" dirty="0">
                          <a:solidFill>
                            <a:srgbClr val="FF0000"/>
                          </a:solidFill>
                        </a:rPr>
                        <a:t>25% </a:t>
                      </a:r>
                      <a:r>
                        <a:rPr lang="en-US" sz="2400" b="0" kern="1200" dirty="0">
                          <a:solidFill>
                            <a:srgbClr val="FF0000"/>
                          </a:solidFill>
                          <a:effectLst/>
                          <a:latin typeface="+mn-lt"/>
                          <a:ea typeface="+mn-ea"/>
                          <a:cs typeface="+mn-cs"/>
                        </a:rPr>
                        <a:t>Zbtb14</a:t>
                      </a:r>
                      <a:r>
                        <a:rPr lang="en-US" sz="2400" b="0" kern="1200" baseline="30000" dirty="0">
                          <a:solidFill>
                            <a:srgbClr val="FF0000"/>
                          </a:solidFill>
                          <a:effectLst/>
                          <a:latin typeface="+mn-lt"/>
                          <a:ea typeface="+mn-ea"/>
                          <a:cs typeface="+mn-cs"/>
                        </a:rPr>
                        <a:t>-/-</a:t>
                      </a:r>
                      <a:endParaRPr lang="en-US" sz="2400" b="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133564"/>
                  </a:ext>
                </a:extLst>
              </a:tr>
            </a:tbl>
          </a:graphicData>
        </a:graphic>
      </p:graphicFrame>
    </p:spTree>
    <p:extLst>
      <p:ext uri="{BB962C8B-B14F-4D97-AF65-F5344CB8AC3E}">
        <p14:creationId xmlns:p14="http://schemas.microsoft.com/office/powerpoint/2010/main" val="299175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738-73D0-4F9E-B4F6-A15E0E5E3831}"/>
              </a:ext>
            </a:extLst>
          </p:cNvPr>
          <p:cNvSpPr>
            <a:spLocks noGrp="1"/>
          </p:cNvSpPr>
          <p:nvPr>
            <p:ph type="title"/>
          </p:nvPr>
        </p:nvSpPr>
        <p:spPr/>
        <p:txBody>
          <a:bodyPr/>
          <a:lstStyle/>
          <a:p>
            <a:r>
              <a:rPr lang="en-US" dirty="0"/>
              <a:t>Possible Results and Discussion</a:t>
            </a:r>
          </a:p>
        </p:txBody>
      </p:sp>
      <p:sp>
        <p:nvSpPr>
          <p:cNvPr id="3" name="Content Placeholder 2">
            <a:extLst>
              <a:ext uri="{FF2B5EF4-FFF2-40B4-BE49-F238E27FC236}">
                <a16:creationId xmlns:a16="http://schemas.microsoft.com/office/drawing/2014/main" id="{0C16BC20-1CAB-4E5D-BDD3-C2D6C86477F5}"/>
              </a:ext>
            </a:extLst>
          </p:cNvPr>
          <p:cNvSpPr>
            <a:spLocks noGrp="1"/>
          </p:cNvSpPr>
          <p:nvPr>
            <p:ph idx="1"/>
          </p:nvPr>
        </p:nvSpPr>
        <p:spPr/>
        <p:txBody>
          <a:bodyPr/>
          <a:lstStyle/>
          <a:p>
            <a:endParaRPr lang="en-US" dirty="0"/>
          </a:p>
        </p:txBody>
      </p:sp>
      <p:sp>
        <p:nvSpPr>
          <p:cNvPr id="15" name="Rectangle 14">
            <a:extLst>
              <a:ext uri="{FF2B5EF4-FFF2-40B4-BE49-F238E27FC236}">
                <a16:creationId xmlns:a16="http://schemas.microsoft.com/office/drawing/2014/main" id="{00F6A49B-A5C1-49D3-94E9-64A28CE3A413}"/>
              </a:ext>
            </a:extLst>
          </p:cNvPr>
          <p:cNvSpPr/>
          <p:nvPr/>
        </p:nvSpPr>
        <p:spPr>
          <a:xfrm>
            <a:off x="838200" y="5308685"/>
            <a:ext cx="3253391" cy="1200329"/>
          </a:xfrm>
          <a:prstGeom prst="rect">
            <a:avLst/>
          </a:prstGeom>
        </p:spPr>
        <p:txBody>
          <a:bodyPr wrap="none">
            <a:spAutoFit/>
          </a:bodyPr>
          <a:lstStyle/>
          <a:p>
            <a:r>
              <a:rPr lang="en-US" sz="3600" dirty="0"/>
              <a:t>Zbtb14</a:t>
            </a:r>
            <a:r>
              <a:rPr lang="en-US" sz="3600" baseline="30000" dirty="0"/>
              <a:t>+/+</a:t>
            </a:r>
          </a:p>
          <a:p>
            <a:r>
              <a:rPr lang="en-US" sz="3600" baseline="30000" dirty="0"/>
              <a:t>Normal Tcof1 expression</a:t>
            </a:r>
            <a:endParaRPr lang="en-US" sz="3600" dirty="0"/>
          </a:p>
        </p:txBody>
      </p:sp>
      <p:sp>
        <p:nvSpPr>
          <p:cNvPr id="16" name="Rectangle 15">
            <a:extLst>
              <a:ext uri="{FF2B5EF4-FFF2-40B4-BE49-F238E27FC236}">
                <a16:creationId xmlns:a16="http://schemas.microsoft.com/office/drawing/2014/main" id="{C208855A-998F-4DAA-AC2F-ED79C56D79BD}"/>
              </a:ext>
            </a:extLst>
          </p:cNvPr>
          <p:cNvSpPr/>
          <p:nvPr/>
        </p:nvSpPr>
        <p:spPr>
          <a:xfrm>
            <a:off x="4832538" y="5308685"/>
            <a:ext cx="3073021" cy="1200329"/>
          </a:xfrm>
          <a:prstGeom prst="rect">
            <a:avLst/>
          </a:prstGeom>
        </p:spPr>
        <p:txBody>
          <a:bodyPr wrap="none">
            <a:spAutoFit/>
          </a:bodyPr>
          <a:lstStyle/>
          <a:p>
            <a:r>
              <a:rPr lang="en-US" sz="3600" dirty="0"/>
              <a:t> </a:t>
            </a:r>
            <a:r>
              <a:rPr lang="en-US" sz="3600" dirty="0">
                <a:solidFill>
                  <a:srgbClr val="00B050"/>
                </a:solidFill>
              </a:rPr>
              <a:t>Zbtb14</a:t>
            </a:r>
            <a:r>
              <a:rPr lang="en-US" sz="3600" baseline="30000" dirty="0">
                <a:solidFill>
                  <a:srgbClr val="00B050"/>
                </a:solidFill>
              </a:rPr>
              <a:t>+/-</a:t>
            </a:r>
          </a:p>
          <a:p>
            <a:r>
              <a:rPr lang="en-US" sz="3600" baseline="30000" dirty="0">
                <a:solidFill>
                  <a:srgbClr val="00B050"/>
                </a:solidFill>
              </a:rPr>
              <a:t>More Tcof1 expression </a:t>
            </a:r>
            <a:endParaRPr lang="en-US" sz="3600" dirty="0">
              <a:solidFill>
                <a:srgbClr val="00B050"/>
              </a:solidFill>
            </a:endParaRPr>
          </a:p>
        </p:txBody>
      </p:sp>
      <p:sp>
        <p:nvSpPr>
          <p:cNvPr id="17" name="Rectangle 16">
            <a:extLst>
              <a:ext uri="{FF2B5EF4-FFF2-40B4-BE49-F238E27FC236}">
                <a16:creationId xmlns:a16="http://schemas.microsoft.com/office/drawing/2014/main" id="{C06B6D45-311D-4224-B68B-078D2964BC06}"/>
              </a:ext>
            </a:extLst>
          </p:cNvPr>
          <p:cNvSpPr/>
          <p:nvPr/>
        </p:nvSpPr>
        <p:spPr>
          <a:xfrm>
            <a:off x="8646506" y="5268787"/>
            <a:ext cx="3651064" cy="1200329"/>
          </a:xfrm>
          <a:prstGeom prst="rect">
            <a:avLst/>
          </a:prstGeom>
        </p:spPr>
        <p:txBody>
          <a:bodyPr wrap="none">
            <a:spAutoFit/>
          </a:bodyPr>
          <a:lstStyle/>
          <a:p>
            <a:r>
              <a:rPr lang="en-US" sz="3600" dirty="0">
                <a:solidFill>
                  <a:srgbClr val="FF0000"/>
                </a:solidFill>
              </a:rPr>
              <a:t>Zbtb14</a:t>
            </a:r>
            <a:r>
              <a:rPr lang="en-US" sz="3600" baseline="30000" dirty="0">
                <a:solidFill>
                  <a:srgbClr val="FF0000"/>
                </a:solidFill>
              </a:rPr>
              <a:t>-/-</a:t>
            </a:r>
          </a:p>
          <a:p>
            <a:r>
              <a:rPr lang="en-US" sz="3600" baseline="30000" dirty="0">
                <a:solidFill>
                  <a:srgbClr val="FF0000"/>
                </a:solidFill>
              </a:rPr>
              <a:t>Even more Tcof1 expression</a:t>
            </a:r>
            <a:endParaRPr lang="en-US" sz="3600" dirty="0">
              <a:solidFill>
                <a:srgbClr val="FF0000"/>
              </a:solidFill>
            </a:endParaRPr>
          </a:p>
        </p:txBody>
      </p:sp>
      <p:pic>
        <p:nvPicPr>
          <p:cNvPr id="6" name="Picture 5">
            <a:extLst>
              <a:ext uri="{FF2B5EF4-FFF2-40B4-BE49-F238E27FC236}">
                <a16:creationId xmlns:a16="http://schemas.microsoft.com/office/drawing/2014/main" id="{FA13E3BB-9EDD-4CB0-94A0-906F7464C85D}"/>
              </a:ext>
            </a:extLst>
          </p:cNvPr>
          <p:cNvPicPr>
            <a:picLocks noChangeAspect="1"/>
          </p:cNvPicPr>
          <p:nvPr/>
        </p:nvPicPr>
        <p:blipFill>
          <a:blip r:embed="rId2"/>
          <a:stretch>
            <a:fillRect/>
          </a:stretch>
        </p:blipFill>
        <p:spPr>
          <a:xfrm>
            <a:off x="838200" y="2400688"/>
            <a:ext cx="2162175" cy="2686050"/>
          </a:xfrm>
          <a:prstGeom prst="rect">
            <a:avLst/>
          </a:prstGeom>
        </p:spPr>
      </p:pic>
      <p:pic>
        <p:nvPicPr>
          <p:cNvPr id="7" name="Picture 6">
            <a:extLst>
              <a:ext uri="{FF2B5EF4-FFF2-40B4-BE49-F238E27FC236}">
                <a16:creationId xmlns:a16="http://schemas.microsoft.com/office/drawing/2014/main" id="{340CC480-140B-4DE5-9832-6A9822FF2DBA}"/>
              </a:ext>
            </a:extLst>
          </p:cNvPr>
          <p:cNvPicPr>
            <a:picLocks noChangeAspect="1"/>
          </p:cNvPicPr>
          <p:nvPr/>
        </p:nvPicPr>
        <p:blipFill>
          <a:blip r:embed="rId3"/>
          <a:stretch>
            <a:fillRect/>
          </a:stretch>
        </p:blipFill>
        <p:spPr>
          <a:xfrm>
            <a:off x="8812971" y="2312795"/>
            <a:ext cx="2143125" cy="2657475"/>
          </a:xfrm>
          <a:prstGeom prst="rect">
            <a:avLst/>
          </a:prstGeom>
        </p:spPr>
      </p:pic>
      <p:pic>
        <p:nvPicPr>
          <p:cNvPr id="8" name="Picture 7">
            <a:extLst>
              <a:ext uri="{FF2B5EF4-FFF2-40B4-BE49-F238E27FC236}">
                <a16:creationId xmlns:a16="http://schemas.microsoft.com/office/drawing/2014/main" id="{450512D7-30AB-475C-894B-6FC21E81AC0E}"/>
              </a:ext>
            </a:extLst>
          </p:cNvPr>
          <p:cNvPicPr>
            <a:picLocks noChangeAspect="1"/>
          </p:cNvPicPr>
          <p:nvPr/>
        </p:nvPicPr>
        <p:blipFill>
          <a:blip r:embed="rId4"/>
          <a:stretch>
            <a:fillRect/>
          </a:stretch>
        </p:blipFill>
        <p:spPr>
          <a:xfrm>
            <a:off x="4832538" y="2312795"/>
            <a:ext cx="2105025" cy="2657475"/>
          </a:xfrm>
          <a:prstGeom prst="rect">
            <a:avLst/>
          </a:prstGeom>
        </p:spPr>
      </p:pic>
    </p:spTree>
    <p:extLst>
      <p:ext uri="{BB962C8B-B14F-4D97-AF65-F5344CB8AC3E}">
        <p14:creationId xmlns:p14="http://schemas.microsoft.com/office/powerpoint/2010/main" val="370890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A737-3526-45A1-B2F5-BBB0C8FB88B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A68CD4A-832E-4781-B9FB-BD51656BF5A1}"/>
              </a:ext>
            </a:extLst>
          </p:cNvPr>
          <p:cNvSpPr>
            <a:spLocks noGrp="1"/>
          </p:cNvSpPr>
          <p:nvPr>
            <p:ph idx="1"/>
          </p:nvPr>
        </p:nvSpPr>
        <p:spPr>
          <a:xfrm>
            <a:off x="371061" y="1311965"/>
            <a:ext cx="11608904" cy="5327374"/>
          </a:xfrm>
        </p:spPr>
        <p:txBody>
          <a:bodyPr>
            <a:normAutofit fontScale="32500" lnSpcReduction="20000"/>
          </a:bodyPr>
          <a:lstStyle/>
          <a:p>
            <a:pPr lvl="0"/>
            <a:r>
              <a:rPr lang="en-US" dirty="0"/>
              <a:t>Dixon MJ, Dixon J,  </a:t>
            </a:r>
            <a:r>
              <a:rPr lang="en-US" dirty="0" err="1"/>
              <a:t>Raskova</a:t>
            </a:r>
            <a:r>
              <a:rPr lang="en-US" dirty="0"/>
              <a:t> D, Le Beau MM, Williamson R, </a:t>
            </a:r>
            <a:r>
              <a:rPr lang="en-US" dirty="0" err="1"/>
              <a:t>Kinger</a:t>
            </a:r>
            <a:r>
              <a:rPr lang="en-US" dirty="0"/>
              <a:t> K, </a:t>
            </a:r>
            <a:r>
              <a:rPr lang="en-US" dirty="0" err="1"/>
              <a:t>Landes</a:t>
            </a:r>
            <a:r>
              <a:rPr lang="en-US" dirty="0"/>
              <a:t> GM. (1992) Genetic and physical mapping of the </a:t>
            </a:r>
            <a:r>
              <a:rPr lang="en-US" dirty="0" err="1"/>
              <a:t>Treacher</a:t>
            </a:r>
            <a:r>
              <a:rPr lang="en-US" dirty="0"/>
              <a:t> Collins syndrome locus: refinement of the localization to chromosome 5q32-33.2, Human Molecular Genetics 1(4): 249–253 DOI: 10.1093/</a:t>
            </a:r>
            <a:r>
              <a:rPr lang="en-US" dirty="0" err="1"/>
              <a:t>hmg</a:t>
            </a:r>
            <a:r>
              <a:rPr lang="en-US" dirty="0"/>
              <a:t>/1.4.249</a:t>
            </a:r>
          </a:p>
          <a:p>
            <a:pPr lvl="0"/>
            <a:r>
              <a:rPr lang="en-US" dirty="0"/>
              <a:t>Sakai D, Trainor PA. (2009). </a:t>
            </a:r>
            <a:r>
              <a:rPr lang="en-US" dirty="0" err="1"/>
              <a:t>Treacher</a:t>
            </a:r>
            <a:r>
              <a:rPr lang="en-US" dirty="0"/>
              <a:t> Collins syndrome: unmasking the role of Tcof1/treacle. The international journal of biochemistry &amp; cell biology, 41(6), 1229–1232. DOI:10.1016/j.biocel.2008.10.026</a:t>
            </a:r>
          </a:p>
          <a:p>
            <a:pPr lvl="0"/>
            <a:r>
              <a:rPr lang="en-US" dirty="0"/>
              <a:t>Chang CC, </a:t>
            </a:r>
            <a:r>
              <a:rPr lang="en-US" dirty="0" err="1"/>
              <a:t>Steinbacher</a:t>
            </a:r>
            <a:r>
              <a:rPr lang="en-US" dirty="0"/>
              <a:t> DM. (2012). </a:t>
            </a:r>
            <a:r>
              <a:rPr lang="en-US" dirty="0" err="1"/>
              <a:t>Treacher</a:t>
            </a:r>
            <a:r>
              <a:rPr lang="en-US" dirty="0"/>
              <a:t> Collins Syndrome.  Seminars in Plastic Surgery 26(2): 83-90. DOI: 10.1055/s-0032-1320066</a:t>
            </a:r>
          </a:p>
          <a:p>
            <a:pPr lvl="0"/>
            <a:r>
              <a:rPr lang="en-US" dirty="0"/>
              <a:t>Sanchez E, Laplace-</a:t>
            </a:r>
            <a:r>
              <a:rPr lang="en-US" dirty="0" err="1"/>
              <a:t>Builhé</a:t>
            </a:r>
            <a:r>
              <a:rPr lang="en-US" dirty="0"/>
              <a:t> B, Mau-Them FT, Richard E, Goldenberg A, Toler TL, </a:t>
            </a:r>
            <a:r>
              <a:rPr lang="en-US" dirty="0" err="1"/>
              <a:t>Guignard</a:t>
            </a:r>
            <a:r>
              <a:rPr lang="en-US" dirty="0"/>
              <a:t> T, </a:t>
            </a:r>
            <a:r>
              <a:rPr lang="en-US" dirty="0" err="1"/>
              <a:t>Gatinois</a:t>
            </a:r>
            <a:r>
              <a:rPr lang="en-US" dirty="0"/>
              <a:t> V, Vincent M, Blanchet C, Boland A, Thérèse M, Deleuze J, </a:t>
            </a:r>
            <a:r>
              <a:rPr lang="en-US" dirty="0" err="1"/>
              <a:t>Olaso</a:t>
            </a:r>
            <a:r>
              <a:rPr lang="en-US" dirty="0"/>
              <a:t> R, Nephi W, </a:t>
            </a:r>
            <a:r>
              <a:rPr lang="en-US" dirty="0" err="1"/>
              <a:t>Lüdecke</a:t>
            </a:r>
            <a:r>
              <a:rPr lang="en-US" dirty="0"/>
              <a:t> H, </a:t>
            </a:r>
            <a:r>
              <a:rPr lang="en-US" dirty="0" err="1"/>
              <a:t>Verheij</a:t>
            </a:r>
            <a:r>
              <a:rPr lang="en-US" dirty="0"/>
              <a:t> J, Moreau-Lenoir F, </a:t>
            </a:r>
            <a:r>
              <a:rPr lang="en-US" dirty="0" err="1"/>
              <a:t>Denoyelle</a:t>
            </a:r>
            <a:r>
              <a:rPr lang="en-US" dirty="0"/>
              <a:t> F, Riviere J, </a:t>
            </a:r>
            <a:r>
              <a:rPr lang="en-US" dirty="0" err="1"/>
              <a:t>Laplanche</a:t>
            </a:r>
            <a:r>
              <a:rPr lang="en-US" dirty="0"/>
              <a:t> J, Willing M, </a:t>
            </a:r>
            <a:r>
              <a:rPr lang="en-US" dirty="0" err="1"/>
              <a:t>Captier</a:t>
            </a:r>
            <a:r>
              <a:rPr lang="en-US" dirty="0"/>
              <a:t> G, </a:t>
            </a:r>
            <a:r>
              <a:rPr lang="en-US" dirty="0" err="1"/>
              <a:t>Apparailly</a:t>
            </a:r>
            <a:r>
              <a:rPr lang="en-US" dirty="0"/>
              <a:t> F, </a:t>
            </a:r>
            <a:r>
              <a:rPr lang="en-US" dirty="0" err="1"/>
              <a:t>Wieczorek</a:t>
            </a:r>
            <a:r>
              <a:rPr lang="en-US" dirty="0"/>
              <a:t> D, Collet C, </a:t>
            </a:r>
            <a:r>
              <a:rPr lang="en-US" dirty="0" err="1"/>
              <a:t>Djouad</a:t>
            </a:r>
            <a:r>
              <a:rPr lang="en-US" dirty="0"/>
              <a:t> F, Genevieve D. (2019) POLR1B and neural crest cell anomalies in </a:t>
            </a:r>
            <a:r>
              <a:rPr lang="en-US" dirty="0" err="1"/>
              <a:t>Treacher</a:t>
            </a:r>
            <a:r>
              <a:rPr lang="en-US" dirty="0"/>
              <a:t> Collins syndrome type 4. Genetics in Medicine: 1-10 DOI:10.1038/s41436-019-0669-9</a:t>
            </a:r>
          </a:p>
          <a:p>
            <a:pPr lvl="0"/>
            <a:r>
              <a:rPr lang="en-US" dirty="0"/>
              <a:t>Dixon MJ, Dixon J, </a:t>
            </a:r>
            <a:r>
              <a:rPr lang="en-US" dirty="0" err="1"/>
              <a:t>Raskova</a:t>
            </a:r>
            <a:r>
              <a:rPr lang="en-US" dirty="0"/>
              <a:t> D, Le Beau MM, Williamson R, Klinger R, </a:t>
            </a:r>
            <a:r>
              <a:rPr lang="en-US" dirty="0" err="1"/>
              <a:t>Landes</a:t>
            </a:r>
            <a:r>
              <a:rPr lang="en-US" dirty="0"/>
              <a:t> GM. (1992). Genetic and physical mapping of the </a:t>
            </a:r>
            <a:r>
              <a:rPr lang="en-US" dirty="0" err="1"/>
              <a:t>Treacher</a:t>
            </a:r>
            <a:r>
              <a:rPr lang="en-US" dirty="0"/>
              <a:t> Collins syndrome locus: refinement of the localization to chromosome 5q32-33.2. Human Molecular Genetics 1(4): 249-253. DOI: 10.1093/</a:t>
            </a:r>
            <a:r>
              <a:rPr lang="en-US" dirty="0" err="1"/>
              <a:t>hmg</a:t>
            </a:r>
            <a:r>
              <a:rPr lang="en-US" dirty="0"/>
              <a:t>/1.4.249</a:t>
            </a:r>
          </a:p>
          <a:p>
            <a:pPr lvl="0"/>
            <a:r>
              <a:rPr lang="en-US" dirty="0"/>
              <a:t>Isaac C, Marsh KL, </a:t>
            </a:r>
            <a:r>
              <a:rPr lang="en-US" dirty="0" err="1"/>
              <a:t>Paznekas</a:t>
            </a:r>
            <a:r>
              <a:rPr lang="en-US" dirty="0"/>
              <a:t> WA, Dixon J, Dixon MJ, Jabs EW, Meier UT. (2000). Characterization of the Nucleolar Gene Product, Treacle, in </a:t>
            </a:r>
            <a:r>
              <a:rPr lang="en-US" dirty="0" err="1"/>
              <a:t>Treacher</a:t>
            </a:r>
            <a:r>
              <a:rPr lang="en-US" dirty="0"/>
              <a:t> Collins Syndrome. Molecular Biology of the Cell 11(9): 3060-3071. DOI: 10.1091/mbc.11.9.3061</a:t>
            </a:r>
          </a:p>
          <a:p>
            <a:pPr lvl="0"/>
            <a:r>
              <a:rPr lang="en-US" dirty="0"/>
              <a:t>Dixon J, </a:t>
            </a:r>
            <a:r>
              <a:rPr lang="en-US" dirty="0" err="1"/>
              <a:t>Brakebusch</a:t>
            </a:r>
            <a:r>
              <a:rPr lang="en-US" dirty="0"/>
              <a:t> C, </a:t>
            </a:r>
            <a:r>
              <a:rPr lang="en-US" dirty="0" err="1"/>
              <a:t>Fässler</a:t>
            </a:r>
            <a:r>
              <a:rPr lang="en-US" dirty="0"/>
              <a:t> R, Dixon MJ. (2000) Increased levels of apoptosis in the prefusion neural folds underlie the craniofacial disorder, </a:t>
            </a:r>
            <a:r>
              <a:rPr lang="en-US" dirty="0" err="1"/>
              <a:t>Treacher</a:t>
            </a:r>
            <a:r>
              <a:rPr lang="en-US" dirty="0"/>
              <a:t> Collins syndrome. Human Molecular Genetics 9(10):1473-80. DOI: 10.1093/</a:t>
            </a:r>
            <a:r>
              <a:rPr lang="en-US" dirty="0" err="1"/>
              <a:t>hmg</a:t>
            </a:r>
            <a:r>
              <a:rPr lang="en-US" dirty="0"/>
              <a:t>/9.10.1473</a:t>
            </a:r>
          </a:p>
          <a:p>
            <a:pPr lvl="0"/>
            <a:r>
              <a:rPr lang="en-US" dirty="0"/>
              <a:t>Dixon J, </a:t>
            </a:r>
            <a:r>
              <a:rPr lang="en-US" dirty="0" err="1"/>
              <a:t>Brakebusch</a:t>
            </a:r>
            <a:r>
              <a:rPr lang="en-US" dirty="0"/>
              <a:t> C, </a:t>
            </a:r>
            <a:r>
              <a:rPr lang="en-US" dirty="0" err="1"/>
              <a:t>Fassler</a:t>
            </a:r>
            <a:r>
              <a:rPr lang="en-US" dirty="0"/>
              <a:t> R, Dixon MJ. (2000). Increased levels of apoptosis in the prefusion neural folds underlie the craniofacial disorder, </a:t>
            </a:r>
            <a:r>
              <a:rPr lang="en-US" dirty="0" err="1"/>
              <a:t>Treacher</a:t>
            </a:r>
            <a:r>
              <a:rPr lang="en-US" dirty="0"/>
              <a:t> Collins syndrome. Human Molecular Genetics 9(10): 1473-1480. DOI: 10.1093/</a:t>
            </a:r>
            <a:r>
              <a:rPr lang="en-US" dirty="0" err="1"/>
              <a:t>hmg</a:t>
            </a:r>
            <a:r>
              <a:rPr lang="en-US" dirty="0"/>
              <a:t>/9.10.1473</a:t>
            </a:r>
          </a:p>
          <a:p>
            <a:pPr lvl="0"/>
            <a:r>
              <a:rPr lang="en-US" dirty="0" err="1"/>
              <a:t>Hayano</a:t>
            </a:r>
            <a:r>
              <a:rPr lang="en-US" dirty="0"/>
              <a:t> T, </a:t>
            </a:r>
            <a:r>
              <a:rPr lang="en-US" dirty="0" err="1"/>
              <a:t>Yanagida</a:t>
            </a:r>
            <a:r>
              <a:rPr lang="en-US" dirty="0"/>
              <a:t> M, Yamauchi Y, </a:t>
            </a:r>
            <a:r>
              <a:rPr lang="en-US" dirty="0" err="1"/>
              <a:t>Shinkawa</a:t>
            </a:r>
            <a:r>
              <a:rPr lang="en-US" dirty="0"/>
              <a:t> T, </a:t>
            </a:r>
            <a:r>
              <a:rPr lang="en-US" dirty="0" err="1"/>
              <a:t>Isobe</a:t>
            </a:r>
            <a:r>
              <a:rPr lang="en-US" dirty="0"/>
              <a:t> T, Takahashi NJ. (2003) Proteomic analysis of human Nop56p-associated pre-ribosomal ribonucleoprotein complexes. Possible link between Nop56p and the nucleolar protein treacle responsible for </a:t>
            </a:r>
            <a:r>
              <a:rPr lang="en-US" dirty="0" err="1"/>
              <a:t>Treacher</a:t>
            </a:r>
            <a:r>
              <a:rPr lang="en-US" dirty="0"/>
              <a:t> Collins syndrome.  Biological Chemistry 278(36):34309-19. DOI: 10.1074/jbc.M304304200</a:t>
            </a:r>
          </a:p>
          <a:p>
            <a:pPr lvl="0"/>
            <a:r>
              <a:rPr lang="en-US" dirty="0"/>
              <a:t>Valdez BC, Henning D, So RB, Dixon J, Dixon MJ. (2004). The </a:t>
            </a:r>
            <a:r>
              <a:rPr lang="en-US" dirty="0" err="1"/>
              <a:t>Treacher</a:t>
            </a:r>
            <a:r>
              <a:rPr lang="en-US" dirty="0"/>
              <a:t> Collins syndrome (TCOF1) gene product is involved in ribosomal DNA gene transcription by interacting with upstream binding factor. Proceedings of the National Academy of Sciences of the United States of America 101(29): 10709-10714. DOI: 10.1073/pnas.0402492101</a:t>
            </a:r>
          </a:p>
          <a:p>
            <a:pPr lvl="0"/>
            <a:r>
              <a:rPr lang="en-US" dirty="0"/>
              <a:t>Shows KH, </a:t>
            </a:r>
            <a:r>
              <a:rPr lang="en-US" dirty="0" err="1"/>
              <a:t>Shiang</a:t>
            </a:r>
            <a:r>
              <a:rPr lang="en-US" dirty="0"/>
              <a:t> R (2008). Regulation of the mouse </a:t>
            </a:r>
            <a:r>
              <a:rPr lang="en-US" dirty="0" err="1"/>
              <a:t>Treacher</a:t>
            </a:r>
            <a:r>
              <a:rPr lang="en-US" dirty="0"/>
              <a:t> Collins syndrome homolog (Tcof1) promoter through differential repression of constitutive expression. DNA and Cell Biology 27:589-600. DOI: 10.1089/dna.2008.0766</a:t>
            </a:r>
          </a:p>
          <a:p>
            <a:pPr lvl="0"/>
            <a:r>
              <a:rPr lang="en-US" dirty="0"/>
              <a:t>Kuhn R, </a:t>
            </a:r>
            <a:r>
              <a:rPr lang="en-US" dirty="0" err="1"/>
              <a:t>Schwenk</a:t>
            </a:r>
            <a:r>
              <a:rPr lang="en-US" dirty="0"/>
              <a:t> F. (2003). Conditional Knockout Mice. Transgenic Mouse 209: 159-185. DOI: 10.1385/1-59259-340-2:159</a:t>
            </a:r>
          </a:p>
          <a:p>
            <a:pPr lvl="0"/>
            <a:r>
              <a:rPr lang="en-US" dirty="0"/>
              <a:t>Chen L, Ye Y, Dai H, Zhang H, Zhang X, Wu Q, Zhu Z, </a:t>
            </a:r>
            <a:r>
              <a:rPr lang="en-US" dirty="0" err="1"/>
              <a:t>Spalinskas</a:t>
            </a:r>
            <a:r>
              <a:rPr lang="en-US" dirty="0"/>
              <a:t> R, Ren W, and Zhang W. (2018.) User-Friendly Genetic Conditional Knockout Strategies by CRISPR/Cas9. Stem Cells International 2018: 1-10. DOI: 10.1155/2018/9576959</a:t>
            </a:r>
          </a:p>
          <a:p>
            <a:pPr lvl="0"/>
            <a:r>
              <a:rPr lang="en-US" dirty="0"/>
              <a:t>Hall B, Limaye A, Kulkarni AB. (2009). Overview: Generation of Gene Knockout Mice. Current Protocols Cell Biology 44 (1): 19.12.1-19.12.17. DOI: 10.1002/0471143030.cb1912s44</a:t>
            </a:r>
          </a:p>
          <a:p>
            <a:pPr lvl="0"/>
            <a:r>
              <a:rPr lang="en-US" dirty="0"/>
              <a:t>Lewis AE, Vasudevan HN, O’Neill AK, Soriano P, Bush JO. (2013). The widely used Wnt1-Cre transgene causes developmental phenotypes by ectopic activation of </a:t>
            </a:r>
            <a:r>
              <a:rPr lang="en-US" dirty="0" err="1"/>
              <a:t>Wnt</a:t>
            </a:r>
            <a:r>
              <a:rPr lang="en-US" dirty="0"/>
              <a:t> signaling. Development Biology 379(2): 229-234. DOI: 10.1016/j.ydbio.2013.04.026.</a:t>
            </a:r>
          </a:p>
          <a:p>
            <a:pPr lvl="0"/>
            <a:r>
              <a:rPr lang="en-US" dirty="0"/>
              <a:t>Bi PP, McAnally JR, Shelton JM, Sanchez-Ortiz E, </a:t>
            </a:r>
            <a:r>
              <a:rPr lang="en-US" dirty="0" err="1"/>
              <a:t>Bassel-Duby</a:t>
            </a:r>
            <a:r>
              <a:rPr lang="en-US" dirty="0"/>
              <a:t> R, Olson EN (2018). </a:t>
            </a:r>
            <a:r>
              <a:rPr lang="en-US" dirty="0" err="1"/>
              <a:t>Fusogenic</a:t>
            </a:r>
            <a:r>
              <a:rPr lang="en-US" dirty="0"/>
              <a:t> </a:t>
            </a:r>
            <a:r>
              <a:rPr lang="en-US" dirty="0" err="1"/>
              <a:t>micropeptide</a:t>
            </a:r>
            <a:r>
              <a:rPr lang="en-US" dirty="0"/>
              <a:t> </a:t>
            </a:r>
            <a:r>
              <a:rPr lang="en-US" dirty="0" err="1"/>
              <a:t>Myomixer</a:t>
            </a:r>
            <a:r>
              <a:rPr lang="en-US" dirty="0"/>
              <a:t> is essential for satellite cell fusion and muscle regeneration.  Proceedings Of The National Academy Of Sciences Of The United States Of America 115: 3864-3869.  DOI: 10.1073/pnas.1800052115</a:t>
            </a:r>
          </a:p>
          <a:p>
            <a:pPr lvl="0"/>
            <a:r>
              <a:rPr lang="en-US" dirty="0"/>
              <a:t>Tan DP, Nonaka K, Nuckolls GH, Liu YH, Maxson RE, </a:t>
            </a:r>
            <a:r>
              <a:rPr lang="en-US" dirty="0" err="1"/>
              <a:t>Salvkin</a:t>
            </a:r>
            <a:r>
              <a:rPr lang="en-US" dirty="0"/>
              <a:t> HC, Shum L. (2002). YY1 activates Msx2 gene independent of bone morphogenetic protein signaling. Nucleic Acids Research 30 (5): 1213-1223. DOI: 10.1093/</a:t>
            </a:r>
            <a:r>
              <a:rPr lang="en-US" dirty="0" err="1"/>
              <a:t>nar</a:t>
            </a:r>
            <a:r>
              <a:rPr lang="en-US" dirty="0"/>
              <a:t>/30.5.1213</a:t>
            </a:r>
          </a:p>
          <a:p>
            <a:pPr lvl="0"/>
            <a:r>
              <a:rPr lang="en-US" dirty="0"/>
              <a:t>Percival CJ, Green R, </a:t>
            </a:r>
            <a:r>
              <a:rPr lang="en-US" dirty="0" err="1"/>
              <a:t>Marcucio</a:t>
            </a:r>
            <a:r>
              <a:rPr lang="en-US" dirty="0"/>
              <a:t> R, Hallgrimsson B. (2014). Surface landmark quantification of embryonic mouse craniofacial morphogenesis. BMC Developmental Biology 14(31): 1-12. DOI: 10.1186/1471-213X-14-31</a:t>
            </a:r>
          </a:p>
          <a:p>
            <a:pPr lvl="0"/>
            <a:r>
              <a:rPr lang="en-US" dirty="0"/>
              <a:t>Kwan K (2002). Conditional Alleles in Mice: Practical Considerations for Tissue-Speciﬁc Knockouts. Genesis 32: 49-62.   DOI: 10.1002/gene.10068</a:t>
            </a:r>
          </a:p>
          <a:p>
            <a:endParaRPr lang="en-US" dirty="0"/>
          </a:p>
        </p:txBody>
      </p:sp>
    </p:spTree>
    <p:extLst>
      <p:ext uri="{BB962C8B-B14F-4D97-AF65-F5344CB8AC3E}">
        <p14:creationId xmlns:p14="http://schemas.microsoft.com/office/powerpoint/2010/main" val="159619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5FB61C-482F-41E5-9190-B2731899F530}"/>
              </a:ext>
            </a:extLst>
          </p:cNvPr>
          <p:cNvPicPr>
            <a:picLocks noChangeAspect="1"/>
          </p:cNvPicPr>
          <p:nvPr/>
        </p:nvPicPr>
        <p:blipFill>
          <a:blip r:embed="rId3"/>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1034321" y="3709922"/>
            <a:ext cx="3117954" cy="1200329"/>
          </a:xfrm>
          <a:prstGeom prst="rect">
            <a:avLst/>
          </a:prstGeom>
          <a:noFill/>
        </p:spPr>
        <p:txBody>
          <a:bodyPr wrap="square" rtlCol="0">
            <a:spAutoFit/>
          </a:bodyPr>
          <a:lstStyle/>
          <a:p>
            <a:r>
              <a:rPr lang="en-US" sz="3600" dirty="0"/>
              <a:t>Are these sites important?</a:t>
            </a:r>
          </a:p>
        </p:txBody>
      </p:sp>
    </p:spTree>
    <p:extLst>
      <p:ext uri="{BB962C8B-B14F-4D97-AF65-F5344CB8AC3E}">
        <p14:creationId xmlns:p14="http://schemas.microsoft.com/office/powerpoint/2010/main" val="108765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5FB61C-482F-41E5-9190-B2731899F530}"/>
              </a:ext>
            </a:extLst>
          </p:cNvPr>
          <p:cNvPicPr>
            <a:picLocks noChangeAspect="1"/>
          </p:cNvPicPr>
          <p:nvPr/>
        </p:nvPicPr>
        <p:blipFill>
          <a:blip r:embed="rId3"/>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1034321" y="3709922"/>
            <a:ext cx="3117954" cy="1200329"/>
          </a:xfrm>
          <a:prstGeom prst="rect">
            <a:avLst/>
          </a:prstGeom>
          <a:noFill/>
        </p:spPr>
        <p:txBody>
          <a:bodyPr wrap="square" rtlCol="0">
            <a:spAutoFit/>
          </a:bodyPr>
          <a:lstStyle/>
          <a:p>
            <a:r>
              <a:rPr lang="en-US" sz="3600" dirty="0"/>
              <a:t>Are these sites important?</a:t>
            </a:r>
          </a:p>
        </p:txBody>
      </p:sp>
      <p:cxnSp>
        <p:nvCxnSpPr>
          <p:cNvPr id="15" name="Straight Connector 14">
            <a:extLst>
              <a:ext uri="{FF2B5EF4-FFF2-40B4-BE49-F238E27FC236}">
                <a16:creationId xmlns:a16="http://schemas.microsoft.com/office/drawing/2014/main" id="{4853B601-2D28-44EC-B2AC-C59B5D0AE7F2}"/>
              </a:ext>
            </a:extLst>
          </p:cNvPr>
          <p:cNvCxnSpPr/>
          <p:nvPr/>
        </p:nvCxnSpPr>
        <p:spPr>
          <a:xfrm>
            <a:off x="1861281" y="2400925"/>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064F46F-01BD-439B-B36E-81EA01B76861}"/>
              </a:ext>
            </a:extLst>
          </p:cNvPr>
          <p:cNvSpPr txBox="1"/>
          <p:nvPr/>
        </p:nvSpPr>
        <p:spPr>
          <a:xfrm>
            <a:off x="8414683" y="1831332"/>
            <a:ext cx="1613736" cy="461665"/>
          </a:xfrm>
          <a:prstGeom prst="rect">
            <a:avLst/>
          </a:prstGeom>
          <a:solidFill>
            <a:schemeClr val="bg1"/>
          </a:solidFill>
        </p:spPr>
        <p:txBody>
          <a:bodyPr wrap="square" rtlCol="0">
            <a:spAutoFit/>
          </a:bodyPr>
          <a:lstStyle/>
          <a:p>
            <a:r>
              <a:rPr lang="en-US" sz="2400" dirty="0"/>
              <a:t>Expression </a:t>
            </a:r>
          </a:p>
        </p:txBody>
      </p:sp>
    </p:spTree>
    <p:extLst>
      <p:ext uri="{BB962C8B-B14F-4D97-AF65-F5344CB8AC3E}">
        <p14:creationId xmlns:p14="http://schemas.microsoft.com/office/powerpoint/2010/main" val="237937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5FB61C-482F-41E5-9190-B2731899F530}"/>
              </a:ext>
            </a:extLst>
          </p:cNvPr>
          <p:cNvPicPr>
            <a:picLocks noChangeAspect="1"/>
          </p:cNvPicPr>
          <p:nvPr/>
        </p:nvPicPr>
        <p:blipFill>
          <a:blip r:embed="rId2"/>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1034321" y="3709922"/>
            <a:ext cx="3117954" cy="1200329"/>
          </a:xfrm>
          <a:prstGeom prst="rect">
            <a:avLst/>
          </a:prstGeom>
          <a:noFill/>
        </p:spPr>
        <p:txBody>
          <a:bodyPr wrap="square" rtlCol="0">
            <a:spAutoFit/>
          </a:bodyPr>
          <a:lstStyle/>
          <a:p>
            <a:r>
              <a:rPr lang="en-US" sz="3600" dirty="0"/>
              <a:t>Are these sites important?</a:t>
            </a:r>
          </a:p>
        </p:txBody>
      </p:sp>
      <p:cxnSp>
        <p:nvCxnSpPr>
          <p:cNvPr id="14" name="Straight Connector 13">
            <a:extLst>
              <a:ext uri="{FF2B5EF4-FFF2-40B4-BE49-F238E27FC236}">
                <a16:creationId xmlns:a16="http://schemas.microsoft.com/office/drawing/2014/main" id="{CFB00C0C-3F54-41F5-9D8A-7B4D82C99ABF}"/>
              </a:ext>
            </a:extLst>
          </p:cNvPr>
          <p:cNvCxnSpPr/>
          <p:nvPr/>
        </p:nvCxnSpPr>
        <p:spPr>
          <a:xfrm>
            <a:off x="4499553" y="2400925"/>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0CE406-8F44-448D-AF9E-BD449A2DB1CA}"/>
              </a:ext>
            </a:extLst>
          </p:cNvPr>
          <p:cNvSpPr txBox="1"/>
          <p:nvPr/>
        </p:nvSpPr>
        <p:spPr>
          <a:xfrm>
            <a:off x="8414683" y="1831332"/>
            <a:ext cx="1613736" cy="461665"/>
          </a:xfrm>
          <a:prstGeom prst="rect">
            <a:avLst/>
          </a:prstGeom>
          <a:solidFill>
            <a:schemeClr val="bg1"/>
          </a:solidFill>
        </p:spPr>
        <p:txBody>
          <a:bodyPr wrap="square" rtlCol="0">
            <a:spAutoFit/>
          </a:bodyPr>
          <a:lstStyle/>
          <a:p>
            <a:r>
              <a:rPr lang="en-US" sz="2400" dirty="0"/>
              <a:t>Expression </a:t>
            </a:r>
          </a:p>
        </p:txBody>
      </p:sp>
    </p:spTree>
    <p:extLst>
      <p:ext uri="{BB962C8B-B14F-4D97-AF65-F5344CB8AC3E}">
        <p14:creationId xmlns:p14="http://schemas.microsoft.com/office/powerpoint/2010/main" val="336567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5FB61C-482F-41E5-9190-B2731899F530}"/>
              </a:ext>
            </a:extLst>
          </p:cNvPr>
          <p:cNvPicPr>
            <a:picLocks noChangeAspect="1"/>
          </p:cNvPicPr>
          <p:nvPr/>
        </p:nvPicPr>
        <p:blipFill>
          <a:blip r:embed="rId2"/>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1034321" y="3709922"/>
            <a:ext cx="3117954" cy="1200329"/>
          </a:xfrm>
          <a:prstGeom prst="rect">
            <a:avLst/>
          </a:prstGeom>
          <a:noFill/>
        </p:spPr>
        <p:txBody>
          <a:bodyPr wrap="square" rtlCol="0">
            <a:spAutoFit/>
          </a:bodyPr>
          <a:lstStyle/>
          <a:p>
            <a:r>
              <a:rPr lang="en-US" sz="3600" dirty="0"/>
              <a:t>Are these sites important?</a:t>
            </a:r>
          </a:p>
        </p:txBody>
      </p:sp>
      <p:cxnSp>
        <p:nvCxnSpPr>
          <p:cNvPr id="5" name="Straight Connector 4">
            <a:extLst>
              <a:ext uri="{FF2B5EF4-FFF2-40B4-BE49-F238E27FC236}">
                <a16:creationId xmlns:a16="http://schemas.microsoft.com/office/drawing/2014/main" id="{E71D0D38-A1ED-4158-B73A-2C01940875D5}"/>
              </a:ext>
            </a:extLst>
          </p:cNvPr>
          <p:cNvCxnSpPr/>
          <p:nvPr/>
        </p:nvCxnSpPr>
        <p:spPr>
          <a:xfrm>
            <a:off x="6745573" y="2398427"/>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5ED569B-97EB-40A8-A734-604397FEB60F}"/>
              </a:ext>
            </a:extLst>
          </p:cNvPr>
          <p:cNvSpPr txBox="1"/>
          <p:nvPr/>
        </p:nvSpPr>
        <p:spPr>
          <a:xfrm>
            <a:off x="8414683" y="1831332"/>
            <a:ext cx="1613736" cy="461665"/>
          </a:xfrm>
          <a:prstGeom prst="rect">
            <a:avLst/>
          </a:prstGeom>
          <a:solidFill>
            <a:schemeClr val="bg1"/>
          </a:solidFill>
        </p:spPr>
        <p:txBody>
          <a:bodyPr wrap="square" rtlCol="0">
            <a:spAutoFit/>
          </a:bodyPr>
          <a:lstStyle/>
          <a:p>
            <a:r>
              <a:rPr lang="en-US" sz="2400" dirty="0"/>
              <a:t>Expression </a:t>
            </a:r>
          </a:p>
        </p:txBody>
      </p:sp>
    </p:spTree>
    <p:extLst>
      <p:ext uri="{BB962C8B-B14F-4D97-AF65-F5344CB8AC3E}">
        <p14:creationId xmlns:p14="http://schemas.microsoft.com/office/powerpoint/2010/main" val="140550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5FB61C-482F-41E5-9190-B2731899F530}"/>
              </a:ext>
            </a:extLst>
          </p:cNvPr>
          <p:cNvPicPr>
            <a:picLocks noChangeAspect="1"/>
          </p:cNvPicPr>
          <p:nvPr/>
        </p:nvPicPr>
        <p:blipFill>
          <a:blip r:embed="rId2"/>
          <a:stretch>
            <a:fillRect/>
          </a:stretch>
        </p:blipFill>
        <p:spPr>
          <a:xfrm>
            <a:off x="-1850226" y="1799561"/>
            <a:ext cx="13224218" cy="1325563"/>
          </a:xfrm>
          <a:prstGeom prst="rect">
            <a:avLst/>
          </a:prstGeom>
        </p:spPr>
      </p:pic>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pic>
        <p:nvPicPr>
          <p:cNvPr id="8" name="Picture 7">
            <a:extLst>
              <a:ext uri="{FF2B5EF4-FFF2-40B4-BE49-F238E27FC236}">
                <a16:creationId xmlns:a16="http://schemas.microsoft.com/office/drawing/2014/main" id="{AE2DAF8E-33FE-4214-A013-FAC634E4B347}"/>
              </a:ext>
            </a:extLst>
          </p:cNvPr>
          <p:cNvPicPr>
            <a:picLocks noChangeAspect="1"/>
          </p:cNvPicPr>
          <p:nvPr/>
        </p:nvPicPr>
        <p:blipFill>
          <a:blip r:embed="rId3"/>
          <a:stretch>
            <a:fillRect/>
          </a:stretch>
        </p:blipFill>
        <p:spPr>
          <a:xfrm>
            <a:off x="5456420" y="3351037"/>
            <a:ext cx="3597525" cy="3141838"/>
          </a:xfrm>
          <a:prstGeom prst="rect">
            <a:avLst/>
          </a:prstGeom>
        </p:spPr>
      </p:pic>
      <p:sp>
        <p:nvSpPr>
          <p:cNvPr id="10" name="Rectangle 9">
            <a:extLst>
              <a:ext uri="{FF2B5EF4-FFF2-40B4-BE49-F238E27FC236}">
                <a16:creationId xmlns:a16="http://schemas.microsoft.com/office/drawing/2014/main" id="{781080AE-E76D-4AF3-B562-4122815510B1}"/>
              </a:ext>
            </a:extLst>
          </p:cNvPr>
          <p:cNvSpPr/>
          <p:nvPr/>
        </p:nvSpPr>
        <p:spPr>
          <a:xfrm>
            <a:off x="5456420" y="6458944"/>
            <a:ext cx="3877985"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Figures from Shows and </a:t>
            </a:r>
            <a:r>
              <a:rPr lang="en-US" dirty="0" err="1">
                <a:latin typeface="Times New Roman" panose="02020603050405020304" pitchFamily="18" charset="0"/>
                <a:ea typeface="Calibri" panose="020F0502020204030204" pitchFamily="34" charset="0"/>
              </a:rPr>
              <a:t>Shiang</a:t>
            </a:r>
            <a:r>
              <a:rPr lang="en-US" dirty="0">
                <a:latin typeface="Times New Roman" panose="02020603050405020304" pitchFamily="18" charset="0"/>
                <a:ea typeface="Calibri" panose="020F0502020204030204" pitchFamily="34" charset="0"/>
              </a:rPr>
              <a:t> (2008).</a:t>
            </a:r>
            <a:endParaRPr lang="en-US" dirty="0"/>
          </a:p>
        </p:txBody>
      </p:sp>
      <p:sp>
        <p:nvSpPr>
          <p:cNvPr id="11" name="TextBox 10">
            <a:extLst>
              <a:ext uri="{FF2B5EF4-FFF2-40B4-BE49-F238E27FC236}">
                <a16:creationId xmlns:a16="http://schemas.microsoft.com/office/drawing/2014/main" id="{13F762EC-1EED-40BD-BF21-E7934F752678}"/>
              </a:ext>
            </a:extLst>
          </p:cNvPr>
          <p:cNvSpPr txBox="1"/>
          <p:nvPr/>
        </p:nvSpPr>
        <p:spPr>
          <a:xfrm>
            <a:off x="1034321" y="3709922"/>
            <a:ext cx="3117954" cy="1200329"/>
          </a:xfrm>
          <a:prstGeom prst="rect">
            <a:avLst/>
          </a:prstGeom>
          <a:noFill/>
        </p:spPr>
        <p:txBody>
          <a:bodyPr wrap="square" rtlCol="0">
            <a:spAutoFit/>
          </a:bodyPr>
          <a:lstStyle/>
          <a:p>
            <a:r>
              <a:rPr lang="en-US" sz="3600" dirty="0"/>
              <a:t>Are these sites important?</a:t>
            </a:r>
          </a:p>
        </p:txBody>
      </p:sp>
      <p:cxnSp>
        <p:nvCxnSpPr>
          <p:cNvPr id="5" name="Straight Connector 4">
            <a:extLst>
              <a:ext uri="{FF2B5EF4-FFF2-40B4-BE49-F238E27FC236}">
                <a16:creationId xmlns:a16="http://schemas.microsoft.com/office/drawing/2014/main" id="{E71D0D38-A1ED-4158-B73A-2C01940875D5}"/>
              </a:ext>
            </a:extLst>
          </p:cNvPr>
          <p:cNvCxnSpPr/>
          <p:nvPr/>
        </p:nvCxnSpPr>
        <p:spPr>
          <a:xfrm>
            <a:off x="6745573" y="2398427"/>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266371-98C5-4042-9D8A-EC0B5D489C03}"/>
              </a:ext>
            </a:extLst>
          </p:cNvPr>
          <p:cNvCxnSpPr/>
          <p:nvPr/>
        </p:nvCxnSpPr>
        <p:spPr>
          <a:xfrm>
            <a:off x="7360170" y="5561351"/>
            <a:ext cx="284814" cy="359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2F8908-D327-4746-BB6B-1EFCBBA6C779}"/>
              </a:ext>
            </a:extLst>
          </p:cNvPr>
          <p:cNvCxnSpPr/>
          <p:nvPr/>
        </p:nvCxnSpPr>
        <p:spPr>
          <a:xfrm>
            <a:off x="8322037" y="3555171"/>
            <a:ext cx="284814" cy="359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184DD0-6460-4F96-B7EC-F7C4F3EB1D5C}"/>
              </a:ext>
            </a:extLst>
          </p:cNvPr>
          <p:cNvCxnSpPr/>
          <p:nvPr/>
        </p:nvCxnSpPr>
        <p:spPr>
          <a:xfrm>
            <a:off x="8681801" y="4214736"/>
            <a:ext cx="284814" cy="359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B00C0C-3F54-41F5-9D8A-7B4D82C99ABF}"/>
              </a:ext>
            </a:extLst>
          </p:cNvPr>
          <p:cNvCxnSpPr/>
          <p:nvPr/>
        </p:nvCxnSpPr>
        <p:spPr>
          <a:xfrm>
            <a:off x="4499553" y="2400925"/>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53B601-2D28-44EC-B2AC-C59B5D0AE7F2}"/>
              </a:ext>
            </a:extLst>
          </p:cNvPr>
          <p:cNvCxnSpPr/>
          <p:nvPr/>
        </p:nvCxnSpPr>
        <p:spPr>
          <a:xfrm>
            <a:off x="1861281" y="2400925"/>
            <a:ext cx="854440" cy="8839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40E24B4-7BE9-47E7-A6A2-358160AF175F}"/>
              </a:ext>
            </a:extLst>
          </p:cNvPr>
          <p:cNvSpPr txBox="1"/>
          <p:nvPr/>
        </p:nvSpPr>
        <p:spPr>
          <a:xfrm>
            <a:off x="8414683" y="1831332"/>
            <a:ext cx="1613736" cy="461665"/>
          </a:xfrm>
          <a:prstGeom prst="rect">
            <a:avLst/>
          </a:prstGeom>
          <a:solidFill>
            <a:schemeClr val="bg1"/>
          </a:solidFill>
        </p:spPr>
        <p:txBody>
          <a:bodyPr wrap="square" rtlCol="0">
            <a:spAutoFit/>
          </a:bodyPr>
          <a:lstStyle/>
          <a:p>
            <a:r>
              <a:rPr lang="en-US" sz="2400" dirty="0"/>
              <a:t>Expression </a:t>
            </a:r>
          </a:p>
        </p:txBody>
      </p:sp>
    </p:spTree>
    <p:extLst>
      <p:ext uri="{BB962C8B-B14F-4D97-AF65-F5344CB8AC3E}">
        <p14:creationId xmlns:p14="http://schemas.microsoft.com/office/powerpoint/2010/main" val="4568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8776-45F8-4504-85A7-547B225D5C08}"/>
              </a:ext>
            </a:extLst>
          </p:cNvPr>
          <p:cNvSpPr>
            <a:spLocks noGrp="1"/>
          </p:cNvSpPr>
          <p:nvPr>
            <p:ph type="title"/>
          </p:nvPr>
        </p:nvSpPr>
        <p:spPr/>
        <p:txBody>
          <a:bodyPr/>
          <a:lstStyle/>
          <a:p>
            <a:r>
              <a:rPr lang="en-US" dirty="0"/>
              <a:t>Regulation of Tcof1 expression</a:t>
            </a:r>
          </a:p>
        </p:txBody>
      </p:sp>
      <p:sp>
        <p:nvSpPr>
          <p:cNvPr id="3" name="Content Placeholder 2">
            <a:extLst>
              <a:ext uri="{FF2B5EF4-FFF2-40B4-BE49-F238E27FC236}">
                <a16:creationId xmlns:a16="http://schemas.microsoft.com/office/drawing/2014/main" id="{6295213B-7B85-44EC-AD5E-49FDEF3A29AE}"/>
              </a:ext>
            </a:extLst>
          </p:cNvPr>
          <p:cNvSpPr>
            <a:spLocks noGrp="1"/>
          </p:cNvSpPr>
          <p:nvPr>
            <p:ph idx="1"/>
          </p:nvPr>
        </p:nvSpPr>
        <p:spPr>
          <a:xfrm>
            <a:off x="2673360" y="1428084"/>
            <a:ext cx="10515600" cy="4351338"/>
          </a:xfrm>
        </p:spPr>
        <p:txBody>
          <a:bodyPr/>
          <a:lstStyle/>
          <a:p>
            <a:pPr marL="0" indent="0">
              <a:buNone/>
            </a:pPr>
            <a:r>
              <a:rPr lang="en-US" dirty="0"/>
              <a:t>Transcription factor binding sites</a:t>
            </a:r>
          </a:p>
        </p:txBody>
      </p:sp>
      <p:sp>
        <p:nvSpPr>
          <p:cNvPr id="11" name="TextBox 10">
            <a:extLst>
              <a:ext uri="{FF2B5EF4-FFF2-40B4-BE49-F238E27FC236}">
                <a16:creationId xmlns:a16="http://schemas.microsoft.com/office/drawing/2014/main" id="{13F762EC-1EED-40BD-BF21-E7934F752678}"/>
              </a:ext>
            </a:extLst>
          </p:cNvPr>
          <p:cNvSpPr txBox="1"/>
          <p:nvPr/>
        </p:nvSpPr>
        <p:spPr>
          <a:xfrm>
            <a:off x="5231567" y="4222736"/>
            <a:ext cx="3117954" cy="1200329"/>
          </a:xfrm>
          <a:prstGeom prst="rect">
            <a:avLst/>
          </a:prstGeom>
          <a:noFill/>
        </p:spPr>
        <p:txBody>
          <a:bodyPr wrap="square" rtlCol="0">
            <a:spAutoFit/>
          </a:bodyPr>
          <a:lstStyle/>
          <a:p>
            <a:r>
              <a:rPr lang="en-US" sz="3600" dirty="0"/>
              <a:t>Is ZBTB14 important?</a:t>
            </a:r>
          </a:p>
        </p:txBody>
      </p:sp>
      <p:pic>
        <p:nvPicPr>
          <p:cNvPr id="4" name="Picture 3">
            <a:extLst>
              <a:ext uri="{FF2B5EF4-FFF2-40B4-BE49-F238E27FC236}">
                <a16:creationId xmlns:a16="http://schemas.microsoft.com/office/drawing/2014/main" id="{15D1A4DA-C948-4F13-AD21-319A0FD310F0}"/>
              </a:ext>
            </a:extLst>
          </p:cNvPr>
          <p:cNvPicPr>
            <a:picLocks noChangeAspect="1"/>
          </p:cNvPicPr>
          <p:nvPr/>
        </p:nvPicPr>
        <p:blipFill rotWithShape="1">
          <a:blip r:embed="rId2"/>
          <a:srcRect l="20290"/>
          <a:stretch/>
        </p:blipFill>
        <p:spPr>
          <a:xfrm>
            <a:off x="196803" y="4822900"/>
            <a:ext cx="3117955" cy="802483"/>
          </a:xfrm>
          <a:prstGeom prst="rect">
            <a:avLst/>
          </a:prstGeom>
        </p:spPr>
      </p:pic>
      <p:pic>
        <p:nvPicPr>
          <p:cNvPr id="19" name="Picture 18">
            <a:extLst>
              <a:ext uri="{FF2B5EF4-FFF2-40B4-BE49-F238E27FC236}">
                <a16:creationId xmlns:a16="http://schemas.microsoft.com/office/drawing/2014/main" id="{80B6CF0A-4C29-4D0B-A85B-9A1F7DD4E0FE}"/>
              </a:ext>
            </a:extLst>
          </p:cNvPr>
          <p:cNvPicPr>
            <a:picLocks noChangeAspect="1"/>
          </p:cNvPicPr>
          <p:nvPr/>
        </p:nvPicPr>
        <p:blipFill>
          <a:blip r:embed="rId3"/>
          <a:stretch>
            <a:fillRect/>
          </a:stretch>
        </p:blipFill>
        <p:spPr>
          <a:xfrm>
            <a:off x="-1850226" y="1799561"/>
            <a:ext cx="13224218" cy="1325563"/>
          </a:xfrm>
          <a:prstGeom prst="rect">
            <a:avLst/>
          </a:prstGeom>
        </p:spPr>
      </p:pic>
    </p:spTree>
    <p:extLst>
      <p:ext uri="{BB962C8B-B14F-4D97-AF65-F5344CB8AC3E}">
        <p14:creationId xmlns:p14="http://schemas.microsoft.com/office/powerpoint/2010/main" val="2051069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1985</Words>
  <Application>Microsoft Office PowerPoint</Application>
  <PresentationFormat>Widescreen</PresentationFormat>
  <Paragraphs>213</Paragraphs>
  <Slides>35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Role of a putative transcription factor Zbtb14 on production of treacle protein in mice</vt:lpstr>
      <vt:lpstr>Treacher Collins Syndrome</vt:lpstr>
      <vt:lpstr>Treacher Collins Syndrome</vt:lpstr>
      <vt:lpstr>Regulation of Tcof1 expression</vt:lpstr>
      <vt:lpstr>Regulation of Tcof1 expression</vt:lpstr>
      <vt:lpstr>Regulation of Tcof1 expression</vt:lpstr>
      <vt:lpstr>Regulation of Tcof1 expression</vt:lpstr>
      <vt:lpstr>Regulation of Tcof1 expression</vt:lpstr>
      <vt:lpstr>Regulation of Tcof1 expression</vt:lpstr>
      <vt:lpstr>Regulation of Tcof1 expression</vt:lpstr>
      <vt:lpstr>Regulation of Tcof1 expression</vt:lpstr>
      <vt:lpstr>Central question</vt:lpstr>
      <vt:lpstr>CRISPR Knockout</vt:lpstr>
      <vt:lpstr>CRISPR Knockout</vt:lpstr>
      <vt:lpstr>CRISPR Knockout</vt:lpstr>
      <vt:lpstr>CRISPR</vt:lpstr>
      <vt:lpstr>CRISPR</vt:lpstr>
      <vt:lpstr>CRISPR</vt:lpstr>
      <vt:lpstr>PowerPoint Presentation</vt:lpstr>
      <vt:lpstr>PowerPoint Presentation</vt:lpstr>
      <vt:lpstr>CRISPR</vt:lpstr>
      <vt:lpstr>CRISPR</vt:lpstr>
      <vt:lpstr>CRISPR</vt:lpstr>
      <vt:lpstr>CRISPR</vt:lpstr>
      <vt:lpstr>PowerPoint Presentation</vt:lpstr>
      <vt:lpstr>PowerPoint Presentation</vt:lpstr>
      <vt:lpstr>PowerPoint Presentation</vt:lpstr>
      <vt:lpstr>PowerPoint Presentation</vt:lpstr>
      <vt:lpstr>Knockout</vt:lpstr>
      <vt:lpstr>Cross for Cre</vt:lpstr>
      <vt:lpstr>Cross for Cre</vt:lpstr>
      <vt:lpstr>Whole mount in situ hybridization</vt:lpstr>
      <vt:lpstr>Whole mount in situ hybridization</vt:lpstr>
      <vt:lpstr>Possible Results and 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 putative transcription factor Zbtb14 on production of treacle protein in mice</dc:title>
  <dc:creator>Linda2</dc:creator>
  <cp:lastModifiedBy>Linda2</cp:lastModifiedBy>
  <cp:revision>53</cp:revision>
  <dcterms:created xsi:type="dcterms:W3CDTF">2019-12-04T04:07:03Z</dcterms:created>
  <dcterms:modified xsi:type="dcterms:W3CDTF">2019-12-12T05:16:24Z</dcterms:modified>
</cp:coreProperties>
</file>