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7" autoAdjust="0"/>
    <p:restoredTop sz="94660"/>
  </p:normalViewPr>
  <p:slideViewPr>
    <p:cSldViewPr snapToGrid="0">
      <p:cViewPr>
        <p:scale>
          <a:sx n="85" d="100"/>
          <a:sy n="8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E3B20-88E9-4B01-9B6C-06F8FEC5DA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1E963A-50A8-45D8-83B4-00AF38721F08}">
      <dgm:prSet/>
      <dgm:spPr/>
      <dgm:t>
        <a:bodyPr/>
        <a:lstStyle/>
        <a:p>
          <a:r>
            <a:rPr lang="en-US"/>
            <a:t>Effectiveness does have large amounts of variation dependent on cancer type.</a:t>
          </a:r>
        </a:p>
      </dgm:t>
    </dgm:pt>
    <dgm:pt modelId="{B732FC93-A060-47AC-871D-9436D3E247D6}" type="parTrans" cxnId="{99C2F3CA-3C9C-431E-9A4E-6059863D8A34}">
      <dgm:prSet/>
      <dgm:spPr/>
      <dgm:t>
        <a:bodyPr/>
        <a:lstStyle/>
        <a:p>
          <a:endParaRPr lang="en-US"/>
        </a:p>
      </dgm:t>
    </dgm:pt>
    <dgm:pt modelId="{95E2E8D0-04B9-4F03-9A70-1379CB93BFAC}" type="sibTrans" cxnId="{99C2F3CA-3C9C-431E-9A4E-6059863D8A34}">
      <dgm:prSet/>
      <dgm:spPr/>
      <dgm:t>
        <a:bodyPr/>
        <a:lstStyle/>
        <a:p>
          <a:endParaRPr lang="en-US"/>
        </a:p>
      </dgm:t>
    </dgm:pt>
    <dgm:pt modelId="{988FBFC5-8345-4F85-AC2F-11854EE5A9BE}">
      <dgm:prSet/>
      <dgm:spPr/>
      <dgm:t>
        <a:bodyPr/>
        <a:lstStyle/>
        <a:p>
          <a:r>
            <a:rPr lang="en-US"/>
            <a:t>Non small cell lung cancer has 5 year survival rates of 16%</a:t>
          </a:r>
          <a:r>
            <a:rPr lang="en-US" baseline="30000"/>
            <a:t>3</a:t>
          </a:r>
          <a:endParaRPr lang="en-US"/>
        </a:p>
      </dgm:t>
    </dgm:pt>
    <dgm:pt modelId="{612F70EB-87B0-498D-AEF8-8132D2EFD4C8}" type="parTrans" cxnId="{0BFB1897-CBB3-423A-8B4D-E6D8EA2C52DC}">
      <dgm:prSet/>
      <dgm:spPr/>
      <dgm:t>
        <a:bodyPr/>
        <a:lstStyle/>
        <a:p>
          <a:endParaRPr lang="en-US"/>
        </a:p>
      </dgm:t>
    </dgm:pt>
    <dgm:pt modelId="{90FE3AFD-6BC3-4DAC-B33F-5959E98E773E}" type="sibTrans" cxnId="{0BFB1897-CBB3-423A-8B4D-E6D8EA2C52DC}">
      <dgm:prSet/>
      <dgm:spPr/>
      <dgm:t>
        <a:bodyPr/>
        <a:lstStyle/>
        <a:p>
          <a:endParaRPr lang="en-US"/>
        </a:p>
      </dgm:t>
    </dgm:pt>
    <dgm:pt modelId="{F567C5CB-FEAD-4E93-BA97-5ED069B70868}">
      <dgm:prSet/>
      <dgm:spPr/>
      <dgm:t>
        <a:bodyPr/>
        <a:lstStyle/>
        <a:p>
          <a:r>
            <a:rPr lang="en-US" dirty="0"/>
            <a:t>Radiation therapy alone has a median survival rate of 9 to 13 months.</a:t>
          </a:r>
        </a:p>
      </dgm:t>
    </dgm:pt>
    <dgm:pt modelId="{032F1101-253F-4B21-9A09-93B9159A64E5}" type="parTrans" cxnId="{37B366FB-35AC-448B-B71B-A4BCCA8D4D0E}">
      <dgm:prSet/>
      <dgm:spPr/>
      <dgm:t>
        <a:bodyPr/>
        <a:lstStyle/>
        <a:p>
          <a:endParaRPr lang="en-US"/>
        </a:p>
      </dgm:t>
    </dgm:pt>
    <dgm:pt modelId="{8D387A93-7D4B-4865-832F-88EC7F8434E1}" type="sibTrans" cxnId="{37B366FB-35AC-448B-B71B-A4BCCA8D4D0E}">
      <dgm:prSet/>
      <dgm:spPr/>
      <dgm:t>
        <a:bodyPr/>
        <a:lstStyle/>
        <a:p>
          <a:endParaRPr lang="en-US"/>
        </a:p>
      </dgm:t>
    </dgm:pt>
    <dgm:pt modelId="{D4EC631F-5E4A-488B-B90E-FD40FCEFC091}">
      <dgm:prSet/>
      <dgm:spPr/>
      <dgm:t>
        <a:bodyPr/>
        <a:lstStyle/>
        <a:p>
          <a:r>
            <a:rPr lang="en-US"/>
            <a:t>The addition of current chemotherapies increases median rate to 13.8 months</a:t>
          </a:r>
        </a:p>
      </dgm:t>
    </dgm:pt>
    <dgm:pt modelId="{A10D7E8F-CF49-41D4-B625-35C112C3E582}" type="parTrans" cxnId="{587F1EA4-E1BF-46D9-9C2F-BC9D7F00EB02}">
      <dgm:prSet/>
      <dgm:spPr/>
      <dgm:t>
        <a:bodyPr/>
        <a:lstStyle/>
        <a:p>
          <a:endParaRPr lang="en-US"/>
        </a:p>
      </dgm:t>
    </dgm:pt>
    <dgm:pt modelId="{5528A07F-D88D-4D71-8ADB-23E75E728FCE}" type="sibTrans" cxnId="{587F1EA4-E1BF-46D9-9C2F-BC9D7F00EB02}">
      <dgm:prSet/>
      <dgm:spPr/>
      <dgm:t>
        <a:bodyPr/>
        <a:lstStyle/>
        <a:p>
          <a:endParaRPr lang="en-US"/>
        </a:p>
      </dgm:t>
    </dgm:pt>
    <dgm:pt modelId="{157C36D8-ACA2-437F-994C-9AA31F0B68B9}">
      <dgm:prSet/>
      <dgm:spPr/>
      <dgm:t>
        <a:bodyPr/>
        <a:lstStyle/>
        <a:p>
          <a:r>
            <a:rPr lang="en-US" dirty="0"/>
            <a:t>Some patients have an even lower survival rate due to high expressions of ERCC1 a repair protein that has been show to lower the effectiveness of Chemotherapies that target DNA</a:t>
          </a:r>
        </a:p>
      </dgm:t>
    </dgm:pt>
    <dgm:pt modelId="{40529366-F38E-436E-8331-49B5F146E8F3}" type="parTrans" cxnId="{F86831D9-5A84-45A4-823A-EE9447CACE8F}">
      <dgm:prSet/>
      <dgm:spPr/>
      <dgm:t>
        <a:bodyPr/>
        <a:lstStyle/>
        <a:p>
          <a:endParaRPr lang="en-US"/>
        </a:p>
      </dgm:t>
    </dgm:pt>
    <dgm:pt modelId="{FE291667-DD44-4254-AAB3-B03A061F6178}" type="sibTrans" cxnId="{F86831D9-5A84-45A4-823A-EE9447CACE8F}">
      <dgm:prSet/>
      <dgm:spPr/>
      <dgm:t>
        <a:bodyPr/>
        <a:lstStyle/>
        <a:p>
          <a:endParaRPr lang="en-US"/>
        </a:p>
      </dgm:t>
    </dgm:pt>
    <dgm:pt modelId="{6450B1D1-AC7A-4FB8-BA0E-E2E1BA6A0EAB}" type="pres">
      <dgm:prSet presAssocID="{54DE3B20-88E9-4B01-9B6C-06F8FEC5DA9A}" presName="linear" presStyleCnt="0">
        <dgm:presLayoutVars>
          <dgm:animLvl val="lvl"/>
          <dgm:resizeHandles val="exact"/>
        </dgm:presLayoutVars>
      </dgm:prSet>
      <dgm:spPr/>
    </dgm:pt>
    <dgm:pt modelId="{ED8FF4F0-8395-44A9-BC57-39674E4B4A84}" type="pres">
      <dgm:prSet presAssocID="{C71E963A-50A8-45D8-83B4-00AF38721F0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9D9E21-2837-4660-B3E9-BD65195421DA}" type="pres">
      <dgm:prSet presAssocID="{95E2E8D0-04B9-4F03-9A70-1379CB93BFAC}" presName="spacer" presStyleCnt="0"/>
      <dgm:spPr/>
    </dgm:pt>
    <dgm:pt modelId="{AB8B934B-A374-4191-844C-F3CC73AD8EE2}" type="pres">
      <dgm:prSet presAssocID="{988FBFC5-8345-4F85-AC2F-11854EE5A9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EA3C6D-B35A-4F2E-AFA0-FEE33653DD86}" type="pres">
      <dgm:prSet presAssocID="{90FE3AFD-6BC3-4DAC-B33F-5959E98E773E}" presName="spacer" presStyleCnt="0"/>
      <dgm:spPr/>
    </dgm:pt>
    <dgm:pt modelId="{64EABB6A-2F99-4C5E-9FD6-72C60718BCBC}" type="pres">
      <dgm:prSet presAssocID="{F567C5CB-FEAD-4E93-BA97-5ED069B708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7BEAE54-E780-413C-AE3E-DAB266043C6B}" type="pres">
      <dgm:prSet presAssocID="{8D387A93-7D4B-4865-832F-88EC7F8434E1}" presName="spacer" presStyleCnt="0"/>
      <dgm:spPr/>
    </dgm:pt>
    <dgm:pt modelId="{A9EE0FBE-D2ED-4C94-9E60-9C1A83D37800}" type="pres">
      <dgm:prSet presAssocID="{D4EC631F-5E4A-488B-B90E-FD40FCEFC0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A469708-C547-4492-84F2-90FD6CD01CFF}" type="pres">
      <dgm:prSet presAssocID="{5528A07F-D88D-4D71-8ADB-23E75E728FCE}" presName="spacer" presStyleCnt="0"/>
      <dgm:spPr/>
    </dgm:pt>
    <dgm:pt modelId="{F7F5B9AE-C9AC-4B6E-A81E-8B85ADBD028D}" type="pres">
      <dgm:prSet presAssocID="{157C36D8-ACA2-437F-994C-9AA31F0B68B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74A80F-6CB9-41B8-9DCF-B3B4580734EA}" type="presOf" srcId="{988FBFC5-8345-4F85-AC2F-11854EE5A9BE}" destId="{AB8B934B-A374-4191-844C-F3CC73AD8EE2}" srcOrd="0" destOrd="0" presId="urn:microsoft.com/office/officeart/2005/8/layout/vList2"/>
    <dgm:cxn modelId="{4F31B635-2A55-4356-88D3-2373A3A99BA9}" type="presOf" srcId="{C71E963A-50A8-45D8-83B4-00AF38721F08}" destId="{ED8FF4F0-8395-44A9-BC57-39674E4B4A84}" srcOrd="0" destOrd="0" presId="urn:microsoft.com/office/officeart/2005/8/layout/vList2"/>
    <dgm:cxn modelId="{BF1FBE37-CF8A-424D-B328-5C248F95AFD6}" type="presOf" srcId="{157C36D8-ACA2-437F-994C-9AA31F0B68B9}" destId="{F7F5B9AE-C9AC-4B6E-A81E-8B85ADBD028D}" srcOrd="0" destOrd="0" presId="urn:microsoft.com/office/officeart/2005/8/layout/vList2"/>
    <dgm:cxn modelId="{88FC2981-A0F2-41E8-9EA8-9E9CC6A13B42}" type="presOf" srcId="{F567C5CB-FEAD-4E93-BA97-5ED069B70868}" destId="{64EABB6A-2F99-4C5E-9FD6-72C60718BCBC}" srcOrd="0" destOrd="0" presId="urn:microsoft.com/office/officeart/2005/8/layout/vList2"/>
    <dgm:cxn modelId="{6F051F92-CBC5-48B9-9EE9-84267EF44362}" type="presOf" srcId="{54DE3B20-88E9-4B01-9B6C-06F8FEC5DA9A}" destId="{6450B1D1-AC7A-4FB8-BA0E-E2E1BA6A0EAB}" srcOrd="0" destOrd="0" presId="urn:microsoft.com/office/officeart/2005/8/layout/vList2"/>
    <dgm:cxn modelId="{0BFB1897-CBB3-423A-8B4D-E6D8EA2C52DC}" srcId="{54DE3B20-88E9-4B01-9B6C-06F8FEC5DA9A}" destId="{988FBFC5-8345-4F85-AC2F-11854EE5A9BE}" srcOrd="1" destOrd="0" parTransId="{612F70EB-87B0-498D-AEF8-8132D2EFD4C8}" sibTransId="{90FE3AFD-6BC3-4DAC-B33F-5959E98E773E}"/>
    <dgm:cxn modelId="{587F1EA4-E1BF-46D9-9C2F-BC9D7F00EB02}" srcId="{54DE3B20-88E9-4B01-9B6C-06F8FEC5DA9A}" destId="{D4EC631F-5E4A-488B-B90E-FD40FCEFC091}" srcOrd="3" destOrd="0" parTransId="{A10D7E8F-CF49-41D4-B625-35C112C3E582}" sibTransId="{5528A07F-D88D-4D71-8ADB-23E75E728FCE}"/>
    <dgm:cxn modelId="{12D94FC5-1582-4D5D-83B6-35FAEF2DBBB2}" type="presOf" srcId="{D4EC631F-5E4A-488B-B90E-FD40FCEFC091}" destId="{A9EE0FBE-D2ED-4C94-9E60-9C1A83D37800}" srcOrd="0" destOrd="0" presId="urn:microsoft.com/office/officeart/2005/8/layout/vList2"/>
    <dgm:cxn modelId="{99C2F3CA-3C9C-431E-9A4E-6059863D8A34}" srcId="{54DE3B20-88E9-4B01-9B6C-06F8FEC5DA9A}" destId="{C71E963A-50A8-45D8-83B4-00AF38721F08}" srcOrd="0" destOrd="0" parTransId="{B732FC93-A060-47AC-871D-9436D3E247D6}" sibTransId="{95E2E8D0-04B9-4F03-9A70-1379CB93BFAC}"/>
    <dgm:cxn modelId="{F86831D9-5A84-45A4-823A-EE9447CACE8F}" srcId="{54DE3B20-88E9-4B01-9B6C-06F8FEC5DA9A}" destId="{157C36D8-ACA2-437F-994C-9AA31F0B68B9}" srcOrd="4" destOrd="0" parTransId="{40529366-F38E-436E-8331-49B5F146E8F3}" sibTransId="{FE291667-DD44-4254-AAB3-B03A061F6178}"/>
    <dgm:cxn modelId="{37B366FB-35AC-448B-B71B-A4BCCA8D4D0E}" srcId="{54DE3B20-88E9-4B01-9B6C-06F8FEC5DA9A}" destId="{F567C5CB-FEAD-4E93-BA97-5ED069B70868}" srcOrd="2" destOrd="0" parTransId="{032F1101-253F-4B21-9A09-93B9159A64E5}" sibTransId="{8D387A93-7D4B-4865-832F-88EC7F8434E1}"/>
    <dgm:cxn modelId="{3929AA14-AA4D-4807-89E3-B129BF1B396F}" type="presParOf" srcId="{6450B1D1-AC7A-4FB8-BA0E-E2E1BA6A0EAB}" destId="{ED8FF4F0-8395-44A9-BC57-39674E4B4A84}" srcOrd="0" destOrd="0" presId="urn:microsoft.com/office/officeart/2005/8/layout/vList2"/>
    <dgm:cxn modelId="{5C0FD072-3157-419A-81FA-D05E694A5464}" type="presParOf" srcId="{6450B1D1-AC7A-4FB8-BA0E-E2E1BA6A0EAB}" destId="{D79D9E21-2837-4660-B3E9-BD65195421DA}" srcOrd="1" destOrd="0" presId="urn:microsoft.com/office/officeart/2005/8/layout/vList2"/>
    <dgm:cxn modelId="{E2E52924-5402-433E-B833-C7FAB64ED6AA}" type="presParOf" srcId="{6450B1D1-AC7A-4FB8-BA0E-E2E1BA6A0EAB}" destId="{AB8B934B-A374-4191-844C-F3CC73AD8EE2}" srcOrd="2" destOrd="0" presId="urn:microsoft.com/office/officeart/2005/8/layout/vList2"/>
    <dgm:cxn modelId="{EBBB5E08-7481-4898-8BC2-E1C906D2BB0F}" type="presParOf" srcId="{6450B1D1-AC7A-4FB8-BA0E-E2E1BA6A0EAB}" destId="{B9EA3C6D-B35A-4F2E-AFA0-FEE33653DD86}" srcOrd="3" destOrd="0" presId="urn:microsoft.com/office/officeart/2005/8/layout/vList2"/>
    <dgm:cxn modelId="{57D91D89-BED9-45CF-98D4-583C785BD49A}" type="presParOf" srcId="{6450B1D1-AC7A-4FB8-BA0E-E2E1BA6A0EAB}" destId="{64EABB6A-2F99-4C5E-9FD6-72C60718BCBC}" srcOrd="4" destOrd="0" presId="urn:microsoft.com/office/officeart/2005/8/layout/vList2"/>
    <dgm:cxn modelId="{19EF965D-8CBF-4CE4-B7AB-3C7B5DE3E8F6}" type="presParOf" srcId="{6450B1D1-AC7A-4FB8-BA0E-E2E1BA6A0EAB}" destId="{77BEAE54-E780-413C-AE3E-DAB266043C6B}" srcOrd="5" destOrd="0" presId="urn:microsoft.com/office/officeart/2005/8/layout/vList2"/>
    <dgm:cxn modelId="{7F08BC81-D123-47E5-A917-0679F9F23163}" type="presParOf" srcId="{6450B1D1-AC7A-4FB8-BA0E-E2E1BA6A0EAB}" destId="{A9EE0FBE-D2ED-4C94-9E60-9C1A83D37800}" srcOrd="6" destOrd="0" presId="urn:microsoft.com/office/officeart/2005/8/layout/vList2"/>
    <dgm:cxn modelId="{12C0A9CE-9000-4C51-9E0E-0EA2BFF56E63}" type="presParOf" srcId="{6450B1D1-AC7A-4FB8-BA0E-E2E1BA6A0EAB}" destId="{1A469708-C547-4492-84F2-90FD6CD01CFF}" srcOrd="7" destOrd="0" presId="urn:microsoft.com/office/officeart/2005/8/layout/vList2"/>
    <dgm:cxn modelId="{4334CAA2-9252-4CB3-9DD0-E4BEB1406FCA}" type="presParOf" srcId="{6450B1D1-AC7A-4FB8-BA0E-E2E1BA6A0EAB}" destId="{F7F5B9AE-C9AC-4B6E-A81E-8B85ADBD02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C6F95-11C9-4212-BCEE-885082AD1A9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8E770B-BBC9-415B-9BFF-9505D526C391}">
      <dgm:prSet/>
      <dgm:spPr/>
      <dgm:t>
        <a:bodyPr/>
        <a:lstStyle/>
        <a:p>
          <a:r>
            <a:rPr lang="en-US"/>
            <a:t>Can be interacted with even if tubulin is in its dimer</a:t>
          </a:r>
        </a:p>
      </dgm:t>
    </dgm:pt>
    <dgm:pt modelId="{05E62B0D-F244-4B62-9CCD-ACE681D7F7A3}" type="parTrans" cxnId="{C32C618F-9333-45E9-A59C-C7F0CF5B3904}">
      <dgm:prSet/>
      <dgm:spPr/>
      <dgm:t>
        <a:bodyPr/>
        <a:lstStyle/>
        <a:p>
          <a:endParaRPr lang="en-US"/>
        </a:p>
      </dgm:t>
    </dgm:pt>
    <dgm:pt modelId="{74AFCF35-56CE-4797-8C58-E1EAB9CA5F19}" type="sibTrans" cxnId="{C32C618F-9333-45E9-A59C-C7F0CF5B3904}">
      <dgm:prSet/>
      <dgm:spPr/>
      <dgm:t>
        <a:bodyPr/>
        <a:lstStyle/>
        <a:p>
          <a:endParaRPr lang="en-US"/>
        </a:p>
      </dgm:t>
    </dgm:pt>
    <dgm:pt modelId="{D4084467-01B2-4A0F-B01C-DCA38AB1414C}">
      <dgm:prSet/>
      <dgm:spPr/>
      <dgm:t>
        <a:bodyPr/>
        <a:lstStyle/>
        <a:p>
          <a:r>
            <a:rPr lang="en-US"/>
            <a:t>Promotes unwinding of already assembled microtubules</a:t>
          </a:r>
        </a:p>
      </dgm:t>
    </dgm:pt>
    <dgm:pt modelId="{EB5158CD-5F7A-4F36-ADF9-B66BF935EDA2}" type="parTrans" cxnId="{44880CBD-BAD5-4447-85D7-A79250656E49}">
      <dgm:prSet/>
      <dgm:spPr/>
      <dgm:t>
        <a:bodyPr/>
        <a:lstStyle/>
        <a:p>
          <a:endParaRPr lang="en-US"/>
        </a:p>
      </dgm:t>
    </dgm:pt>
    <dgm:pt modelId="{9D0D5F8A-4C1B-4E3F-9FB4-6432CF4D548F}" type="sibTrans" cxnId="{44880CBD-BAD5-4447-85D7-A79250656E49}">
      <dgm:prSet/>
      <dgm:spPr/>
      <dgm:t>
        <a:bodyPr/>
        <a:lstStyle/>
        <a:p>
          <a:endParaRPr lang="en-US"/>
        </a:p>
      </dgm:t>
    </dgm:pt>
    <dgm:pt modelId="{061E75BD-034D-4772-8409-1E724748E7C2}">
      <dgm:prSet/>
      <dgm:spPr/>
      <dgm:t>
        <a:bodyPr/>
        <a:lstStyle/>
        <a:p>
          <a:r>
            <a:rPr lang="en-US"/>
            <a:t>Prevents formation of microtubules</a:t>
          </a:r>
        </a:p>
      </dgm:t>
    </dgm:pt>
    <dgm:pt modelId="{38CA15B1-3DE8-4CD0-A90B-4EEF8549F304}" type="parTrans" cxnId="{644068CC-9EBC-41F5-AC65-87D84E55EF55}">
      <dgm:prSet/>
      <dgm:spPr/>
      <dgm:t>
        <a:bodyPr/>
        <a:lstStyle/>
        <a:p>
          <a:endParaRPr lang="en-US"/>
        </a:p>
      </dgm:t>
    </dgm:pt>
    <dgm:pt modelId="{3C191651-1FE0-4368-9F76-89B3994C14D8}" type="sibTrans" cxnId="{644068CC-9EBC-41F5-AC65-87D84E55EF55}">
      <dgm:prSet/>
      <dgm:spPr/>
      <dgm:t>
        <a:bodyPr/>
        <a:lstStyle/>
        <a:p>
          <a:endParaRPr lang="en-US"/>
        </a:p>
      </dgm:t>
    </dgm:pt>
    <dgm:pt modelId="{E9B26150-1CD7-4670-9958-51F6D0090934}" type="pres">
      <dgm:prSet presAssocID="{308C6F95-11C9-4212-BCEE-885082AD1A9A}" presName="linear" presStyleCnt="0">
        <dgm:presLayoutVars>
          <dgm:animLvl val="lvl"/>
          <dgm:resizeHandles val="exact"/>
        </dgm:presLayoutVars>
      </dgm:prSet>
      <dgm:spPr/>
    </dgm:pt>
    <dgm:pt modelId="{9CA2D165-E944-4D94-A1C4-68D3C375F0DA}" type="pres">
      <dgm:prSet presAssocID="{D68E770B-BBC9-415B-9BFF-9505D526C3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D5455F-90D9-47B4-9ECB-907AEDFEBDDE}" type="pres">
      <dgm:prSet presAssocID="{74AFCF35-56CE-4797-8C58-E1EAB9CA5F19}" presName="spacer" presStyleCnt="0"/>
      <dgm:spPr/>
    </dgm:pt>
    <dgm:pt modelId="{E5C399A1-A626-4C57-82A8-CFABB68A1319}" type="pres">
      <dgm:prSet presAssocID="{D4084467-01B2-4A0F-B01C-DCA38AB141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729018-BA23-4618-8CEC-DBB3AA6AC9D5}" type="pres">
      <dgm:prSet presAssocID="{9D0D5F8A-4C1B-4E3F-9FB4-6432CF4D548F}" presName="spacer" presStyleCnt="0"/>
      <dgm:spPr/>
    </dgm:pt>
    <dgm:pt modelId="{887CE1EB-90FA-4216-9954-8E2C8A31B307}" type="pres">
      <dgm:prSet presAssocID="{061E75BD-034D-4772-8409-1E724748E7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D71003-E096-4462-8BD1-64FC5458ED6D}" type="presOf" srcId="{D4084467-01B2-4A0F-B01C-DCA38AB1414C}" destId="{E5C399A1-A626-4C57-82A8-CFABB68A1319}" srcOrd="0" destOrd="0" presId="urn:microsoft.com/office/officeart/2005/8/layout/vList2"/>
    <dgm:cxn modelId="{4BA1A61B-7DCB-4549-9692-ACA30E667BDD}" type="presOf" srcId="{308C6F95-11C9-4212-BCEE-885082AD1A9A}" destId="{E9B26150-1CD7-4670-9958-51F6D0090934}" srcOrd="0" destOrd="0" presId="urn:microsoft.com/office/officeart/2005/8/layout/vList2"/>
    <dgm:cxn modelId="{0B6CB979-96C1-4EF5-9796-D29F836A2B85}" type="presOf" srcId="{D68E770B-BBC9-415B-9BFF-9505D526C391}" destId="{9CA2D165-E944-4D94-A1C4-68D3C375F0DA}" srcOrd="0" destOrd="0" presId="urn:microsoft.com/office/officeart/2005/8/layout/vList2"/>
    <dgm:cxn modelId="{C32C618F-9333-45E9-A59C-C7F0CF5B3904}" srcId="{308C6F95-11C9-4212-BCEE-885082AD1A9A}" destId="{D68E770B-BBC9-415B-9BFF-9505D526C391}" srcOrd="0" destOrd="0" parTransId="{05E62B0D-F244-4B62-9CCD-ACE681D7F7A3}" sibTransId="{74AFCF35-56CE-4797-8C58-E1EAB9CA5F19}"/>
    <dgm:cxn modelId="{D85F5CAF-3F32-4BBE-9C9A-D684AAE7B25F}" type="presOf" srcId="{061E75BD-034D-4772-8409-1E724748E7C2}" destId="{887CE1EB-90FA-4216-9954-8E2C8A31B307}" srcOrd="0" destOrd="0" presId="urn:microsoft.com/office/officeart/2005/8/layout/vList2"/>
    <dgm:cxn modelId="{44880CBD-BAD5-4447-85D7-A79250656E49}" srcId="{308C6F95-11C9-4212-BCEE-885082AD1A9A}" destId="{D4084467-01B2-4A0F-B01C-DCA38AB1414C}" srcOrd="1" destOrd="0" parTransId="{EB5158CD-5F7A-4F36-ADF9-B66BF935EDA2}" sibTransId="{9D0D5F8A-4C1B-4E3F-9FB4-6432CF4D548F}"/>
    <dgm:cxn modelId="{644068CC-9EBC-41F5-AC65-87D84E55EF55}" srcId="{308C6F95-11C9-4212-BCEE-885082AD1A9A}" destId="{061E75BD-034D-4772-8409-1E724748E7C2}" srcOrd="2" destOrd="0" parTransId="{38CA15B1-3DE8-4CD0-A90B-4EEF8549F304}" sibTransId="{3C191651-1FE0-4368-9F76-89B3994C14D8}"/>
    <dgm:cxn modelId="{67DD8425-C7EA-4239-8111-3D0D84EA23C1}" type="presParOf" srcId="{E9B26150-1CD7-4670-9958-51F6D0090934}" destId="{9CA2D165-E944-4D94-A1C4-68D3C375F0DA}" srcOrd="0" destOrd="0" presId="urn:microsoft.com/office/officeart/2005/8/layout/vList2"/>
    <dgm:cxn modelId="{76661541-091C-41FA-AA3F-1F9642711B65}" type="presParOf" srcId="{E9B26150-1CD7-4670-9958-51F6D0090934}" destId="{A5D5455F-90D9-47B4-9ECB-907AEDFEBDDE}" srcOrd="1" destOrd="0" presId="urn:microsoft.com/office/officeart/2005/8/layout/vList2"/>
    <dgm:cxn modelId="{E356D6DE-4477-4A3C-A9B2-F94D28661A96}" type="presParOf" srcId="{E9B26150-1CD7-4670-9958-51F6D0090934}" destId="{E5C399A1-A626-4C57-82A8-CFABB68A1319}" srcOrd="2" destOrd="0" presId="urn:microsoft.com/office/officeart/2005/8/layout/vList2"/>
    <dgm:cxn modelId="{6534AF79-96AE-4BBE-ADCA-0021F15EA29B}" type="presParOf" srcId="{E9B26150-1CD7-4670-9958-51F6D0090934}" destId="{BF729018-BA23-4618-8CEC-DBB3AA6AC9D5}" srcOrd="3" destOrd="0" presId="urn:microsoft.com/office/officeart/2005/8/layout/vList2"/>
    <dgm:cxn modelId="{D9C69526-F19C-4191-A9B9-1E623F8D73A2}" type="presParOf" srcId="{E9B26150-1CD7-4670-9958-51F6D0090934}" destId="{887CE1EB-90FA-4216-9954-8E2C8A31B3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FF4F0-8395-44A9-BC57-39674E4B4A84}">
      <dsp:nvSpPr>
        <dsp:cNvPr id="0" name=""/>
        <dsp:cNvSpPr/>
      </dsp:nvSpPr>
      <dsp:spPr>
        <a:xfrm>
          <a:off x="0" y="30481"/>
          <a:ext cx="6513603" cy="11188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Effectiveness does have large amounts of variation dependent on cancer type.</a:t>
          </a:r>
        </a:p>
      </dsp:txBody>
      <dsp:txXfrm>
        <a:off x="54616" y="85097"/>
        <a:ext cx="6404371" cy="1009580"/>
      </dsp:txXfrm>
    </dsp:sp>
    <dsp:sp modelId="{AB8B934B-A374-4191-844C-F3CC73AD8EE2}">
      <dsp:nvSpPr>
        <dsp:cNvPr id="0" name=""/>
        <dsp:cNvSpPr/>
      </dsp:nvSpPr>
      <dsp:spPr>
        <a:xfrm>
          <a:off x="0" y="1206894"/>
          <a:ext cx="6513603" cy="1118812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Non small cell lung cancer has 5 year survival rates of 16%</a:t>
          </a:r>
          <a:r>
            <a:rPr lang="en-US" sz="2000" kern="1200" baseline="30000"/>
            <a:t>3</a:t>
          </a:r>
          <a:endParaRPr lang="en-US" sz="2000" kern="1200"/>
        </a:p>
      </dsp:txBody>
      <dsp:txXfrm>
        <a:off x="54616" y="1261510"/>
        <a:ext cx="6404371" cy="1009580"/>
      </dsp:txXfrm>
    </dsp:sp>
    <dsp:sp modelId="{64EABB6A-2F99-4C5E-9FD6-72C60718BCBC}">
      <dsp:nvSpPr>
        <dsp:cNvPr id="0" name=""/>
        <dsp:cNvSpPr/>
      </dsp:nvSpPr>
      <dsp:spPr>
        <a:xfrm>
          <a:off x="0" y="2383306"/>
          <a:ext cx="6513603" cy="111881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Radiation therapy alone has a median survival rate of 9 to 13 months.</a:t>
          </a:r>
        </a:p>
      </dsp:txBody>
      <dsp:txXfrm>
        <a:off x="54616" y="2437922"/>
        <a:ext cx="6404371" cy="1009580"/>
      </dsp:txXfrm>
    </dsp:sp>
    <dsp:sp modelId="{A9EE0FBE-D2ED-4C94-9E60-9C1A83D37800}">
      <dsp:nvSpPr>
        <dsp:cNvPr id="0" name=""/>
        <dsp:cNvSpPr/>
      </dsp:nvSpPr>
      <dsp:spPr>
        <a:xfrm>
          <a:off x="0" y="3559719"/>
          <a:ext cx="6513603" cy="1118812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addition of current chemotherapies increases median rate to 13.8 months</a:t>
          </a:r>
        </a:p>
      </dsp:txBody>
      <dsp:txXfrm>
        <a:off x="54616" y="3614335"/>
        <a:ext cx="6404371" cy="1009580"/>
      </dsp:txXfrm>
    </dsp:sp>
    <dsp:sp modelId="{F7F5B9AE-C9AC-4B6E-A81E-8B85ADBD028D}">
      <dsp:nvSpPr>
        <dsp:cNvPr id="0" name=""/>
        <dsp:cNvSpPr/>
      </dsp:nvSpPr>
      <dsp:spPr>
        <a:xfrm>
          <a:off x="0" y="4736131"/>
          <a:ext cx="6513603" cy="11188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 patients have an even lower survival rate due to high expressions of ERCC1 a repair protein that has been show to lower the effectiveness of Chemotherapies that target DNA</a:t>
          </a:r>
        </a:p>
      </dsp:txBody>
      <dsp:txXfrm>
        <a:off x="54616" y="4790747"/>
        <a:ext cx="6404371" cy="100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2D165-E944-4D94-A1C4-68D3C375F0DA}">
      <dsp:nvSpPr>
        <dsp:cNvPr id="0" name=""/>
        <dsp:cNvSpPr/>
      </dsp:nvSpPr>
      <dsp:spPr>
        <a:xfrm>
          <a:off x="0" y="628362"/>
          <a:ext cx="6513603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Can be interacted with even if tubulin is in its dimer</a:t>
          </a:r>
        </a:p>
      </dsp:txBody>
      <dsp:txXfrm>
        <a:off x="71850" y="700212"/>
        <a:ext cx="6369903" cy="1328160"/>
      </dsp:txXfrm>
    </dsp:sp>
    <dsp:sp modelId="{E5C399A1-A626-4C57-82A8-CFABB68A1319}">
      <dsp:nvSpPr>
        <dsp:cNvPr id="0" name=""/>
        <dsp:cNvSpPr/>
      </dsp:nvSpPr>
      <dsp:spPr>
        <a:xfrm>
          <a:off x="0" y="2206783"/>
          <a:ext cx="6513603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Promotes unwinding of already assembled microtubules</a:t>
          </a:r>
        </a:p>
      </dsp:txBody>
      <dsp:txXfrm>
        <a:off x="71850" y="2278633"/>
        <a:ext cx="6369903" cy="1328160"/>
      </dsp:txXfrm>
    </dsp:sp>
    <dsp:sp modelId="{887CE1EB-90FA-4216-9954-8E2C8A31B307}">
      <dsp:nvSpPr>
        <dsp:cNvPr id="0" name=""/>
        <dsp:cNvSpPr/>
      </dsp:nvSpPr>
      <dsp:spPr>
        <a:xfrm>
          <a:off x="0" y="3785203"/>
          <a:ext cx="6513603" cy="1471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Prevents formation of microtubules</a:t>
          </a:r>
        </a:p>
      </dsp:txBody>
      <dsp:txXfrm>
        <a:off x="71850" y="3857053"/>
        <a:ext cx="6369903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3DB-BE72-4DAA-BC9B-F0C8DFBDC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606DD-1E4B-4DAD-9D24-EE0BB505E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663F3-E186-416C-8931-790F6E4A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AC5A-F32E-404E-B4AE-4C72EDF5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DFA3-9E2A-440B-99D0-A94DAC7B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6F07-A5A3-48AE-9C41-56C641DB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1F025-AA15-4EC7-AB76-E4798F617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F4B6-562E-4630-B454-70FF141C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9A4C-4AB3-479E-AA47-54EC1D13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84A1-6F46-4B21-BB6C-BBB6B2CE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08AE3-9245-4096-97CE-76FF13C8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5D227-8F0B-469D-B3A2-2245587C5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0B91-F493-4625-ABDF-0EB8595B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C02F2-53CE-48A6-AD39-322698F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B7CA-2B69-47A1-B947-A4C80C7B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E68D-9948-4D5A-96BF-88FF4F7A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91221-0945-4A3B-BB74-F6CF8F31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402DA-8FD3-4FE2-9F85-D2C4865A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9662-9DDC-45E7-BCCF-2ED75236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7D7A-F476-4C80-BD45-D66007B2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4C2-462A-4F2D-BEAC-41F4F87D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16FBE-5086-43C0-AA88-346B67AD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5841-7B6D-4DF8-8E46-2996BEBB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88BB-0136-4029-AA98-79F36534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131C-16A5-47CF-9122-5961D592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30DD-D3EF-48B2-89A3-B4AA1374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879D-BBFA-4819-91EF-0265B4F1A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2D573-1977-4BD2-A193-2A016C3BF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008DF-6001-4A64-96F7-DEC88962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2ACE5-8B1B-4326-8B7E-C90AA60C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6FB0-C8A6-413C-9BE1-94339D27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B64A-3A0A-472D-AD02-5AB621FE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C9B36-FB8C-4A10-B455-A64ABE32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8A97-E602-4DDD-A65E-857720C8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4B5C3-142D-4E74-A654-CF9333510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E437F-CA6E-497D-AABC-9483C4E0A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A59BF-FE63-45DC-94CF-F49CAE1A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2F3F4-CF1D-4689-AAEB-4DB69B7C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FE480-827E-4D91-9F8D-53466150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834B-687D-44CF-9321-E480955F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07DAA-DA01-4F5A-B748-E213D26B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8E38C-2DF1-4F1C-AAE4-792698A7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5FAA6-943E-45AF-A34A-DD86039B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F1B8A-504A-4F50-952B-C13B48C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5DCBD-4A8B-46FA-AB29-7AC41ACA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1CA1C-72E0-4A0B-AE66-2BF6AEE6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E74D-7F35-4A45-BC67-DC2D3676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1CA6-7267-4551-A5B4-936B4ED3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A9B22-E01A-4491-B66C-9E6231497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0078-9B2A-4982-805D-133B5F29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F5F29-8532-4BF7-ADC3-F2B7F98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7ABA4-30F0-49FE-97C2-442024DA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686-CB96-461D-95C0-BE8AC373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85471-24C5-42B6-A8ED-27ECAEA36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8C180-2429-420A-8C20-D5266633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F614E-0326-440F-9AA3-7B3C7963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75B02-0069-4085-A4BB-B77C3A7D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1EEC2-0CF7-4B70-A1DB-914D9B8F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7365B-AFE8-4CC3-8E25-4E71D605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EE457-0A2C-4DB0-AFA2-7E1A05B7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2315-E37E-43D3-A362-4E6788A96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C15E-1A72-4279-A324-41FA6DCC23B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D11B7-0814-4CBE-9AD6-E427A3D07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83FB3-063E-4323-A921-E09EED19B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content/dam/cancer-org/research/cancer-facts-and-statistics/cancer-treatment-and-survivorship-facts-and-figures/cancer-treatment-and-survivorship-facts-and-figures-2019-202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FBFD-644B-4EB1-AF13-B754299CB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b="1"/>
              <a:t>Comparative Docking Study of Stilbene Derivatives in the Colchicine site of β-Tubulin</a:t>
            </a:r>
            <a:endParaRPr lang="en-US" sz="5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29B81-838B-4E64-BAAC-FDAA75BE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122FC-DDD9-4BDC-B29E-826ED3D5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HINT results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6B93B0-E3D4-4B9F-BBB6-D9D867FCF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7" y="1675227"/>
            <a:ext cx="96048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3AC6-F5FC-441B-A97C-BE240235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Things to consider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icroscope">
            <a:extLst>
              <a:ext uri="{FF2B5EF4-FFF2-40B4-BE49-F238E27FC236}">
                <a16:creationId xmlns:a16="http://schemas.microsoft.com/office/drawing/2014/main" id="{E1A91DF1-C9DA-40A6-B9DB-32ECBD73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F567-8FCD-4486-96A6-08DDC510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Interaction varies largely based on isotope of tubulin.</a:t>
            </a:r>
          </a:p>
          <a:p>
            <a:r>
              <a:rPr lang="en-US" sz="1800" dirty="0"/>
              <a:t>Positive results could be unrealistic to synthesize.</a:t>
            </a:r>
          </a:p>
          <a:p>
            <a:r>
              <a:rPr lang="en-US" sz="1800" dirty="0"/>
              <a:t>Experiment does not consider toxicity.</a:t>
            </a:r>
          </a:p>
          <a:p>
            <a:r>
              <a:rPr lang="en-US" sz="1800" dirty="0"/>
              <a:t>physical trials will be needed to prove computational results.</a:t>
            </a:r>
          </a:p>
          <a:p>
            <a:r>
              <a:rPr lang="en-US" sz="1800" dirty="0"/>
              <a:t>Carriers would need to be designed if medical use is the target.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91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6DFA-805A-4F92-BB66-3511CA3E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1811-AA4B-4BD5-9241-F28D20A8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"/>
              <a:t>1.     Centers for Disease Control and Prevention. (2017). Deaths: Leading Causes for 2017. Retrieved from cdc.gov/nchs/data/nvsr/nvsr68/nvsr68_06-508.pdf 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2. American cancer society. (2019). Cancer Treatment &amp; survivorship Facts &amp; Figures 2019-202. Retrieved from</a:t>
            </a:r>
            <a:r>
              <a:rPr lang="en-US" sz="500">
                <a:hlinkClick r:id="rId2"/>
              </a:rPr>
              <a:t> </a:t>
            </a:r>
            <a:r>
              <a:rPr lang="en-US" sz="500" u="sng">
                <a:hlinkClick r:id="rId2"/>
              </a:rPr>
              <a:t>https://www.cancer.org/content/dam/cancer-org/research/cancer-facts-and-statistics/cancer-treatment-and-survivorship-facts-and-figures/cancer-treatment-and-survivorship-facts-and-figures-2019-2021.pdf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3. Huang CY, Ju DT, Chang CF, Muralidhar Reddy P, Velmurugan BK. A review on the effects of current chemotherapy drugs and natural agents in treating non-small cell lung cancer. Biomedicine (Taipei). 2017;7(4):23. doi:10.1051/bmdcn/2017070423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4. Hagiwara, H.; Sunada, Y. (2004). "Mechanism of taxane neurotoxicity". Breast Cancer (Tokyo, Japan). 11 (1): 82–85. PMID 14718798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5. Majcher U, Klejborowska G, Moshari M, et al. Antiproliferative Activity and Molecular Docking of Novel Double-Modified Colchicine Derivatives. Cells. 2018;7(11):192. Published 2018 Nov 1. doi:10.3390/cells7110192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6. Lu Y, Chen J, Xiao M, Li W, Miller DD. An overview of tubulin inhibitors that interact with the colchicine binding site. Pharm Res. 2012;29(11):2943–2971. doi:10.1007/s11095-012-0828-z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7. Prota, A.E., Danel, F., Bachmann, F., Bargsten, K., Buey, R.M., Pohlmann, J., Reinelt, S., Lane, H., Steinmetz, M.O. The Novel Microtubule-Destabilizing Drug BAL27862 Binds to the Colchicine Site of Tubulin with Distinct Effects on Microtubule Organization. (2014) J.Mol.Biol. 426: 1848-1860 DOI: 10.1016/j.jmb.2014.02.005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8. Tripathi, Ashutosh, et al. "Hydropathic analysis and biological evaluation of stilbene derivatives as colchicine site microtubule inhibitors with anti-leukemic activity." </a:t>
            </a:r>
            <a:r>
              <a:rPr lang="en-US" sz="500" i="1"/>
              <a:t>Journal of enzyme inhibition and medicinal chemistry</a:t>
            </a:r>
            <a:r>
              <a:rPr lang="en-US" sz="500"/>
              <a:t> 24.6 (2009): 1237-1244.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9. Pagadala NS, Syed K, Tuszynski J. Software for molecular docking: a review. </a:t>
            </a:r>
            <a:r>
              <a:rPr lang="en-US" sz="500" i="1"/>
              <a:t>Biophys Rev</a:t>
            </a:r>
            <a:r>
              <a:rPr lang="en-US" sz="500"/>
              <a:t>. 2017;9(2):91–102. doi:10.1007/s12551-016-0247-1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10. Nguyen TL, McGrath C, Hermone AR, Burnett JC, Zaharevitz DW, Day BW, Wipf P, Hamel E, Gussio R. A common pharmacophore for a diverse set of colchicine site inhibitors using a structure-based approach. J Med Chem 2005;48:6107–16.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11. Majcher U, Klejborowska G, Moshari M, et al. Antiproliferative Activity and Molecular Docking of Novel Double-Modified Colchicine Derivatives. </a:t>
            </a:r>
            <a:r>
              <a:rPr lang="en-US" sz="500" i="1"/>
              <a:t>Cells</a:t>
            </a:r>
            <a:r>
              <a:rPr lang="en-US" sz="500"/>
              <a:t>. 2018;7(11):192. Published 2018 Nov 1. doi:10.3390/cells7110192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12. Lee, Sang Kook, et al. "Synthesis and evaluation of cytotoxicity of stilbene analogues." </a:t>
            </a:r>
            <a:r>
              <a:rPr lang="en-US" sz="500" i="1"/>
              <a:t>Archives of pharmacal research</a:t>
            </a:r>
            <a:r>
              <a:rPr lang="en-US" sz="500"/>
              <a:t> 26.4 (2003): 253-257.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13. Ahmed, Aqeel, et al. "Colchicine glycorandomization influences cytotoxicity and mechanism of action." </a:t>
            </a:r>
            <a:r>
              <a:rPr lang="en-US" sz="500" i="1"/>
              <a:t>Journal of the American Chemical Society</a:t>
            </a:r>
            <a:r>
              <a:rPr lang="en-US" sz="500"/>
              <a:t> 128.44 (2006): 14224-14225.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14. Juliano, R. L. "The role of drug delivery systems in cancer chemotherapy." </a:t>
            </a:r>
            <a:r>
              <a:rPr lang="en-US" sz="500" i="1"/>
              <a:t>Progress in clinical and biological research</a:t>
            </a:r>
            <a:r>
              <a:rPr lang="en-US" sz="500"/>
              <a:t> 9 (1976): 21-32.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15. Yakhini Z, Jurisica I. Cancer computational biology. </a:t>
            </a:r>
            <a:r>
              <a:rPr lang="en-US" sz="500" i="1"/>
              <a:t>BMC Bioinformatics</a:t>
            </a:r>
            <a:r>
              <a:rPr lang="en-US" sz="500"/>
              <a:t>. 2011;12:120. Published 2011 Apr 26. doi:10.1186/1471-2105-12-120</a:t>
            </a:r>
          </a:p>
        </p:txBody>
      </p:sp>
    </p:spTree>
    <p:extLst>
      <p:ext uri="{BB962C8B-B14F-4D97-AF65-F5344CB8AC3E}">
        <p14:creationId xmlns:p14="http://schemas.microsoft.com/office/powerpoint/2010/main" val="70807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D4D45-5B52-4D7A-B4BA-4836C21C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Effectiveness of Current Treatments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B1709F-C07C-466A-BB28-7A97DDD08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6578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78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8669F16-6EF3-4A52-AA05-16B12E98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80" y="1558671"/>
            <a:ext cx="6891187" cy="35998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7C895-965A-4A4C-A2D8-B84024F7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49" y="643467"/>
            <a:ext cx="3689351" cy="2556385"/>
          </a:xfrm>
        </p:spPr>
        <p:txBody>
          <a:bodyPr anchor="b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Microtubules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40BF-A1DB-44AF-B021-78451D63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649" y="3358608"/>
            <a:ext cx="3045883" cy="283127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Provide structure to cells</a:t>
            </a:r>
          </a:p>
          <a:p>
            <a:r>
              <a:rPr lang="en-US" sz="1800" dirty="0">
                <a:solidFill>
                  <a:schemeClr val="bg1"/>
                </a:solidFill>
              </a:rPr>
              <a:t>Participate in anaphase by pulling the miotic spindles to poles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Made of a protein called Tubulin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FBBEB-C88C-446D-A5F2-857361A96791}"/>
              </a:ext>
            </a:extLst>
          </p:cNvPr>
          <p:cNvSpPr/>
          <p:nvPr/>
        </p:nvSpPr>
        <p:spPr>
          <a:xfrm>
            <a:off x="147637" y="6189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Kelvinsong</a:t>
            </a:r>
            <a:r>
              <a:rPr lang="en-US" dirty="0"/>
              <a:t> - Own work, CC BY 3.0, https://commons.wikimedia.org/w/index.php?curid=23099175</a:t>
            </a:r>
          </a:p>
        </p:txBody>
      </p:sp>
    </p:spTree>
    <p:extLst>
      <p:ext uri="{BB962C8B-B14F-4D97-AF65-F5344CB8AC3E}">
        <p14:creationId xmlns:p14="http://schemas.microsoft.com/office/powerpoint/2010/main" val="138268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F86D4-33D4-4A3C-A16F-3C240706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Tubulin</a:t>
            </a:r>
          </a:p>
        </p:txBody>
      </p:sp>
      <p:pic>
        <p:nvPicPr>
          <p:cNvPr id="5" name="Picture 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5FCD8DBE-556F-4B94-BA32-6318A4EF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505046"/>
            <a:ext cx="3662730" cy="273627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od, table, sitting&#10;&#10;Description automatically generated">
            <a:extLst>
              <a:ext uri="{FF2B5EF4-FFF2-40B4-BE49-F238E27FC236}">
                <a16:creationId xmlns:a16="http://schemas.microsoft.com/office/drawing/2014/main" id="{E657E8EA-D7A3-4286-8F83-F54417C33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688636"/>
            <a:ext cx="3662730" cy="25913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7172F-623E-42E4-BEB4-7104EFF7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Building block of microtubules </a:t>
            </a:r>
          </a:p>
          <a:p>
            <a:r>
              <a:rPr lang="en-US" sz="2400">
                <a:solidFill>
                  <a:srgbClr val="FFFFFF"/>
                </a:solidFill>
              </a:rPr>
              <a:t>Dimer consists of two similar subunits called alpha and beta tubulin</a:t>
            </a:r>
          </a:p>
          <a:p>
            <a:r>
              <a:rPr lang="en-US" sz="2400">
                <a:solidFill>
                  <a:srgbClr val="FFFFFF"/>
                </a:solidFill>
              </a:rPr>
              <a:t>Contains multiple active sites known to effect the formation of microtubules</a:t>
            </a:r>
          </a:p>
          <a:p>
            <a:r>
              <a:rPr lang="en-US" sz="2400">
                <a:solidFill>
                  <a:srgbClr val="FFFFFF"/>
                </a:solidFill>
              </a:rPr>
              <a:t>Depolymerization and overstabilization can prevent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06055-4453-4D40-A829-BC195700DD72}"/>
              </a:ext>
            </a:extLst>
          </p:cNvPr>
          <p:cNvSpPr/>
          <p:nvPr/>
        </p:nvSpPr>
        <p:spPr>
          <a:xfrm>
            <a:off x="503584" y="6280017"/>
            <a:ext cx="3367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By Thomas </a:t>
            </a:r>
            <a:r>
              <a:rPr lang="en-US" sz="900" dirty="0" err="1"/>
              <a:t>Splettstoesser</a:t>
            </a:r>
            <a:r>
              <a:rPr lang="en-US" sz="900" dirty="0"/>
              <a:t> (www.scistyle.com) - Own work (rendered with Maxon Cinema 4D), CC BY-SA 4.0, https://commons.wikimedia.org/w/index.php?curid=41014850</a:t>
            </a:r>
          </a:p>
        </p:txBody>
      </p:sp>
    </p:spTree>
    <p:extLst>
      <p:ext uri="{BB962C8B-B14F-4D97-AF65-F5344CB8AC3E}">
        <p14:creationId xmlns:p14="http://schemas.microsoft.com/office/powerpoint/2010/main" val="323430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8723C-B164-48B4-B1C4-D15BA51B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Colchicine 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5F7C35-543A-455C-A2F0-5DDF04838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6179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73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5F713-B1F6-466B-A84D-89C5A857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Computational Docking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6B2E-9ADD-4D57-B74B-B2D1088A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2000" dirty="0"/>
              <a:t>Gives you the ability to test variations rapidly</a:t>
            </a:r>
          </a:p>
          <a:p>
            <a:r>
              <a:rPr lang="en-US" sz="2000" dirty="0"/>
              <a:t>Allows the modeling of the best interaction possible</a:t>
            </a:r>
          </a:p>
          <a:p>
            <a:r>
              <a:rPr lang="en-US" sz="2000" dirty="0"/>
              <a:t>Total control of interaction and its environment</a:t>
            </a:r>
          </a:p>
          <a:p>
            <a:r>
              <a:rPr lang="en-US" sz="2000" dirty="0"/>
              <a:t>Relatively fast and low cost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48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B0043-6EC3-434C-91F3-083B2CFA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Stilbene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E6CB-2A50-4C49-8648-E0B88190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Proven to have interactions in the colchicine site</a:t>
            </a:r>
          </a:p>
          <a:p>
            <a:r>
              <a:rPr lang="en-US" sz="2000"/>
              <a:t>Has not been studied heavily</a:t>
            </a:r>
          </a:p>
          <a:p>
            <a:r>
              <a:rPr lang="en-US" sz="2000"/>
              <a:t>Large amounts of possible side chain variations 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EA19F544-194B-4FBF-B60B-D0826D629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23" y="643467"/>
            <a:ext cx="240264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1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86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E71C-87A3-4AAD-BA79-12070B78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GOLD</a:t>
            </a:r>
          </a:p>
        </p:txBody>
      </p:sp>
      <p:pic>
        <p:nvPicPr>
          <p:cNvPr id="7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E1F2AE-623C-4873-9ED7-75D848EC2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986E7C-ADF4-4148-9763-2692CAC5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2.3 angstrom αβ-tubulin complexed with colchicine with hydrogen atoms added and optimized.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Starting position determined by native ligand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1000 runs per ligand without early termination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Accuracy established by redocking native ligand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910EA-EBB8-4B6E-AA8B-59682502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Hint scoring</a:t>
            </a:r>
          </a:p>
        </p:txBody>
      </p:sp>
      <p:pic>
        <p:nvPicPr>
          <p:cNvPr id="8" name="Content Placeholder 7" descr="A picture containing girl, group, room, blue&#10;&#10;Description automatically generated">
            <a:extLst>
              <a:ext uri="{FF2B5EF4-FFF2-40B4-BE49-F238E27FC236}">
                <a16:creationId xmlns:a16="http://schemas.microsoft.com/office/drawing/2014/main" id="{FADEEB6C-502A-4BF0-8BCF-0BDA1EDB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65" y="2227730"/>
            <a:ext cx="6161463" cy="45675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338AA8-F612-4D2D-AC50-BAD4BCB25384}"/>
              </a:ext>
            </a:extLst>
          </p:cNvPr>
          <p:cNvSpPr/>
          <p:nvPr/>
        </p:nvSpPr>
        <p:spPr>
          <a:xfrm>
            <a:off x="2217174" y="1519844"/>
            <a:ext cx="7757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B = ∑∑ </a:t>
            </a:r>
            <a:r>
              <a:rPr lang="en-US" sz="4000" dirty="0" err="1"/>
              <a:t>bij</a:t>
            </a:r>
            <a:r>
              <a:rPr lang="en-US" sz="4000" dirty="0"/>
              <a:t> = ∑∑ (</a:t>
            </a:r>
            <a:r>
              <a:rPr lang="en-US" sz="4000" dirty="0" err="1"/>
              <a:t>aiSiajSjRijTij</a:t>
            </a:r>
            <a:r>
              <a:rPr lang="en-US" sz="4000" dirty="0"/>
              <a:t> + </a:t>
            </a:r>
            <a:r>
              <a:rPr lang="en-US" sz="4000" dirty="0" err="1"/>
              <a:t>rij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998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Comparative Docking Study of Stilbene Derivatives in the Colchicine site of β-Tubulin</vt:lpstr>
      <vt:lpstr>Effectiveness of Current Treatments </vt:lpstr>
      <vt:lpstr>Microtubules</vt:lpstr>
      <vt:lpstr>Tubulin</vt:lpstr>
      <vt:lpstr>Colchicine Site</vt:lpstr>
      <vt:lpstr>Computational Docking</vt:lpstr>
      <vt:lpstr>Stilbene</vt:lpstr>
      <vt:lpstr>GOLD</vt:lpstr>
      <vt:lpstr>Hint scoring</vt:lpstr>
      <vt:lpstr>HINT results</vt:lpstr>
      <vt:lpstr>Things to consider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Docking Study of Stilbene Derivatives in the Colchicine site of β-Tubulin</dc:title>
  <dc:creator>John Bowry</dc:creator>
  <cp:lastModifiedBy>John Bowry</cp:lastModifiedBy>
  <cp:revision>1</cp:revision>
  <dcterms:created xsi:type="dcterms:W3CDTF">2019-12-13T17:10:15Z</dcterms:created>
  <dcterms:modified xsi:type="dcterms:W3CDTF">2019-12-13T17:10:46Z</dcterms:modified>
</cp:coreProperties>
</file>