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256" r:id="rId2"/>
    <p:sldId id="257" r:id="rId3"/>
    <p:sldId id="286" r:id="rId4"/>
    <p:sldId id="288" r:id="rId5"/>
    <p:sldId id="289" r:id="rId6"/>
    <p:sldId id="290" r:id="rId7"/>
    <p:sldId id="269" r:id="rId8"/>
    <p:sldId id="271" r:id="rId9"/>
    <p:sldId id="279" r:id="rId10"/>
    <p:sldId id="292" r:id="rId11"/>
    <p:sldId id="260" r:id="rId12"/>
    <p:sldId id="283" r:id="rId13"/>
    <p:sldId id="265" r:id="rId14"/>
    <p:sldId id="294" r:id="rId15"/>
    <p:sldId id="266" r:id="rId16"/>
    <p:sldId id="295" r:id="rId17"/>
    <p:sldId id="284" r:id="rId18"/>
    <p:sldId id="285" r:id="rId19"/>
    <p:sldId id="287" r:id="rId20"/>
    <p:sldId id="270" r:id="rId21"/>
    <p:sldId id="291" r:id="rId22"/>
    <p:sldId id="29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164A"/>
    <a:srgbClr val="F39D03"/>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73990" autoAdjust="0"/>
  </p:normalViewPr>
  <p:slideViewPr>
    <p:cSldViewPr snapToGrid="0">
      <p:cViewPr>
        <p:scale>
          <a:sx n="55" d="100"/>
          <a:sy n="55" d="100"/>
        </p:scale>
        <p:origin x="1742" y="2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33C4FF-A299-49EC-B82C-6A7759219848}" type="doc">
      <dgm:prSet loTypeId="urn:microsoft.com/office/officeart/2005/8/layout/chevron1" loCatId="process" qsTypeId="urn:microsoft.com/office/officeart/2005/8/quickstyle/simple1" qsCatId="simple" csTypeId="urn:microsoft.com/office/officeart/2005/8/colors/accent1_2" csCatId="accent1" phldr="1"/>
      <dgm:spPr/>
    </dgm:pt>
    <dgm:pt modelId="{32E192F2-E3DC-4B65-BAF7-345BDB3DF5AB}">
      <dgm:prSet phldrT="[Text]"/>
      <dgm:spPr/>
      <dgm:t>
        <a:bodyPr/>
        <a:lstStyle/>
        <a:p>
          <a:r>
            <a:rPr lang="en-US" dirty="0"/>
            <a:t>Overexpression of HIF-1a</a:t>
          </a:r>
        </a:p>
      </dgm:t>
    </dgm:pt>
    <dgm:pt modelId="{43CA8D4C-F8AE-44F8-852A-4759DF7951E2}" type="parTrans" cxnId="{DC482ED6-E678-49E8-8EC4-24DE7CC856AF}">
      <dgm:prSet/>
      <dgm:spPr/>
      <dgm:t>
        <a:bodyPr/>
        <a:lstStyle/>
        <a:p>
          <a:endParaRPr lang="en-US"/>
        </a:p>
      </dgm:t>
    </dgm:pt>
    <dgm:pt modelId="{1F52D7F9-318B-4B63-AAA6-6F31A4A01544}" type="sibTrans" cxnId="{DC482ED6-E678-49E8-8EC4-24DE7CC856AF}">
      <dgm:prSet/>
      <dgm:spPr/>
      <dgm:t>
        <a:bodyPr/>
        <a:lstStyle/>
        <a:p>
          <a:endParaRPr lang="en-US"/>
        </a:p>
      </dgm:t>
    </dgm:pt>
    <dgm:pt modelId="{76786126-FC66-438E-8ECB-223E13F844DE}">
      <dgm:prSet phldrT="[Text]"/>
      <dgm:spPr/>
      <dgm:t>
        <a:bodyPr/>
        <a:lstStyle/>
        <a:p>
          <a:r>
            <a:rPr lang="en-US" dirty="0"/>
            <a:t>More Hif-1a bind to HRE promoters</a:t>
          </a:r>
        </a:p>
      </dgm:t>
    </dgm:pt>
    <dgm:pt modelId="{9A1624FF-D62E-4B4A-B213-DDCA70A2917B}" type="parTrans" cxnId="{F7D94935-C418-4B9A-B693-C99D429868F2}">
      <dgm:prSet/>
      <dgm:spPr/>
      <dgm:t>
        <a:bodyPr/>
        <a:lstStyle/>
        <a:p>
          <a:endParaRPr lang="en-US"/>
        </a:p>
      </dgm:t>
    </dgm:pt>
    <dgm:pt modelId="{72AD74CD-CC1E-4A1C-B3B7-7A7A62C10C73}" type="sibTrans" cxnId="{F7D94935-C418-4B9A-B693-C99D429868F2}">
      <dgm:prSet/>
      <dgm:spPr/>
      <dgm:t>
        <a:bodyPr/>
        <a:lstStyle/>
        <a:p>
          <a:endParaRPr lang="en-US"/>
        </a:p>
      </dgm:t>
    </dgm:pt>
    <dgm:pt modelId="{30785960-538E-4F0D-9A7C-531634C5AC91}">
      <dgm:prSet phldrT="[Text]"/>
      <dgm:spPr/>
      <dgm:t>
        <a:bodyPr/>
        <a:lstStyle/>
        <a:p>
          <a:r>
            <a:rPr lang="en-US" dirty="0"/>
            <a:t>Change in </a:t>
          </a:r>
          <a:r>
            <a:rPr lang="en-US" dirty="0" err="1"/>
            <a:t>Apold</a:t>
          </a:r>
          <a:r>
            <a:rPr lang="en-US" dirty="0"/>
            <a:t> 1 (Upregulation?)</a:t>
          </a:r>
        </a:p>
      </dgm:t>
    </dgm:pt>
    <dgm:pt modelId="{17A616C7-2023-4152-9565-52BD7837D866}" type="parTrans" cxnId="{796917D1-CB30-42C3-8C7B-3A5D8B7002E6}">
      <dgm:prSet/>
      <dgm:spPr/>
      <dgm:t>
        <a:bodyPr/>
        <a:lstStyle/>
        <a:p>
          <a:endParaRPr lang="en-US"/>
        </a:p>
      </dgm:t>
    </dgm:pt>
    <dgm:pt modelId="{C752F3FF-45B6-4B99-AA78-1AC360E799FC}" type="sibTrans" cxnId="{796917D1-CB30-42C3-8C7B-3A5D8B7002E6}">
      <dgm:prSet/>
      <dgm:spPr/>
      <dgm:t>
        <a:bodyPr/>
        <a:lstStyle/>
        <a:p>
          <a:endParaRPr lang="en-US"/>
        </a:p>
      </dgm:t>
    </dgm:pt>
    <dgm:pt modelId="{95C0DCFF-FE97-4727-B4BA-259B73E178A0}" type="pres">
      <dgm:prSet presAssocID="{C433C4FF-A299-49EC-B82C-6A7759219848}" presName="Name0" presStyleCnt="0">
        <dgm:presLayoutVars>
          <dgm:dir/>
          <dgm:animLvl val="lvl"/>
          <dgm:resizeHandles val="exact"/>
        </dgm:presLayoutVars>
      </dgm:prSet>
      <dgm:spPr/>
    </dgm:pt>
    <dgm:pt modelId="{1361E71C-E751-481A-A814-88A6C7F5B2AF}" type="pres">
      <dgm:prSet presAssocID="{32E192F2-E3DC-4B65-BAF7-345BDB3DF5AB}" presName="parTxOnly" presStyleLbl="node1" presStyleIdx="0" presStyleCnt="3">
        <dgm:presLayoutVars>
          <dgm:chMax val="0"/>
          <dgm:chPref val="0"/>
          <dgm:bulletEnabled val="1"/>
        </dgm:presLayoutVars>
      </dgm:prSet>
      <dgm:spPr/>
    </dgm:pt>
    <dgm:pt modelId="{64EB8AAE-C563-4BB6-AB26-3F4A2A45C847}" type="pres">
      <dgm:prSet presAssocID="{1F52D7F9-318B-4B63-AAA6-6F31A4A01544}" presName="parTxOnlySpace" presStyleCnt="0"/>
      <dgm:spPr/>
    </dgm:pt>
    <dgm:pt modelId="{066EAE36-3D46-4AA7-94E9-7FD19AE3AE37}" type="pres">
      <dgm:prSet presAssocID="{76786126-FC66-438E-8ECB-223E13F844DE}" presName="parTxOnly" presStyleLbl="node1" presStyleIdx="1" presStyleCnt="3">
        <dgm:presLayoutVars>
          <dgm:chMax val="0"/>
          <dgm:chPref val="0"/>
          <dgm:bulletEnabled val="1"/>
        </dgm:presLayoutVars>
      </dgm:prSet>
      <dgm:spPr/>
    </dgm:pt>
    <dgm:pt modelId="{BD56CAD4-F4E6-4E2F-9645-6A445A03F8C6}" type="pres">
      <dgm:prSet presAssocID="{72AD74CD-CC1E-4A1C-B3B7-7A7A62C10C73}" presName="parTxOnlySpace" presStyleCnt="0"/>
      <dgm:spPr/>
    </dgm:pt>
    <dgm:pt modelId="{3C278D9F-F867-43DD-898F-7815CD7C57C9}" type="pres">
      <dgm:prSet presAssocID="{30785960-538E-4F0D-9A7C-531634C5AC91}" presName="parTxOnly" presStyleLbl="node1" presStyleIdx="2" presStyleCnt="3">
        <dgm:presLayoutVars>
          <dgm:chMax val="0"/>
          <dgm:chPref val="0"/>
          <dgm:bulletEnabled val="1"/>
        </dgm:presLayoutVars>
      </dgm:prSet>
      <dgm:spPr/>
    </dgm:pt>
  </dgm:ptLst>
  <dgm:cxnLst>
    <dgm:cxn modelId="{A76A580E-ADDF-4FAD-ACA4-8ED7B61AF9BA}" type="presOf" srcId="{32E192F2-E3DC-4B65-BAF7-345BDB3DF5AB}" destId="{1361E71C-E751-481A-A814-88A6C7F5B2AF}" srcOrd="0" destOrd="0" presId="urn:microsoft.com/office/officeart/2005/8/layout/chevron1"/>
    <dgm:cxn modelId="{F7D94935-C418-4B9A-B693-C99D429868F2}" srcId="{C433C4FF-A299-49EC-B82C-6A7759219848}" destId="{76786126-FC66-438E-8ECB-223E13F844DE}" srcOrd="1" destOrd="0" parTransId="{9A1624FF-D62E-4B4A-B213-DDCA70A2917B}" sibTransId="{72AD74CD-CC1E-4A1C-B3B7-7A7A62C10C73}"/>
    <dgm:cxn modelId="{A0028539-1DC9-4DF5-8F62-FC0BAA7C1FD2}" type="presOf" srcId="{76786126-FC66-438E-8ECB-223E13F844DE}" destId="{066EAE36-3D46-4AA7-94E9-7FD19AE3AE37}" srcOrd="0" destOrd="0" presId="urn:microsoft.com/office/officeart/2005/8/layout/chevron1"/>
    <dgm:cxn modelId="{7012DC66-89C7-43D6-9D6B-19BC8B44289F}" type="presOf" srcId="{30785960-538E-4F0D-9A7C-531634C5AC91}" destId="{3C278D9F-F867-43DD-898F-7815CD7C57C9}" srcOrd="0" destOrd="0" presId="urn:microsoft.com/office/officeart/2005/8/layout/chevron1"/>
    <dgm:cxn modelId="{A936DB67-7B8E-46BB-AC35-6A4168393AFB}" type="presOf" srcId="{C433C4FF-A299-49EC-B82C-6A7759219848}" destId="{95C0DCFF-FE97-4727-B4BA-259B73E178A0}" srcOrd="0" destOrd="0" presId="urn:microsoft.com/office/officeart/2005/8/layout/chevron1"/>
    <dgm:cxn modelId="{796917D1-CB30-42C3-8C7B-3A5D8B7002E6}" srcId="{C433C4FF-A299-49EC-B82C-6A7759219848}" destId="{30785960-538E-4F0D-9A7C-531634C5AC91}" srcOrd="2" destOrd="0" parTransId="{17A616C7-2023-4152-9565-52BD7837D866}" sibTransId="{C752F3FF-45B6-4B99-AA78-1AC360E799FC}"/>
    <dgm:cxn modelId="{DC482ED6-E678-49E8-8EC4-24DE7CC856AF}" srcId="{C433C4FF-A299-49EC-B82C-6A7759219848}" destId="{32E192F2-E3DC-4B65-BAF7-345BDB3DF5AB}" srcOrd="0" destOrd="0" parTransId="{43CA8D4C-F8AE-44F8-852A-4759DF7951E2}" sibTransId="{1F52D7F9-318B-4B63-AAA6-6F31A4A01544}"/>
    <dgm:cxn modelId="{4B21BD6C-BFB0-479D-9563-B88047677A7C}" type="presParOf" srcId="{95C0DCFF-FE97-4727-B4BA-259B73E178A0}" destId="{1361E71C-E751-481A-A814-88A6C7F5B2AF}" srcOrd="0" destOrd="0" presId="urn:microsoft.com/office/officeart/2005/8/layout/chevron1"/>
    <dgm:cxn modelId="{5654AFAE-AC46-42BB-957D-B940D8B40CBD}" type="presParOf" srcId="{95C0DCFF-FE97-4727-B4BA-259B73E178A0}" destId="{64EB8AAE-C563-4BB6-AB26-3F4A2A45C847}" srcOrd="1" destOrd="0" presId="urn:microsoft.com/office/officeart/2005/8/layout/chevron1"/>
    <dgm:cxn modelId="{085914ED-D4CF-49F3-9268-0D1BB6F6811F}" type="presParOf" srcId="{95C0DCFF-FE97-4727-B4BA-259B73E178A0}" destId="{066EAE36-3D46-4AA7-94E9-7FD19AE3AE37}" srcOrd="2" destOrd="0" presId="urn:microsoft.com/office/officeart/2005/8/layout/chevron1"/>
    <dgm:cxn modelId="{B7FF2E41-5351-408C-B062-D26E0A3E86E5}" type="presParOf" srcId="{95C0DCFF-FE97-4727-B4BA-259B73E178A0}" destId="{BD56CAD4-F4E6-4E2F-9645-6A445A03F8C6}" srcOrd="3" destOrd="0" presId="urn:microsoft.com/office/officeart/2005/8/layout/chevron1"/>
    <dgm:cxn modelId="{17EC76D9-4DBE-4654-9C40-04AC9757F291}" type="presParOf" srcId="{95C0DCFF-FE97-4727-B4BA-259B73E178A0}" destId="{3C278D9F-F867-43DD-898F-7815CD7C57C9}"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1E71C-E751-481A-A814-88A6C7F5B2AF}">
      <dsp:nvSpPr>
        <dsp:cNvPr id="0" name=""/>
        <dsp:cNvSpPr/>
      </dsp:nvSpPr>
      <dsp:spPr>
        <a:xfrm>
          <a:off x="2813" y="890927"/>
          <a:ext cx="3427557" cy="1371023"/>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Overexpression of HIF-1a</a:t>
          </a:r>
        </a:p>
      </dsp:txBody>
      <dsp:txXfrm>
        <a:off x="688325" y="890927"/>
        <a:ext cx="2056534" cy="1371023"/>
      </dsp:txXfrm>
    </dsp:sp>
    <dsp:sp modelId="{066EAE36-3D46-4AA7-94E9-7FD19AE3AE37}">
      <dsp:nvSpPr>
        <dsp:cNvPr id="0" name=""/>
        <dsp:cNvSpPr/>
      </dsp:nvSpPr>
      <dsp:spPr>
        <a:xfrm>
          <a:off x="3087615" y="890927"/>
          <a:ext cx="3427557" cy="1371023"/>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More Hif-1a bind to HRE promoters</a:t>
          </a:r>
        </a:p>
      </dsp:txBody>
      <dsp:txXfrm>
        <a:off x="3773127" y="890927"/>
        <a:ext cx="2056534" cy="1371023"/>
      </dsp:txXfrm>
    </dsp:sp>
    <dsp:sp modelId="{3C278D9F-F867-43DD-898F-7815CD7C57C9}">
      <dsp:nvSpPr>
        <dsp:cNvPr id="0" name=""/>
        <dsp:cNvSpPr/>
      </dsp:nvSpPr>
      <dsp:spPr>
        <a:xfrm>
          <a:off x="6172417" y="890927"/>
          <a:ext cx="3427557" cy="1371023"/>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Change in </a:t>
          </a:r>
          <a:r>
            <a:rPr lang="en-US" sz="2000" kern="1200" dirty="0" err="1"/>
            <a:t>Apold</a:t>
          </a:r>
          <a:r>
            <a:rPr lang="en-US" sz="2000" kern="1200" dirty="0"/>
            <a:t> 1 (Upregulation?)</a:t>
          </a:r>
        </a:p>
      </dsp:txBody>
      <dsp:txXfrm>
        <a:off x="6857929" y="890927"/>
        <a:ext cx="2056534" cy="137102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468776-BFB5-4D5A-9C64-0E5EB8EC8E8C}" type="datetimeFigureOut">
              <a:rPr lang="en-US" smtClean="0"/>
              <a:t>12/10/2019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14980-7226-4425-AF98-6E8BB8C5D9A7}" type="slidenum">
              <a:rPr lang="en-US" smtClean="0"/>
              <a:t>‹#›</a:t>
            </a:fld>
            <a:endParaRPr lang="en-US"/>
          </a:p>
        </p:txBody>
      </p:sp>
    </p:spTree>
    <p:extLst>
      <p:ext uri="{BB962C8B-B14F-4D97-AF65-F5344CB8AC3E}">
        <p14:creationId xmlns:p14="http://schemas.microsoft.com/office/powerpoint/2010/main" val="3311824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Strictly selective physiological regulator between the central nervous system and circulating blood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Strict regulation is necessary to provide a chemically stable microenvironment for neurons who have an excitatory nature and are enable to divide.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Thus there is low permeability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Why do we find BBB so fascinating? </a:t>
            </a:r>
          </a:p>
          <a:p>
            <a:endParaRPr lang="en-US" dirty="0"/>
          </a:p>
        </p:txBody>
      </p:sp>
      <p:sp>
        <p:nvSpPr>
          <p:cNvPr id="4" name="Slide Number Placeholder 3"/>
          <p:cNvSpPr>
            <a:spLocks noGrp="1"/>
          </p:cNvSpPr>
          <p:nvPr>
            <p:ph type="sldNum" sz="quarter" idx="5"/>
          </p:nvPr>
        </p:nvSpPr>
        <p:spPr/>
        <p:txBody>
          <a:bodyPr/>
          <a:lstStyle/>
          <a:p>
            <a:fld id="{59C14980-7226-4425-AF98-6E8BB8C5D9A7}" type="slidenum">
              <a:rPr lang="en-US" smtClean="0"/>
              <a:t>2</a:t>
            </a:fld>
            <a:endParaRPr lang="en-US"/>
          </a:p>
        </p:txBody>
      </p:sp>
    </p:spTree>
    <p:extLst>
      <p:ext uri="{BB962C8B-B14F-4D97-AF65-F5344CB8AC3E}">
        <p14:creationId xmlns:p14="http://schemas.microsoft.com/office/powerpoint/2010/main" val="71083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Cell Imaging will allow us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PCR 1 Denaturing all double stranded DNA into separate strands by heat, (2) annealing the DNA primer sequences to hybridize onto corresponding regions and (3) binding DNA polymerase and copying the strand. Thus, the sequences are amplified by repetition and quantified by using a double stranded fluorescence marker. [22] By comparing fluorescence, expression level can be determined and quantified statistically.</a:t>
            </a:r>
          </a:p>
          <a:p>
            <a:endParaRPr lang="en-US" dirty="0"/>
          </a:p>
        </p:txBody>
      </p:sp>
      <p:sp>
        <p:nvSpPr>
          <p:cNvPr id="4" name="Slide Number Placeholder 3"/>
          <p:cNvSpPr>
            <a:spLocks noGrp="1"/>
          </p:cNvSpPr>
          <p:nvPr>
            <p:ph type="sldNum" sz="quarter" idx="5"/>
          </p:nvPr>
        </p:nvSpPr>
        <p:spPr/>
        <p:txBody>
          <a:bodyPr/>
          <a:lstStyle/>
          <a:p>
            <a:fld id="{59C14980-7226-4425-AF98-6E8BB8C5D9A7}" type="slidenum">
              <a:rPr lang="en-US" smtClean="0"/>
              <a:t>17</a:t>
            </a:fld>
            <a:endParaRPr lang="en-US"/>
          </a:p>
        </p:txBody>
      </p:sp>
    </p:spTree>
    <p:extLst>
      <p:ext uri="{BB962C8B-B14F-4D97-AF65-F5344CB8AC3E}">
        <p14:creationId xmlns:p14="http://schemas.microsoft.com/office/powerpoint/2010/main" val="2768974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loss of </a:t>
            </a:r>
            <a:r>
              <a:rPr lang="en-US" sz="1200" kern="1200" dirty="0" err="1">
                <a:solidFill>
                  <a:schemeClr val="tx1"/>
                </a:solidFill>
                <a:effectLst/>
                <a:latin typeface="+mn-lt"/>
                <a:ea typeface="+mn-ea"/>
                <a:cs typeface="+mn-cs"/>
              </a:rPr>
              <a:t>Apold</a:t>
            </a:r>
            <a:r>
              <a:rPr lang="en-US" sz="1200" kern="1200" dirty="0">
                <a:solidFill>
                  <a:schemeClr val="tx1"/>
                </a:solidFill>
                <a:effectLst/>
                <a:latin typeface="+mn-lt"/>
                <a:ea typeface="+mn-ea"/>
                <a:cs typeface="+mn-cs"/>
              </a:rPr>
              <a:t> 1 should disrupt the cerebral ECs cell and an overexpression of AVV-HIF-1-α should result in quicker cell death if </a:t>
            </a:r>
            <a:r>
              <a:rPr lang="en-US" sz="1200" kern="1200" dirty="0" err="1">
                <a:solidFill>
                  <a:schemeClr val="tx1"/>
                </a:solidFill>
                <a:effectLst/>
                <a:latin typeface="+mn-lt"/>
                <a:ea typeface="+mn-ea"/>
                <a:cs typeface="+mn-cs"/>
              </a:rPr>
              <a:t>Apold</a:t>
            </a:r>
            <a:r>
              <a:rPr lang="en-US" sz="1200" kern="1200" dirty="0">
                <a:solidFill>
                  <a:schemeClr val="tx1"/>
                </a:solidFill>
                <a:effectLst/>
                <a:latin typeface="+mn-lt"/>
                <a:ea typeface="+mn-ea"/>
                <a:cs typeface="+mn-cs"/>
              </a:rPr>
              <a:t> 1 plays a role in regulating cellular response to cope with reduced oxygen levels.</a:t>
            </a:r>
            <a:endParaRPr lang="en-US" dirty="0"/>
          </a:p>
        </p:txBody>
      </p:sp>
      <p:sp>
        <p:nvSpPr>
          <p:cNvPr id="4" name="Slide Number Placeholder 3"/>
          <p:cNvSpPr>
            <a:spLocks noGrp="1"/>
          </p:cNvSpPr>
          <p:nvPr>
            <p:ph type="sldNum" sz="quarter" idx="5"/>
          </p:nvPr>
        </p:nvSpPr>
        <p:spPr/>
        <p:txBody>
          <a:bodyPr/>
          <a:lstStyle/>
          <a:p>
            <a:fld id="{59C14980-7226-4425-AF98-6E8BB8C5D9A7}" type="slidenum">
              <a:rPr lang="en-US" smtClean="0"/>
              <a:t>18</a:t>
            </a:fld>
            <a:endParaRPr lang="en-US"/>
          </a:p>
        </p:txBody>
      </p:sp>
    </p:spTree>
    <p:extLst>
      <p:ext uri="{BB962C8B-B14F-4D97-AF65-F5344CB8AC3E}">
        <p14:creationId xmlns:p14="http://schemas.microsoft.com/office/powerpoint/2010/main" val="3934874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Hypoxia- body is deprived of oxygen, one of the many components the brain needs to function properly. </a:t>
            </a:r>
          </a:p>
          <a:p>
            <a:endParaRPr lang="en-US" dirty="0"/>
          </a:p>
          <a:p>
            <a:r>
              <a:rPr lang="en-US" dirty="0"/>
              <a:t>Thus hypoxia induced factors are induced in such cases. The identified master regulator is HIF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case of hypoxia, the loss of oxygen inhibits PHDs and HIF-α accumulates and is transported to the nucleus to bind to ARNT</a:t>
            </a:r>
          </a:p>
          <a:p>
            <a:r>
              <a:rPr lang="en-US" sz="1200" kern="1200" dirty="0">
                <a:solidFill>
                  <a:schemeClr val="tx1"/>
                </a:solidFill>
                <a:effectLst/>
                <a:latin typeface="+mn-lt"/>
                <a:ea typeface="+mn-ea"/>
                <a:cs typeface="+mn-cs"/>
              </a:rPr>
              <a:t>Many target genes but not all are identified. </a:t>
            </a:r>
            <a:endParaRPr lang="en-US" dirty="0"/>
          </a:p>
        </p:txBody>
      </p:sp>
      <p:sp>
        <p:nvSpPr>
          <p:cNvPr id="4" name="Slide Number Placeholder 3"/>
          <p:cNvSpPr>
            <a:spLocks noGrp="1"/>
          </p:cNvSpPr>
          <p:nvPr>
            <p:ph type="sldNum" sz="quarter" idx="5"/>
          </p:nvPr>
        </p:nvSpPr>
        <p:spPr/>
        <p:txBody>
          <a:bodyPr/>
          <a:lstStyle/>
          <a:p>
            <a:fld id="{59C14980-7226-4425-AF98-6E8BB8C5D9A7}" type="slidenum">
              <a:rPr lang="en-US" smtClean="0"/>
              <a:t>20</a:t>
            </a:fld>
            <a:endParaRPr lang="en-US"/>
          </a:p>
        </p:txBody>
      </p:sp>
    </p:spTree>
    <p:extLst>
      <p:ext uri="{BB962C8B-B14F-4D97-AF65-F5344CB8AC3E}">
        <p14:creationId xmlns:p14="http://schemas.microsoft.com/office/powerpoint/2010/main" val="2655461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blood stream is a fundamental way to introduce drugs targeting neurodegenerative diseases, though the tight regulation of the barrier allows less than 99% developed drugs to reach their targets. To increase those odds we must study the blood brain barrier.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Most of the regulations of what comes into the brain through blood is controlled by endothelial cells and tight junction complexes between the cells. </a:t>
            </a:r>
          </a:p>
          <a:p>
            <a:endParaRPr lang="en-US" dirty="0"/>
          </a:p>
          <a:p>
            <a:r>
              <a:rPr lang="en-US" dirty="0"/>
              <a:t>Most research on mechanisms focuses on the Tight junctions though b</a:t>
            </a:r>
            <a:r>
              <a:rPr lang="en-US" sz="1200" kern="1200" dirty="0">
                <a:solidFill>
                  <a:schemeClr val="tx1"/>
                </a:solidFill>
                <a:effectLst/>
                <a:latin typeface="+mn-lt"/>
                <a:ea typeface="+mn-ea"/>
                <a:cs typeface="+mn-cs"/>
              </a:rPr>
              <a:t>rain endothelial permeability can be affected by the stretch and shrinkage of endothelial cells and by other inflammatory mediators.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many of these mechanisms to increase permeability are invasive and lead to neuronal dysfunction and damage. </a:t>
            </a:r>
            <a:endParaRPr lang="en-US" dirty="0"/>
          </a:p>
        </p:txBody>
      </p:sp>
      <p:sp>
        <p:nvSpPr>
          <p:cNvPr id="4" name="Slide Number Placeholder 3"/>
          <p:cNvSpPr>
            <a:spLocks noGrp="1"/>
          </p:cNvSpPr>
          <p:nvPr>
            <p:ph type="sldNum" sz="quarter" idx="5"/>
          </p:nvPr>
        </p:nvSpPr>
        <p:spPr/>
        <p:txBody>
          <a:bodyPr/>
          <a:lstStyle/>
          <a:p>
            <a:fld id="{59C14980-7226-4425-AF98-6E8BB8C5D9A7}" type="slidenum">
              <a:rPr lang="en-US" smtClean="0"/>
              <a:t>3</a:t>
            </a:fld>
            <a:endParaRPr lang="en-US"/>
          </a:p>
        </p:txBody>
      </p:sp>
    </p:spTree>
    <p:extLst>
      <p:ext uri="{BB962C8B-B14F-4D97-AF65-F5344CB8AC3E}">
        <p14:creationId xmlns:p14="http://schemas.microsoft.com/office/powerpoint/2010/main" val="114648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Hypoxia- body is deprived of oxygen, one of the many components the brain needs to function properly. </a:t>
            </a:r>
          </a:p>
        </p:txBody>
      </p:sp>
      <p:sp>
        <p:nvSpPr>
          <p:cNvPr id="4" name="Slide Number Placeholder 3"/>
          <p:cNvSpPr>
            <a:spLocks noGrp="1"/>
          </p:cNvSpPr>
          <p:nvPr>
            <p:ph type="sldNum" sz="quarter" idx="5"/>
          </p:nvPr>
        </p:nvSpPr>
        <p:spPr/>
        <p:txBody>
          <a:bodyPr/>
          <a:lstStyle/>
          <a:p>
            <a:fld id="{59C14980-7226-4425-AF98-6E8BB8C5D9A7}" type="slidenum">
              <a:rPr lang="en-US" smtClean="0"/>
              <a:t>4</a:t>
            </a:fld>
            <a:endParaRPr lang="en-US"/>
          </a:p>
        </p:txBody>
      </p:sp>
    </p:spTree>
    <p:extLst>
      <p:ext uri="{BB962C8B-B14F-4D97-AF65-F5344CB8AC3E}">
        <p14:creationId xmlns:p14="http://schemas.microsoft.com/office/powerpoint/2010/main" val="3807915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Thus hypoxia induced factors are induced in such cases. The identified master regulator is HIF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case of hypoxia, the loss of oxygen inhibits PHDs and HIF-α accumulates and is transported to the nucleus to bind to ARNT</a:t>
            </a:r>
          </a:p>
          <a:p>
            <a:r>
              <a:rPr lang="en-US" sz="1200" kern="1200" dirty="0">
                <a:solidFill>
                  <a:schemeClr val="tx1"/>
                </a:solidFill>
                <a:effectLst/>
                <a:latin typeface="+mn-lt"/>
                <a:ea typeface="+mn-ea"/>
                <a:cs typeface="+mn-cs"/>
              </a:rPr>
              <a:t>Many target genes but not all are identified. </a:t>
            </a:r>
            <a:endParaRPr lang="en-US" dirty="0"/>
          </a:p>
          <a:p>
            <a:endParaRPr lang="en-US" dirty="0"/>
          </a:p>
        </p:txBody>
      </p:sp>
      <p:sp>
        <p:nvSpPr>
          <p:cNvPr id="4" name="Slide Number Placeholder 3"/>
          <p:cNvSpPr>
            <a:spLocks noGrp="1"/>
          </p:cNvSpPr>
          <p:nvPr>
            <p:ph type="sldNum" sz="quarter" idx="5"/>
          </p:nvPr>
        </p:nvSpPr>
        <p:spPr/>
        <p:txBody>
          <a:bodyPr/>
          <a:lstStyle/>
          <a:p>
            <a:fld id="{59C14980-7226-4425-AF98-6E8BB8C5D9A7}" type="slidenum">
              <a:rPr lang="en-US" smtClean="0"/>
              <a:t>5</a:t>
            </a:fld>
            <a:endParaRPr lang="en-US"/>
          </a:p>
        </p:txBody>
      </p:sp>
    </p:spTree>
    <p:extLst>
      <p:ext uri="{BB962C8B-B14F-4D97-AF65-F5344CB8AC3E}">
        <p14:creationId xmlns:p14="http://schemas.microsoft.com/office/powerpoint/2010/main" val="3706383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err="1"/>
              <a:t>Apold</a:t>
            </a:r>
            <a:r>
              <a:rPr lang="en-US" dirty="0"/>
              <a:t> 1 </a:t>
            </a:r>
            <a:r>
              <a:rPr lang="en-US" sz="1200" kern="1200" dirty="0">
                <a:solidFill>
                  <a:schemeClr val="tx1"/>
                </a:solidFill>
                <a:effectLst/>
                <a:latin typeface="+mn-lt"/>
                <a:ea typeface="+mn-ea"/>
                <a:cs typeface="+mn-cs"/>
              </a:rPr>
              <a:t>was identified to play a critical role in orchestrating the vascular response for acute stress and regulate BBB permeability under stressful conditions. Studies show that </a:t>
            </a:r>
            <a:r>
              <a:rPr lang="en-US" sz="1200" kern="1200" dirty="0" err="1">
                <a:solidFill>
                  <a:schemeClr val="tx1"/>
                </a:solidFill>
                <a:effectLst/>
                <a:latin typeface="+mn-lt"/>
                <a:ea typeface="+mn-ea"/>
                <a:cs typeface="+mn-cs"/>
              </a:rPr>
              <a:t>Apold</a:t>
            </a:r>
            <a:r>
              <a:rPr lang="en-US" sz="1200" kern="1200" dirty="0">
                <a:solidFill>
                  <a:schemeClr val="tx1"/>
                </a:solidFill>
                <a:effectLst/>
                <a:latin typeface="+mn-lt"/>
                <a:ea typeface="+mn-ea"/>
                <a:cs typeface="+mn-cs"/>
              </a:rPr>
              <a:t> 1 could have a role in regulating cellular response to cope with reduced oxygen levels in hypoxia. </a:t>
            </a:r>
            <a:endParaRPr lang="en-US" dirty="0"/>
          </a:p>
          <a:p>
            <a:endParaRPr lang="en-US" dirty="0"/>
          </a:p>
          <a:p>
            <a:r>
              <a:rPr lang="en-US" dirty="0"/>
              <a:t> (</a:t>
            </a:r>
            <a:r>
              <a:rPr lang="en-US" sz="1200" kern="1200" dirty="0" err="1">
                <a:solidFill>
                  <a:schemeClr val="tx1"/>
                </a:solidFill>
                <a:effectLst/>
                <a:latin typeface="+mn-lt"/>
                <a:ea typeface="+mn-ea"/>
                <a:cs typeface="+mn-cs"/>
              </a:rPr>
              <a:t>Apoliopoprotein</a:t>
            </a:r>
            <a:r>
              <a:rPr lang="en-US" sz="1200" kern="1200" dirty="0">
                <a:solidFill>
                  <a:schemeClr val="tx1"/>
                </a:solidFill>
                <a:effectLst/>
                <a:latin typeface="+mn-lt"/>
                <a:ea typeface="+mn-ea"/>
                <a:cs typeface="+mn-cs"/>
              </a:rPr>
              <a:t> L domain containing 1)</a:t>
            </a:r>
            <a:endParaRPr lang="en-US" dirty="0"/>
          </a:p>
          <a:p>
            <a:endParaRPr lang="en-US" dirty="0"/>
          </a:p>
        </p:txBody>
      </p:sp>
      <p:sp>
        <p:nvSpPr>
          <p:cNvPr id="4" name="Slide Number Placeholder 3"/>
          <p:cNvSpPr>
            <a:spLocks noGrp="1"/>
          </p:cNvSpPr>
          <p:nvPr>
            <p:ph type="sldNum" sz="quarter" idx="5"/>
          </p:nvPr>
        </p:nvSpPr>
        <p:spPr/>
        <p:txBody>
          <a:bodyPr/>
          <a:lstStyle/>
          <a:p>
            <a:fld id="{59C14980-7226-4425-AF98-6E8BB8C5D9A7}" type="slidenum">
              <a:rPr lang="en-US" smtClean="0"/>
              <a:t>6</a:t>
            </a:fld>
            <a:endParaRPr lang="en-US"/>
          </a:p>
        </p:txBody>
      </p:sp>
    </p:spTree>
    <p:extLst>
      <p:ext uri="{BB962C8B-B14F-4D97-AF65-F5344CB8AC3E}">
        <p14:creationId xmlns:p14="http://schemas.microsoft.com/office/powerpoint/2010/main" val="714589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a:t>
            </a:r>
            <a:r>
              <a:rPr lang="en-US" dirty="0" err="1"/>
              <a:t>Apold</a:t>
            </a:r>
            <a:r>
              <a:rPr lang="en-US" dirty="0"/>
              <a:t> 1 guessed to do?</a:t>
            </a:r>
          </a:p>
        </p:txBody>
      </p:sp>
      <p:sp>
        <p:nvSpPr>
          <p:cNvPr id="4" name="Slide Number Placeholder 3"/>
          <p:cNvSpPr>
            <a:spLocks noGrp="1"/>
          </p:cNvSpPr>
          <p:nvPr>
            <p:ph type="sldNum" sz="quarter" idx="5"/>
          </p:nvPr>
        </p:nvSpPr>
        <p:spPr/>
        <p:txBody>
          <a:bodyPr/>
          <a:lstStyle/>
          <a:p>
            <a:fld id="{59C14980-7226-4425-AF98-6E8BB8C5D9A7}" type="slidenum">
              <a:rPr lang="en-US" smtClean="0"/>
              <a:t>7</a:t>
            </a:fld>
            <a:endParaRPr lang="en-US"/>
          </a:p>
        </p:txBody>
      </p:sp>
    </p:spTree>
    <p:extLst>
      <p:ext uri="{BB962C8B-B14F-4D97-AF65-F5344CB8AC3E}">
        <p14:creationId xmlns:p14="http://schemas.microsoft.com/office/powerpoint/2010/main" val="1498719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14980-7226-4425-AF98-6E8BB8C5D9A7}" type="slidenum">
              <a:rPr lang="en-US" smtClean="0"/>
              <a:t>10</a:t>
            </a:fld>
            <a:endParaRPr lang="en-US"/>
          </a:p>
        </p:txBody>
      </p:sp>
    </p:spTree>
    <p:extLst>
      <p:ext uri="{BB962C8B-B14F-4D97-AF65-F5344CB8AC3E}">
        <p14:creationId xmlns:p14="http://schemas.microsoft.com/office/powerpoint/2010/main" val="3195355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CRISPR-associated protein 9 (Cas 9), uses a guide RNA(sgRNA), consisting of a scaffold sequence necessary for Cas-binding and a user-defined 20 nucleotide spacer, is used to induce a double stranded break in a specific gene.  The DNA fuses together, which can result in a frame shift mutation making the gene disrupted and </a:t>
            </a:r>
            <a:r>
              <a:rPr lang="en-US" sz="1200" kern="1200" dirty="0" err="1">
                <a:solidFill>
                  <a:schemeClr val="tx1"/>
                </a:solidFill>
                <a:effectLst/>
                <a:latin typeface="+mn-lt"/>
                <a:ea typeface="+mn-ea"/>
                <a:cs typeface="+mn-cs"/>
              </a:rPr>
              <a:t>KOed</a:t>
            </a:r>
            <a:endParaRPr lang="en-US" dirty="0"/>
          </a:p>
        </p:txBody>
      </p:sp>
      <p:sp>
        <p:nvSpPr>
          <p:cNvPr id="4" name="Slide Number Placeholder 3"/>
          <p:cNvSpPr>
            <a:spLocks noGrp="1"/>
          </p:cNvSpPr>
          <p:nvPr>
            <p:ph type="sldNum" sz="quarter" idx="5"/>
          </p:nvPr>
        </p:nvSpPr>
        <p:spPr/>
        <p:txBody>
          <a:bodyPr/>
          <a:lstStyle/>
          <a:p>
            <a:fld id="{59C14980-7226-4425-AF98-6E8BB8C5D9A7}" type="slidenum">
              <a:rPr lang="en-US" smtClean="0"/>
              <a:t>11</a:t>
            </a:fld>
            <a:endParaRPr lang="en-US"/>
          </a:p>
        </p:txBody>
      </p:sp>
    </p:spTree>
    <p:extLst>
      <p:ext uri="{BB962C8B-B14F-4D97-AF65-F5344CB8AC3E}">
        <p14:creationId xmlns:p14="http://schemas.microsoft.com/office/powerpoint/2010/main" val="3964663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target gene is identified by PA&lt; and protospacer adjacent motif: coded NGG. </a:t>
            </a:r>
          </a:p>
          <a:p>
            <a:endParaRPr lang="en-US" dirty="0"/>
          </a:p>
          <a:p>
            <a:r>
              <a:rPr lang="en-US" dirty="0"/>
              <a:t>Used </a:t>
            </a:r>
            <a:r>
              <a:rPr lang="en-US" dirty="0" err="1"/>
              <a:t>cas</a:t>
            </a:r>
            <a:r>
              <a:rPr lang="en-US" dirty="0"/>
              <a:t> designer to identify possible sequences with NGG which had only one target location in the Mouse Chromosomes. </a:t>
            </a:r>
          </a:p>
        </p:txBody>
      </p:sp>
      <p:sp>
        <p:nvSpPr>
          <p:cNvPr id="4" name="Slide Number Placeholder 3"/>
          <p:cNvSpPr>
            <a:spLocks noGrp="1"/>
          </p:cNvSpPr>
          <p:nvPr>
            <p:ph type="sldNum" sz="quarter" idx="5"/>
          </p:nvPr>
        </p:nvSpPr>
        <p:spPr/>
        <p:txBody>
          <a:bodyPr/>
          <a:lstStyle/>
          <a:p>
            <a:fld id="{59C14980-7226-4425-AF98-6E8BB8C5D9A7}" type="slidenum">
              <a:rPr lang="en-US" smtClean="0"/>
              <a:t>12</a:t>
            </a:fld>
            <a:endParaRPr lang="en-US"/>
          </a:p>
        </p:txBody>
      </p:sp>
    </p:spTree>
    <p:extLst>
      <p:ext uri="{BB962C8B-B14F-4D97-AF65-F5344CB8AC3E}">
        <p14:creationId xmlns:p14="http://schemas.microsoft.com/office/powerpoint/2010/main" val="2471539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CD7C41-29C1-4F29-8975-D3ADAA4434E4}" type="datetimeFigureOut">
              <a:rPr lang="en-US" smtClean="0"/>
              <a:t>12/10/2019</a:t>
            </a:fld>
            <a:endParaRPr lang="en-US"/>
          </a:p>
        </p:txBody>
      </p:sp>
      <p:sp>
        <p:nvSpPr>
          <p:cNvPr id="5" name="Footer Placeholder 4"/>
          <p:cNvSpPr>
            <a:spLocks noGrp="1"/>
          </p:cNvSpPr>
          <p:nvPr>
            <p:ph type="ftr" sz="quarter" idx="11"/>
          </p:nvPr>
        </p:nvSpPr>
        <p:spPr>
          <a:xfrm>
            <a:off x="1127124" y="329307"/>
            <a:ext cx="5943668" cy="309201"/>
          </a:xfrm>
        </p:spPr>
        <p:txBody>
          <a:bodyPr/>
          <a:lstStyle/>
          <a:p>
            <a:endParaRPr lang="en-US"/>
          </a:p>
        </p:txBody>
      </p:sp>
      <p:sp>
        <p:nvSpPr>
          <p:cNvPr id="6" name="Slide Number Placeholder 5"/>
          <p:cNvSpPr>
            <a:spLocks noGrp="1"/>
          </p:cNvSpPr>
          <p:nvPr>
            <p:ph type="sldNum" sz="quarter" idx="12"/>
          </p:nvPr>
        </p:nvSpPr>
        <p:spPr>
          <a:xfrm>
            <a:off x="9924392" y="134930"/>
            <a:ext cx="811019" cy="503578"/>
          </a:xfrm>
        </p:spPr>
        <p:txBody>
          <a:bodyPr/>
          <a:lstStyle/>
          <a:p>
            <a:fld id="{8FD2D7D4-2F40-46BE-AD2D-699CE47D767B}"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80132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CD7C41-29C1-4F29-8975-D3ADAA4434E4}"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2D7D4-2F40-46BE-AD2D-699CE47D767B}" type="slidenum">
              <a:rPr lang="en-US" smtClean="0"/>
              <a:t>‹#›</a:t>
            </a:fld>
            <a:endParaRPr 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630823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CD7C41-29C1-4F29-8975-D3ADAA4434E4}"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2D7D4-2F40-46BE-AD2D-699CE47D767B}" type="slidenum">
              <a:rPr lang="en-US" smtClean="0"/>
              <a:t>‹#›</a:t>
            </a:fld>
            <a:endParaRPr lang="en-US"/>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3638083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17CD7C41-29C1-4F29-8975-D3ADAA4434E4}" type="datetimeFigureOut">
              <a:rPr lang="en-US" smtClean="0"/>
              <a:t>12/10/2019</a:t>
            </a:fld>
            <a:endParaRPr lang="en-US"/>
          </a:p>
        </p:txBody>
      </p:sp>
      <p:sp>
        <p:nvSpPr>
          <p:cNvPr id="5" name="Footer Placeholder 4"/>
          <p:cNvSpPr>
            <a:spLocks noGrp="1"/>
          </p:cNvSpPr>
          <p:nvPr>
            <p:ph type="ftr" sz="quarter" idx="11"/>
          </p:nvPr>
        </p:nvSpPr>
        <p:spPr/>
        <p:txBody>
          <a:bodyPr/>
          <a:lstStyle>
            <a:lvl1pPr>
              <a:defRPr sz="1200"/>
            </a:lvl1pPr>
          </a:lstStyle>
          <a:p>
            <a:endParaRPr lang="en-US"/>
          </a:p>
        </p:txBody>
      </p:sp>
      <p:sp>
        <p:nvSpPr>
          <p:cNvPr id="6" name="Slide Number Placeholder 5"/>
          <p:cNvSpPr>
            <a:spLocks noGrp="1"/>
          </p:cNvSpPr>
          <p:nvPr>
            <p:ph type="sldNum" sz="quarter" idx="12"/>
          </p:nvPr>
        </p:nvSpPr>
        <p:spPr/>
        <p:txBody>
          <a:bodyPr/>
          <a:lstStyle/>
          <a:p>
            <a:fld id="{8FD2D7D4-2F40-46BE-AD2D-699CE47D767B}" type="slidenum">
              <a:rPr lang="en-US" smtClean="0"/>
              <a:t>‹#›</a:t>
            </a:fld>
            <a:endParaRPr lang="en-US"/>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503102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7CD7C41-29C1-4F29-8975-D3ADAA4434E4}"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2D7D4-2F40-46BE-AD2D-699CE47D767B}"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724369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CD7C41-29C1-4F29-8975-D3ADAA4434E4}" type="datetimeFigureOut">
              <a:rPr lang="en-US" smtClean="0"/>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2D7D4-2F40-46BE-AD2D-699CE47D767B}"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649750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CD7C41-29C1-4F29-8975-D3ADAA4434E4}" type="datetimeFigureOut">
              <a:rPr lang="en-US" smtClean="0"/>
              <a:t>12/10/2019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D2D7D4-2F40-46BE-AD2D-699CE47D767B}" type="slidenum">
              <a:rPr lang="en-US" smtClean="0"/>
              <a:t>‹#›</a:t>
            </a:fld>
            <a:endParaRPr lang="en-US"/>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804757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CD7C41-29C1-4F29-8975-D3ADAA4434E4}" type="datetimeFigureOut">
              <a:rPr lang="en-US" smtClean="0"/>
              <a:t>12/10/2019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D2D7D4-2F40-46BE-AD2D-699CE47D767B}" type="slidenum">
              <a:rPr lang="en-US" smtClean="0"/>
              <a:t>‹#›</a:t>
            </a:fld>
            <a:endParaRPr lang="en-US"/>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845469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CD7C41-29C1-4F29-8975-D3ADAA4434E4}" type="datetimeFigureOut">
              <a:rPr lang="en-US" smtClean="0"/>
              <a:t>12/10/2019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D2D7D4-2F40-46BE-AD2D-699CE47D767B}" type="slidenum">
              <a:rPr lang="en-US" smtClean="0"/>
              <a:t>‹#›</a:t>
            </a:fld>
            <a:endParaRPr lang="en-US"/>
          </a:p>
        </p:txBody>
      </p:sp>
    </p:spTree>
    <p:extLst>
      <p:ext uri="{BB962C8B-B14F-4D97-AF65-F5344CB8AC3E}">
        <p14:creationId xmlns:p14="http://schemas.microsoft.com/office/powerpoint/2010/main" val="3608717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CD7C41-29C1-4F29-8975-D3ADAA4434E4}" type="datetimeFigureOut">
              <a:rPr lang="en-US" smtClean="0"/>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2D7D4-2F40-46BE-AD2D-699CE47D767B}"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54051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17CD7C41-29C1-4F29-8975-D3ADAA4434E4}" type="datetimeFigureOut">
              <a:rPr lang="en-US" smtClean="0"/>
              <a:t>12/10/2019</a:t>
            </a:fld>
            <a:endParaRPr lang="en-US"/>
          </a:p>
        </p:txBody>
      </p:sp>
      <p:sp>
        <p:nvSpPr>
          <p:cNvPr id="6" name="Footer Placeholder 5"/>
          <p:cNvSpPr>
            <a:spLocks noGrp="1"/>
          </p:cNvSpPr>
          <p:nvPr>
            <p:ph type="ftr" sz="quarter" idx="11"/>
          </p:nvPr>
        </p:nvSpPr>
        <p:spPr>
          <a:xfrm>
            <a:off x="1125300" y="318640"/>
            <a:ext cx="4877818" cy="320931"/>
          </a:xfrm>
        </p:spPr>
        <p:txBody>
          <a:bodyPr/>
          <a:lstStyle/>
          <a:p>
            <a:endParaRPr lang="en-US"/>
          </a:p>
        </p:txBody>
      </p:sp>
      <p:sp>
        <p:nvSpPr>
          <p:cNvPr id="7" name="Slide Number Placeholder 6"/>
          <p:cNvSpPr>
            <a:spLocks noGrp="1"/>
          </p:cNvSpPr>
          <p:nvPr>
            <p:ph type="sldNum" sz="quarter" idx="12"/>
          </p:nvPr>
        </p:nvSpPr>
        <p:spPr>
          <a:xfrm>
            <a:off x="6176794" y="137408"/>
            <a:ext cx="811019" cy="503578"/>
          </a:xfrm>
        </p:spPr>
        <p:txBody>
          <a:bodyPr/>
          <a:lstStyle/>
          <a:p>
            <a:fld id="{8FD2D7D4-2F40-46BE-AD2D-699CE47D767B}" type="slidenum">
              <a:rPr lang="en-US" smtClean="0"/>
              <a:t>‹#›</a:t>
            </a:fld>
            <a:endParaRPr lang="en-US"/>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2851188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7CD7C41-29C1-4F29-8975-D3ADAA4434E4}" type="datetimeFigureOut">
              <a:rPr lang="en-US" smtClean="0"/>
              <a:t>12/10/2019</a:t>
            </a:fld>
            <a:endParaRPr lang="en-US"/>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8FD2D7D4-2F40-46BE-AD2D-699CE47D767B}" type="slidenum">
              <a:rPr lang="en-US" smtClean="0"/>
              <a:t>‹#›</a:t>
            </a:fld>
            <a:endParaRPr lang="en-US"/>
          </a:p>
        </p:txBody>
      </p:sp>
    </p:spTree>
    <p:extLst>
      <p:ext uri="{BB962C8B-B14F-4D97-AF65-F5344CB8AC3E}">
        <p14:creationId xmlns:p14="http://schemas.microsoft.com/office/powerpoint/2010/main" val="28404684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0933" y="960241"/>
            <a:ext cx="6849699" cy="4203872"/>
          </a:xfrm>
        </p:spPr>
        <p:txBody>
          <a:bodyPr anchor="ctr">
            <a:normAutofit/>
          </a:bodyPr>
          <a:lstStyle/>
          <a:p>
            <a:r>
              <a:rPr lang="en-US" sz="4200" b="1" dirty="0"/>
              <a:t>Understanding endothelial permeability in the blood brain barrier: </a:t>
            </a:r>
            <a:br>
              <a:rPr lang="en-US" sz="4200" b="1" dirty="0"/>
            </a:br>
            <a:r>
              <a:rPr lang="en-US" sz="4200" dirty="0"/>
              <a:t>Identifying potential mechanism between HIF-1 and </a:t>
            </a:r>
            <a:r>
              <a:rPr lang="en-US" sz="4200" dirty="0" err="1"/>
              <a:t>Apold</a:t>
            </a:r>
            <a:r>
              <a:rPr lang="en-US" sz="4200" dirty="0"/>
              <a:t> 1</a:t>
            </a:r>
          </a:p>
        </p:txBody>
      </p:sp>
      <p:sp>
        <p:nvSpPr>
          <p:cNvPr id="3" name="Subtitle 2"/>
          <p:cNvSpPr>
            <a:spLocks noGrp="1"/>
          </p:cNvSpPr>
          <p:nvPr>
            <p:ph type="subTitle" idx="1"/>
          </p:nvPr>
        </p:nvSpPr>
        <p:spPr>
          <a:xfrm>
            <a:off x="8453071" y="964028"/>
            <a:ext cx="2770873" cy="4196299"/>
          </a:xfrm>
        </p:spPr>
        <p:txBody>
          <a:bodyPr anchor="ctr">
            <a:normAutofit/>
          </a:bodyPr>
          <a:lstStyle/>
          <a:p>
            <a:r>
              <a:rPr lang="en-US" dirty="0"/>
              <a:t>Muskan Bansal </a:t>
            </a:r>
          </a:p>
          <a:p>
            <a:r>
              <a:rPr lang="en-US" dirty="0"/>
              <a:t>Peter Hamilton, Ph.D.  Department of Anatomy and Neurobiology</a:t>
            </a:r>
          </a:p>
        </p:txBody>
      </p:sp>
    </p:spTree>
    <p:extLst>
      <p:ext uri="{BB962C8B-B14F-4D97-AF65-F5344CB8AC3E}">
        <p14:creationId xmlns:p14="http://schemas.microsoft.com/office/powerpoint/2010/main" val="136041107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B6200-A4C3-4202-A02C-5D36B199BCD6}"/>
              </a:ext>
            </a:extLst>
          </p:cNvPr>
          <p:cNvSpPr>
            <a:spLocks noGrp="1"/>
          </p:cNvSpPr>
          <p:nvPr>
            <p:ph type="title"/>
          </p:nvPr>
        </p:nvSpPr>
        <p:spPr/>
        <p:txBody>
          <a:bodyPr/>
          <a:lstStyle/>
          <a:p>
            <a:r>
              <a:rPr lang="en-US" dirty="0"/>
              <a:t>Identify HRE Promoter Upstream </a:t>
            </a:r>
            <a:r>
              <a:rPr lang="en-US" dirty="0" err="1"/>
              <a:t>Apold</a:t>
            </a:r>
            <a:r>
              <a:rPr lang="en-US" dirty="0"/>
              <a:t> 1</a:t>
            </a:r>
          </a:p>
        </p:txBody>
      </p:sp>
      <p:sp>
        <p:nvSpPr>
          <p:cNvPr id="3" name="Content Placeholder 2">
            <a:extLst>
              <a:ext uri="{FF2B5EF4-FFF2-40B4-BE49-F238E27FC236}">
                <a16:creationId xmlns:a16="http://schemas.microsoft.com/office/drawing/2014/main" id="{3A165105-A38B-431F-AA8F-AE08BA46D8F0}"/>
              </a:ext>
            </a:extLst>
          </p:cNvPr>
          <p:cNvSpPr>
            <a:spLocks noGrp="1"/>
          </p:cNvSpPr>
          <p:nvPr>
            <p:ph idx="1"/>
          </p:nvPr>
        </p:nvSpPr>
        <p:spPr>
          <a:xfrm>
            <a:off x="1130271" y="4592781"/>
            <a:ext cx="3995912" cy="873564"/>
          </a:xfrm>
        </p:spPr>
        <p:txBody>
          <a:bodyPr>
            <a:normAutofit/>
          </a:bodyPr>
          <a:lstStyle/>
          <a:p>
            <a:pPr marL="0" indent="0">
              <a:buNone/>
            </a:pPr>
            <a:r>
              <a:rPr lang="en-US" sz="2800" dirty="0"/>
              <a:t>Homer Motif of Hif1a</a:t>
            </a:r>
          </a:p>
        </p:txBody>
      </p:sp>
      <p:pic>
        <p:nvPicPr>
          <p:cNvPr id="4" name="Picture 3">
            <a:extLst>
              <a:ext uri="{FF2B5EF4-FFF2-40B4-BE49-F238E27FC236}">
                <a16:creationId xmlns:a16="http://schemas.microsoft.com/office/drawing/2014/main" id="{C208D4FC-2317-4A46-A709-23D470BDF3A6}"/>
              </a:ext>
            </a:extLst>
          </p:cNvPr>
          <p:cNvPicPr/>
          <p:nvPr/>
        </p:nvPicPr>
        <p:blipFill rotWithShape="1">
          <a:blip r:embed="rId3">
            <a:extLst>
              <a:ext uri="{28A0092B-C50C-407E-A947-70E740481C1C}">
                <a14:useLocalDpi xmlns:a14="http://schemas.microsoft.com/office/drawing/2010/main" val="0"/>
              </a:ext>
            </a:extLst>
          </a:blip>
          <a:srcRect r="52025" b="72753"/>
          <a:stretch/>
        </p:blipFill>
        <p:spPr bwMode="auto">
          <a:xfrm>
            <a:off x="1130270" y="2037195"/>
            <a:ext cx="3995912" cy="2520950"/>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F2F4D84B-D9E9-4704-BC09-FBDF18B9247E}"/>
              </a:ext>
            </a:extLst>
          </p:cNvPr>
          <p:cNvPicPr>
            <a:picLocks noChangeAspect="1"/>
          </p:cNvPicPr>
          <p:nvPr/>
        </p:nvPicPr>
        <p:blipFill>
          <a:blip r:embed="rId4"/>
          <a:stretch>
            <a:fillRect/>
          </a:stretch>
        </p:blipFill>
        <p:spPr>
          <a:xfrm>
            <a:off x="5510211" y="2106756"/>
            <a:ext cx="6048375" cy="2486025"/>
          </a:xfrm>
          <a:prstGeom prst="rect">
            <a:avLst/>
          </a:prstGeom>
        </p:spPr>
      </p:pic>
    </p:spTree>
    <p:extLst>
      <p:ext uri="{BB962C8B-B14F-4D97-AF65-F5344CB8AC3E}">
        <p14:creationId xmlns:p14="http://schemas.microsoft.com/office/powerpoint/2010/main" val="3982630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CRISPR Cas 9 </a:t>
            </a:r>
          </a:p>
        </p:txBody>
      </p:sp>
      <p:sp>
        <p:nvSpPr>
          <p:cNvPr id="3" name="Content Placeholder 2"/>
          <p:cNvSpPr>
            <a:spLocks noGrp="1"/>
          </p:cNvSpPr>
          <p:nvPr>
            <p:ph idx="1"/>
          </p:nvPr>
        </p:nvSpPr>
        <p:spPr/>
        <p:txBody>
          <a:bodyPr/>
          <a:lstStyle/>
          <a:p>
            <a:r>
              <a:rPr lang="en-US" dirty="0"/>
              <a:t>What is this technique? </a:t>
            </a:r>
          </a:p>
        </p:txBody>
      </p:sp>
      <p:pic>
        <p:nvPicPr>
          <p:cNvPr id="6" name="Picture 5">
            <a:extLst>
              <a:ext uri="{FF2B5EF4-FFF2-40B4-BE49-F238E27FC236}">
                <a16:creationId xmlns:a16="http://schemas.microsoft.com/office/drawing/2014/main" id="{A90580A5-FEEE-43DF-8C91-F5DEE11A4A0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052146" y="1391655"/>
            <a:ext cx="6318708" cy="3885334"/>
          </a:xfrm>
          <a:prstGeom prst="rect">
            <a:avLst/>
          </a:prstGeom>
        </p:spPr>
      </p:pic>
    </p:spTree>
    <p:extLst>
      <p:ext uri="{BB962C8B-B14F-4D97-AF65-F5344CB8AC3E}">
        <p14:creationId xmlns:p14="http://schemas.microsoft.com/office/powerpoint/2010/main" val="3467456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a Target G RNA Sequence </a:t>
            </a:r>
          </a:p>
        </p:txBody>
      </p:sp>
      <p:pic>
        <p:nvPicPr>
          <p:cNvPr id="7" name="image5.png">
            <a:extLst>
              <a:ext uri="{FF2B5EF4-FFF2-40B4-BE49-F238E27FC236}">
                <a16:creationId xmlns:a16="http://schemas.microsoft.com/office/drawing/2014/main" id="{4A784CA7-02E7-4C1B-A85B-4B7E9449E32F}"/>
              </a:ext>
            </a:extLst>
          </p:cNvPr>
          <p:cNvPicPr/>
          <p:nvPr/>
        </p:nvPicPr>
        <p:blipFill>
          <a:blip r:embed="rId3"/>
          <a:srcRect/>
          <a:stretch>
            <a:fillRect/>
          </a:stretch>
        </p:blipFill>
        <p:spPr>
          <a:xfrm>
            <a:off x="633197" y="1531953"/>
            <a:ext cx="7319313" cy="4057330"/>
          </a:xfrm>
          <a:prstGeom prst="rect">
            <a:avLst/>
          </a:prstGeom>
          <a:ln/>
        </p:spPr>
      </p:pic>
      <p:sp>
        <p:nvSpPr>
          <p:cNvPr id="8" name="Rectangle 7">
            <a:extLst>
              <a:ext uri="{FF2B5EF4-FFF2-40B4-BE49-F238E27FC236}">
                <a16:creationId xmlns:a16="http://schemas.microsoft.com/office/drawing/2014/main" id="{D7920480-F2BE-4C26-BC62-9BB6B3386F21}"/>
              </a:ext>
            </a:extLst>
          </p:cNvPr>
          <p:cNvSpPr/>
          <p:nvPr/>
        </p:nvSpPr>
        <p:spPr>
          <a:xfrm>
            <a:off x="817418" y="3193472"/>
            <a:ext cx="1634836" cy="24938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618F0255-1F3D-43AB-B707-EAB245AC9CD9}"/>
              </a:ext>
            </a:extLst>
          </p:cNvPr>
          <p:cNvSpPr/>
          <p:nvPr/>
        </p:nvSpPr>
        <p:spPr>
          <a:xfrm>
            <a:off x="7952510" y="2242537"/>
            <a:ext cx="4144083" cy="1107996"/>
          </a:xfrm>
          <a:prstGeom prst="rect">
            <a:avLst/>
          </a:prstGeom>
        </p:spPr>
        <p:txBody>
          <a:bodyPr wrap="none">
            <a:spAutoFit/>
          </a:bodyPr>
          <a:lstStyle/>
          <a:p>
            <a:r>
              <a:rPr lang="en-US" sz="2200" dirty="0">
                <a:latin typeface="Times New Roman" panose="02020603050405020304" pitchFamily="18" charset="0"/>
                <a:ea typeface="Times New Roman" panose="02020603050405020304" pitchFamily="18" charset="0"/>
              </a:rPr>
              <a:t>CUCUGAUCUUCUGCAAUUCC</a:t>
            </a:r>
          </a:p>
          <a:p>
            <a:endParaRPr lang="en-US" sz="2200" dirty="0">
              <a:latin typeface="Times New Roman" panose="02020603050405020304" pitchFamily="18" charset="0"/>
            </a:endParaRPr>
          </a:p>
          <a:p>
            <a:r>
              <a:rPr lang="en-US" sz="2200" dirty="0">
                <a:latin typeface="Times New Roman" panose="02020603050405020304" pitchFamily="18" charset="0"/>
              </a:rPr>
              <a:t>gRNA Sequence</a:t>
            </a:r>
            <a:endParaRPr lang="en-US" sz="2200" dirty="0"/>
          </a:p>
        </p:txBody>
      </p:sp>
    </p:spTree>
    <p:extLst>
      <p:ext uri="{BB962C8B-B14F-4D97-AF65-F5344CB8AC3E}">
        <p14:creationId xmlns:p14="http://schemas.microsoft.com/office/powerpoint/2010/main" val="832496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Lipid Mediated Transfection</a:t>
            </a:r>
          </a:p>
        </p:txBody>
      </p:sp>
      <p:pic>
        <p:nvPicPr>
          <p:cNvPr id="4" name="Picture 3">
            <a:extLst>
              <a:ext uri="{FF2B5EF4-FFF2-40B4-BE49-F238E27FC236}">
                <a16:creationId xmlns:a16="http://schemas.microsoft.com/office/drawing/2014/main" id="{8B14D0E4-70D7-4CA5-886D-DB7F9DA23AB5}"/>
              </a:ext>
            </a:extLst>
          </p:cNvPr>
          <p:cNvPicPr/>
          <p:nvPr/>
        </p:nvPicPr>
        <p:blipFill>
          <a:blip r:embed="rId2">
            <a:extLst>
              <a:ext uri="{28A0092B-C50C-407E-A947-70E740481C1C}">
                <a14:useLocalDpi xmlns:a14="http://schemas.microsoft.com/office/drawing/2010/main" val="0"/>
              </a:ext>
            </a:extLst>
          </a:blip>
          <a:stretch>
            <a:fillRect/>
          </a:stretch>
        </p:blipFill>
        <p:spPr>
          <a:xfrm>
            <a:off x="2230583" y="1581873"/>
            <a:ext cx="7467599" cy="4431000"/>
          </a:xfrm>
          <a:prstGeom prst="rect">
            <a:avLst/>
          </a:prstGeom>
        </p:spPr>
      </p:pic>
    </p:spTree>
    <p:extLst>
      <p:ext uri="{BB962C8B-B14F-4D97-AF65-F5344CB8AC3E}">
        <p14:creationId xmlns:p14="http://schemas.microsoft.com/office/powerpoint/2010/main" val="3449092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BA35E-6CDF-4314-A6A6-08593729C4CE}"/>
              </a:ext>
            </a:extLst>
          </p:cNvPr>
          <p:cNvSpPr>
            <a:spLocks noGrp="1"/>
          </p:cNvSpPr>
          <p:nvPr>
            <p:ph type="title"/>
          </p:nvPr>
        </p:nvSpPr>
        <p:spPr>
          <a:xfrm>
            <a:off x="1130270" y="953324"/>
            <a:ext cx="5561475" cy="1049235"/>
          </a:xfrm>
        </p:spPr>
        <p:txBody>
          <a:bodyPr>
            <a:normAutofit/>
          </a:bodyPr>
          <a:lstStyle/>
          <a:p>
            <a:r>
              <a:rPr lang="en-US" sz="2600" dirty="0"/>
              <a:t>Cell Sorting for Cells with Florescent tagged Nuclease</a:t>
            </a:r>
          </a:p>
        </p:txBody>
      </p:sp>
      <p:pic>
        <p:nvPicPr>
          <p:cNvPr id="4" name="Picture 3" descr="Related image">
            <a:extLst>
              <a:ext uri="{FF2B5EF4-FFF2-40B4-BE49-F238E27FC236}">
                <a16:creationId xmlns:a16="http://schemas.microsoft.com/office/drawing/2014/main" id="{B53D39C3-BA8A-4B05-93D4-405931576F1E}"/>
              </a:ext>
            </a:extLst>
          </p:cNvPr>
          <p:cNvPicPr/>
          <p:nvPr/>
        </p:nvPicPr>
        <p:blipFill rotWithShape="1">
          <a:blip r:embed="rId2" cstate="print">
            <a:extLst>
              <a:ext uri="{28A0092B-C50C-407E-A947-70E740481C1C}">
                <a14:useLocalDpi xmlns:a14="http://schemas.microsoft.com/office/drawing/2010/main" val="0"/>
              </a:ext>
            </a:extLst>
          </a:blip>
          <a:srcRect l="22027" t="1185" r="5263" b="-1185"/>
          <a:stretch/>
        </p:blipFill>
        <p:spPr bwMode="auto">
          <a:xfrm>
            <a:off x="5985164" y="1233055"/>
            <a:ext cx="4890654" cy="4899313"/>
          </a:xfrm>
          <a:prstGeom prst="rect">
            <a:avLst/>
          </a:prstGeom>
          <a:noFill/>
          <a:ln>
            <a:noFill/>
          </a:ln>
        </p:spPr>
      </p:pic>
    </p:spTree>
    <p:extLst>
      <p:ext uri="{BB962C8B-B14F-4D97-AF65-F5344CB8AC3E}">
        <p14:creationId xmlns:p14="http://schemas.microsoft.com/office/powerpoint/2010/main" val="519952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953324"/>
            <a:ext cx="9603275" cy="1049235"/>
          </a:xfrm>
        </p:spPr>
        <p:txBody>
          <a:bodyPr/>
          <a:lstStyle/>
          <a:p>
            <a:r>
              <a:rPr lang="en-US" dirty="0"/>
              <a:t>Western Blot-Sorting Cell Line</a:t>
            </a:r>
          </a:p>
        </p:txBody>
      </p:sp>
      <p:pic>
        <p:nvPicPr>
          <p:cNvPr id="7" name="Picture 6">
            <a:extLst>
              <a:ext uri="{FF2B5EF4-FFF2-40B4-BE49-F238E27FC236}">
                <a16:creationId xmlns:a16="http://schemas.microsoft.com/office/drawing/2014/main" id="{AE99A62F-5E99-4C4F-807D-0873E0426BE9}"/>
              </a:ext>
            </a:extLst>
          </p:cNvPr>
          <p:cNvPicPr>
            <a:picLocks noChangeAspect="1"/>
          </p:cNvPicPr>
          <p:nvPr/>
        </p:nvPicPr>
        <p:blipFill>
          <a:blip r:embed="rId2"/>
          <a:stretch>
            <a:fillRect/>
          </a:stretch>
        </p:blipFill>
        <p:spPr>
          <a:xfrm>
            <a:off x="5006026" y="2357829"/>
            <a:ext cx="6238875" cy="1971675"/>
          </a:xfrm>
          <a:prstGeom prst="rect">
            <a:avLst/>
          </a:prstGeom>
        </p:spPr>
      </p:pic>
      <p:pic>
        <p:nvPicPr>
          <p:cNvPr id="8" name="Picture 7">
            <a:extLst>
              <a:ext uri="{FF2B5EF4-FFF2-40B4-BE49-F238E27FC236}">
                <a16:creationId xmlns:a16="http://schemas.microsoft.com/office/drawing/2014/main" id="{6EFBDD5D-16A6-409C-84B0-DC0917CC1E35}"/>
              </a:ext>
            </a:extLst>
          </p:cNvPr>
          <p:cNvPicPr>
            <a:picLocks noChangeAspect="1"/>
          </p:cNvPicPr>
          <p:nvPr/>
        </p:nvPicPr>
        <p:blipFill>
          <a:blip r:embed="rId3"/>
          <a:stretch>
            <a:fillRect/>
          </a:stretch>
        </p:blipFill>
        <p:spPr>
          <a:xfrm>
            <a:off x="4855151" y="4437826"/>
            <a:ext cx="7077075" cy="1466850"/>
          </a:xfrm>
          <a:prstGeom prst="rect">
            <a:avLst/>
          </a:prstGeom>
        </p:spPr>
      </p:pic>
      <p:sp>
        <p:nvSpPr>
          <p:cNvPr id="3" name="Rectangle 2">
            <a:extLst>
              <a:ext uri="{FF2B5EF4-FFF2-40B4-BE49-F238E27FC236}">
                <a16:creationId xmlns:a16="http://schemas.microsoft.com/office/drawing/2014/main" id="{0AE65549-AF96-4CD0-81BC-0958F08D9B01}"/>
              </a:ext>
            </a:extLst>
          </p:cNvPr>
          <p:cNvSpPr/>
          <p:nvPr/>
        </p:nvSpPr>
        <p:spPr>
          <a:xfrm>
            <a:off x="9104149" y="3028841"/>
            <a:ext cx="536448" cy="4267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CB7FC94-105B-41E1-B0FE-561CAD619C94}"/>
              </a:ext>
            </a:extLst>
          </p:cNvPr>
          <p:cNvPicPr>
            <a:picLocks noChangeAspect="1"/>
          </p:cNvPicPr>
          <p:nvPr/>
        </p:nvPicPr>
        <p:blipFill rotWithShape="1">
          <a:blip r:embed="rId4"/>
          <a:srcRect t="6966"/>
          <a:stretch/>
        </p:blipFill>
        <p:spPr>
          <a:xfrm>
            <a:off x="907908" y="2443162"/>
            <a:ext cx="2250928" cy="3461113"/>
          </a:xfrm>
          <a:prstGeom prst="rect">
            <a:avLst/>
          </a:prstGeom>
        </p:spPr>
      </p:pic>
    </p:spTree>
    <p:extLst>
      <p:ext uri="{BB962C8B-B14F-4D97-AF65-F5344CB8AC3E}">
        <p14:creationId xmlns:p14="http://schemas.microsoft.com/office/powerpoint/2010/main" val="3078538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8757-0B91-4B20-8F4B-2E7DFE8A368D}"/>
              </a:ext>
            </a:extLst>
          </p:cNvPr>
          <p:cNvSpPr>
            <a:spLocks noGrp="1"/>
          </p:cNvSpPr>
          <p:nvPr>
            <p:ph type="title"/>
          </p:nvPr>
        </p:nvSpPr>
        <p:spPr/>
        <p:txBody>
          <a:bodyPr/>
          <a:lstStyle/>
          <a:p>
            <a:r>
              <a:rPr lang="en-US" dirty="0"/>
              <a:t>Plasmid for HIF1a overexpression</a:t>
            </a:r>
          </a:p>
        </p:txBody>
      </p:sp>
      <p:pic>
        <p:nvPicPr>
          <p:cNvPr id="4" name="Picture 3">
            <a:extLst>
              <a:ext uri="{FF2B5EF4-FFF2-40B4-BE49-F238E27FC236}">
                <a16:creationId xmlns:a16="http://schemas.microsoft.com/office/drawing/2014/main" id="{356E161C-4B83-41A1-AD3A-7D3C5FED77F5}"/>
              </a:ext>
            </a:extLst>
          </p:cNvPr>
          <p:cNvPicPr/>
          <p:nvPr/>
        </p:nvPicPr>
        <p:blipFill rotWithShape="1">
          <a:blip r:embed="rId2">
            <a:extLst>
              <a:ext uri="{28A0092B-C50C-407E-A947-70E740481C1C}">
                <a14:useLocalDpi xmlns:a14="http://schemas.microsoft.com/office/drawing/2010/main" val="0"/>
              </a:ext>
            </a:extLst>
          </a:blip>
          <a:srcRect l="6916" t="3331" r="1062" b="4742"/>
          <a:stretch/>
        </p:blipFill>
        <p:spPr bwMode="auto">
          <a:xfrm>
            <a:off x="3296543" y="1647284"/>
            <a:ext cx="5224001" cy="42573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52813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CC39A-E756-432B-8FAF-5DA8D993C2D4}"/>
              </a:ext>
            </a:extLst>
          </p:cNvPr>
          <p:cNvSpPr>
            <a:spLocks noGrp="1"/>
          </p:cNvSpPr>
          <p:nvPr>
            <p:ph type="title"/>
          </p:nvPr>
        </p:nvSpPr>
        <p:spPr>
          <a:xfrm>
            <a:off x="1130270" y="953324"/>
            <a:ext cx="5284385" cy="1235694"/>
          </a:xfrm>
        </p:spPr>
        <p:txBody>
          <a:bodyPr>
            <a:normAutofit fontScale="90000"/>
          </a:bodyPr>
          <a:lstStyle/>
          <a:p>
            <a:r>
              <a:rPr lang="en-US" dirty="0"/>
              <a:t>Overexpressing Hif-1:Cell Imaging and  Rt-PCR Measurement </a:t>
            </a:r>
          </a:p>
        </p:txBody>
      </p:sp>
      <p:pic>
        <p:nvPicPr>
          <p:cNvPr id="7170" name="Picture 2" descr="Image result for rt-pcr">
            <a:extLst>
              <a:ext uri="{FF2B5EF4-FFF2-40B4-BE49-F238E27FC236}">
                <a16:creationId xmlns:a16="http://schemas.microsoft.com/office/drawing/2014/main" id="{72038A34-6E9F-44D2-A7D9-272C0AF5B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652" y="953324"/>
            <a:ext cx="3749386" cy="490828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cell proliferation assays protocol&quot;">
            <a:extLst>
              <a:ext uri="{FF2B5EF4-FFF2-40B4-BE49-F238E27FC236}">
                <a16:creationId xmlns:a16="http://schemas.microsoft.com/office/drawing/2014/main" id="{78665CE2-A6CB-4D2D-833C-A6878F19429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1932"/>
          <a:stretch/>
        </p:blipFill>
        <p:spPr bwMode="auto">
          <a:xfrm>
            <a:off x="4443280" y="2240726"/>
            <a:ext cx="2202873" cy="366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825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27C70-E26D-47D5-9021-E6E285671A15}"/>
              </a:ext>
            </a:extLst>
          </p:cNvPr>
          <p:cNvSpPr>
            <a:spLocks noGrp="1"/>
          </p:cNvSpPr>
          <p:nvPr>
            <p:ph type="title"/>
          </p:nvPr>
        </p:nvSpPr>
        <p:spPr/>
        <p:txBody>
          <a:bodyPr/>
          <a:lstStyle/>
          <a:p>
            <a:r>
              <a:rPr lang="en-US" dirty="0"/>
              <a:t>Potential Results</a:t>
            </a:r>
          </a:p>
        </p:txBody>
      </p:sp>
      <p:sp>
        <p:nvSpPr>
          <p:cNvPr id="3" name="Content Placeholder 2">
            <a:extLst>
              <a:ext uri="{FF2B5EF4-FFF2-40B4-BE49-F238E27FC236}">
                <a16:creationId xmlns:a16="http://schemas.microsoft.com/office/drawing/2014/main" id="{DE1930BC-839D-4F11-8C53-D75CE7169057}"/>
              </a:ext>
            </a:extLst>
          </p:cNvPr>
          <p:cNvSpPr>
            <a:spLocks noGrp="1"/>
          </p:cNvSpPr>
          <p:nvPr>
            <p:ph idx="1"/>
          </p:nvPr>
        </p:nvSpPr>
        <p:spPr/>
        <p:txBody>
          <a:bodyPr/>
          <a:lstStyle/>
          <a:p>
            <a:r>
              <a:rPr lang="en-US" dirty="0"/>
              <a:t>Loss of </a:t>
            </a:r>
            <a:r>
              <a:rPr lang="en-US" dirty="0" err="1"/>
              <a:t>Apold</a:t>
            </a:r>
            <a:r>
              <a:rPr lang="en-US" dirty="0"/>
              <a:t> 1 should disrupt the cerebral ECs cell and an overexpression of AVV-HIF-1-α should result in quicker cell death if </a:t>
            </a:r>
            <a:r>
              <a:rPr lang="en-US" dirty="0" err="1"/>
              <a:t>Apold</a:t>
            </a:r>
            <a:r>
              <a:rPr lang="en-US" dirty="0"/>
              <a:t> 1 plays a role in regulating cellular response to cope with reduced oxygen levels.</a:t>
            </a:r>
          </a:p>
          <a:p>
            <a:r>
              <a:rPr lang="en-US" dirty="0"/>
              <a:t>RT-PCR could tell us expression of other genes found in brain endothelial cells.</a:t>
            </a:r>
          </a:p>
          <a:p>
            <a:r>
              <a:rPr lang="en-US" dirty="0"/>
              <a:t>Bring us closer to understanding non-invasive mechanisms of opening the blood brain barrier</a:t>
            </a:r>
          </a:p>
        </p:txBody>
      </p:sp>
    </p:spTree>
    <p:extLst>
      <p:ext uri="{BB962C8B-B14F-4D97-AF65-F5344CB8AC3E}">
        <p14:creationId xmlns:p14="http://schemas.microsoft.com/office/powerpoint/2010/main" val="2228629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B4E3-446B-4CD0-BC5C-6A99184360D1}"/>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264286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Brain Barrier Overview</a:t>
            </a:r>
          </a:p>
        </p:txBody>
      </p:sp>
      <p:pic>
        <p:nvPicPr>
          <p:cNvPr id="1026" name="Picture 2" descr="Image result for blood brain barrier">
            <a:extLst>
              <a:ext uri="{FF2B5EF4-FFF2-40B4-BE49-F238E27FC236}">
                <a16:creationId xmlns:a16="http://schemas.microsoft.com/office/drawing/2014/main" id="{79A5CAE4-8C59-4E77-8F55-90D054E8EB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15" y="1486889"/>
            <a:ext cx="6829425" cy="4191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lood brain barrier">
            <a:extLst>
              <a:ext uri="{FF2B5EF4-FFF2-40B4-BE49-F238E27FC236}">
                <a16:creationId xmlns:a16="http://schemas.microsoft.com/office/drawing/2014/main" id="{2C6848C9-181B-42C5-BA58-0381CF4677B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093991" y="1781968"/>
            <a:ext cx="4944094" cy="329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852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 </a:t>
            </a:r>
            <a:r>
              <a:rPr lang="en-US" dirty="0" err="1"/>
              <a:t>Disrupter:Hypoxia</a:t>
            </a:r>
            <a:r>
              <a:rPr lang="en-US" dirty="0"/>
              <a:t> </a:t>
            </a:r>
          </a:p>
        </p:txBody>
      </p:sp>
      <p:sp>
        <p:nvSpPr>
          <p:cNvPr id="10" name="TextBox 9"/>
          <p:cNvSpPr txBox="1"/>
          <p:nvPr/>
        </p:nvSpPr>
        <p:spPr>
          <a:xfrm>
            <a:off x="1527089" y="4956810"/>
            <a:ext cx="650790" cy="230832"/>
          </a:xfrm>
          <a:prstGeom prst="rect">
            <a:avLst/>
          </a:prstGeom>
          <a:noFill/>
        </p:spPr>
        <p:txBody>
          <a:bodyPr wrap="square" rtlCol="0">
            <a:spAutoFit/>
          </a:bodyPr>
          <a:lstStyle/>
          <a:p>
            <a:r>
              <a:rPr lang="en-US" sz="900" dirty="0"/>
              <a:t>0.00166</a:t>
            </a:r>
          </a:p>
        </p:txBody>
      </p:sp>
      <p:sp>
        <p:nvSpPr>
          <p:cNvPr id="11" name="TextBox 10"/>
          <p:cNvSpPr txBox="1"/>
          <p:nvPr/>
        </p:nvSpPr>
        <p:spPr>
          <a:xfrm>
            <a:off x="2401330" y="4517631"/>
            <a:ext cx="650790" cy="230832"/>
          </a:xfrm>
          <a:prstGeom prst="rect">
            <a:avLst/>
          </a:prstGeom>
          <a:noFill/>
        </p:spPr>
        <p:txBody>
          <a:bodyPr wrap="square" rtlCol="0">
            <a:spAutoFit/>
          </a:bodyPr>
          <a:lstStyle/>
          <a:p>
            <a:r>
              <a:rPr lang="en-US" sz="900" dirty="0"/>
              <a:t>0.117</a:t>
            </a:r>
          </a:p>
        </p:txBody>
      </p:sp>
      <p:pic>
        <p:nvPicPr>
          <p:cNvPr id="7" name="image6.png">
            <a:extLst>
              <a:ext uri="{FF2B5EF4-FFF2-40B4-BE49-F238E27FC236}">
                <a16:creationId xmlns:a16="http://schemas.microsoft.com/office/drawing/2014/main" id="{1E1B4A99-473F-43E4-8C8A-D2549C12FE49}"/>
              </a:ext>
            </a:extLst>
          </p:cNvPr>
          <p:cNvPicPr/>
          <p:nvPr/>
        </p:nvPicPr>
        <p:blipFill>
          <a:blip r:embed="rId3"/>
          <a:srcRect/>
          <a:stretch>
            <a:fillRect/>
          </a:stretch>
        </p:blipFill>
        <p:spPr>
          <a:xfrm>
            <a:off x="6263118" y="1780760"/>
            <a:ext cx="5367495" cy="4123916"/>
          </a:xfrm>
          <a:prstGeom prst="rect">
            <a:avLst/>
          </a:prstGeom>
          <a:ln/>
        </p:spPr>
      </p:pic>
      <p:pic>
        <p:nvPicPr>
          <p:cNvPr id="2050" name="Picture 2" descr="Image result for hypoxia">
            <a:extLst>
              <a:ext uri="{FF2B5EF4-FFF2-40B4-BE49-F238E27FC236}">
                <a16:creationId xmlns:a16="http://schemas.microsoft.com/office/drawing/2014/main" id="{69FC09B9-09C2-42BB-A231-A004FCB4E7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21" y="1670358"/>
            <a:ext cx="4844198" cy="4246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72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Design</a:t>
            </a:r>
          </a:p>
        </p:txBody>
      </p:sp>
      <p:sp>
        <p:nvSpPr>
          <p:cNvPr id="3" name="Content Placeholder 2"/>
          <p:cNvSpPr>
            <a:spLocks noGrp="1"/>
          </p:cNvSpPr>
          <p:nvPr>
            <p:ph idx="1"/>
          </p:nvPr>
        </p:nvSpPr>
        <p:spPr>
          <a:xfrm>
            <a:off x="1005579" y="1477940"/>
            <a:ext cx="5090421" cy="4426735"/>
          </a:xfrm>
        </p:spPr>
        <p:txBody>
          <a:bodyPr>
            <a:normAutofit lnSpcReduction="10000"/>
          </a:bodyPr>
          <a:lstStyle/>
          <a:p>
            <a:pPr marL="0" indent="0">
              <a:buNone/>
            </a:pPr>
            <a:r>
              <a:rPr lang="en-US" sz="3600" dirty="0"/>
              <a:t>Overexpress HIF-1in endothelial cells with and without the </a:t>
            </a:r>
            <a:r>
              <a:rPr lang="en-US" sz="3600" dirty="0" err="1"/>
              <a:t>Apold</a:t>
            </a:r>
            <a:r>
              <a:rPr lang="en-US" sz="3600" dirty="0"/>
              <a:t> 1gene</a:t>
            </a:r>
          </a:p>
          <a:p>
            <a:pPr marL="0" indent="0">
              <a:buNone/>
            </a:pPr>
            <a:r>
              <a:rPr lang="en-US" sz="3600" dirty="0"/>
              <a:t>Conditions: </a:t>
            </a:r>
          </a:p>
          <a:p>
            <a:pPr marL="0" indent="0">
              <a:buNone/>
            </a:pPr>
            <a:r>
              <a:rPr lang="en-US" sz="2600" dirty="0"/>
              <a:t>In-vitro</a:t>
            </a:r>
          </a:p>
          <a:p>
            <a:pPr marL="0" indent="0">
              <a:buNone/>
            </a:pPr>
            <a:r>
              <a:rPr lang="en-US" sz="2600" dirty="0"/>
              <a:t>Hypoxic (1% Oxygen)</a:t>
            </a:r>
          </a:p>
        </p:txBody>
      </p:sp>
      <p:sp>
        <p:nvSpPr>
          <p:cNvPr id="6" name="Content Placeholder 2">
            <a:extLst>
              <a:ext uri="{FF2B5EF4-FFF2-40B4-BE49-F238E27FC236}">
                <a16:creationId xmlns:a16="http://schemas.microsoft.com/office/drawing/2014/main" id="{5D490AD2-CDC4-4C57-BA57-135E7A38B500}"/>
              </a:ext>
            </a:extLst>
          </p:cNvPr>
          <p:cNvSpPr txBox="1">
            <a:spLocks/>
          </p:cNvSpPr>
          <p:nvPr/>
        </p:nvSpPr>
        <p:spPr>
          <a:xfrm>
            <a:off x="5971309" y="1477939"/>
            <a:ext cx="5985164" cy="4426735"/>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US" sz="2600" dirty="0"/>
              <a:t>What do we have:</a:t>
            </a:r>
          </a:p>
          <a:p>
            <a:pPr marL="0" indent="0">
              <a:buFont typeface="Arial" panose="020B0604020202020204" pitchFamily="34" charset="0"/>
              <a:buNone/>
            </a:pPr>
            <a:r>
              <a:rPr lang="en-US" sz="2400" dirty="0"/>
              <a:t>Primary endothelial mouse cells </a:t>
            </a:r>
          </a:p>
          <a:p>
            <a:pPr marL="0" indent="0">
              <a:buNone/>
            </a:pPr>
            <a:r>
              <a:rPr lang="en-US" sz="2400" dirty="0"/>
              <a:t>HA tagged- HIF1-alpha- </a:t>
            </a:r>
            <a:r>
              <a:rPr lang="en-US" sz="2400" dirty="0" err="1"/>
              <a:t>pcDNA</a:t>
            </a:r>
            <a:r>
              <a:rPr lang="en-US" sz="2400" dirty="0"/>
              <a:t> 3 (Add Gene)</a:t>
            </a:r>
          </a:p>
          <a:p>
            <a:pPr marL="0" indent="0">
              <a:buNone/>
            </a:pPr>
            <a:r>
              <a:rPr lang="en-US" sz="2400" dirty="0"/>
              <a:t>PCR Primers (</a:t>
            </a:r>
            <a:r>
              <a:rPr lang="en-US" sz="2400" dirty="0" err="1"/>
              <a:t>BioRad</a:t>
            </a:r>
            <a:r>
              <a:rPr lang="en-US" sz="2400" dirty="0"/>
              <a:t>)- </a:t>
            </a:r>
            <a:r>
              <a:rPr lang="en-US" sz="2400" dirty="0" err="1"/>
              <a:t>Apold</a:t>
            </a:r>
            <a:r>
              <a:rPr lang="en-US" sz="2400" dirty="0"/>
              <a:t> 1, </a:t>
            </a:r>
            <a:r>
              <a:rPr lang="en-US" sz="2400" dirty="0" err="1"/>
              <a:t>Fos</a:t>
            </a:r>
            <a:r>
              <a:rPr lang="en-US" sz="2400" dirty="0"/>
              <a:t>, </a:t>
            </a:r>
            <a:r>
              <a:rPr lang="en-US" sz="2400" dirty="0" err="1"/>
              <a:t>VegF</a:t>
            </a:r>
            <a:endParaRPr lang="en-US" sz="2400" dirty="0"/>
          </a:p>
          <a:p>
            <a:pPr marL="0" indent="0">
              <a:buNone/>
            </a:pPr>
            <a:r>
              <a:rPr lang="en-US" sz="2400" dirty="0"/>
              <a:t>Anti-</a:t>
            </a:r>
            <a:r>
              <a:rPr lang="en-US" sz="2400" dirty="0" err="1"/>
              <a:t>Apold</a:t>
            </a:r>
            <a:r>
              <a:rPr lang="en-US" sz="2400" dirty="0"/>
              <a:t> Antibody (Abcam)</a:t>
            </a:r>
          </a:p>
          <a:p>
            <a:pPr marL="0" indent="0">
              <a:buNone/>
            </a:pPr>
            <a:r>
              <a:rPr lang="en-US" sz="2600" dirty="0"/>
              <a:t>What do we need:</a:t>
            </a:r>
          </a:p>
          <a:p>
            <a:pPr marL="0" indent="0">
              <a:buNone/>
            </a:pPr>
            <a:r>
              <a:rPr lang="en-US" sz="2400" b="1" dirty="0" err="1"/>
              <a:t>Apold</a:t>
            </a:r>
            <a:r>
              <a:rPr lang="en-US" sz="2400" b="1" dirty="0"/>
              <a:t> 1 KO Cells </a:t>
            </a:r>
          </a:p>
          <a:p>
            <a:pPr marL="0" indent="0">
              <a:buNone/>
            </a:pPr>
            <a:endParaRPr lang="en-US" sz="2400" dirty="0"/>
          </a:p>
        </p:txBody>
      </p:sp>
    </p:spTree>
    <p:extLst>
      <p:ext uri="{BB962C8B-B14F-4D97-AF65-F5344CB8AC3E}">
        <p14:creationId xmlns:p14="http://schemas.microsoft.com/office/powerpoint/2010/main" val="1707187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2DD6A-44CF-4C4D-BCB3-29394A1AA50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F42BA78-BAA4-4178-ACAE-5AEABED164A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8104D73-8F4E-4B32-A1FF-EAC7BAF68D8C}"/>
              </a:ext>
            </a:extLst>
          </p:cNvPr>
          <p:cNvPicPr/>
          <p:nvPr/>
        </p:nvPicPr>
        <p:blipFill>
          <a:blip r:embed="rId2">
            <a:extLst>
              <a:ext uri="{28A0092B-C50C-407E-A947-70E740481C1C}">
                <a14:useLocalDpi xmlns:a14="http://schemas.microsoft.com/office/drawing/2010/main" val="0"/>
              </a:ext>
            </a:extLst>
          </a:blip>
          <a:stretch>
            <a:fillRect/>
          </a:stretch>
        </p:blipFill>
        <p:spPr>
          <a:xfrm>
            <a:off x="1032163" y="953324"/>
            <a:ext cx="9701381" cy="4408385"/>
          </a:xfrm>
          <a:prstGeom prst="rect">
            <a:avLst/>
          </a:prstGeom>
        </p:spPr>
      </p:pic>
    </p:spTree>
    <p:extLst>
      <p:ext uri="{BB962C8B-B14F-4D97-AF65-F5344CB8AC3E}">
        <p14:creationId xmlns:p14="http://schemas.microsoft.com/office/powerpoint/2010/main" val="3287110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E78DB-A041-4369-9F8B-F2BBB365C9EF}"/>
              </a:ext>
            </a:extLst>
          </p:cNvPr>
          <p:cNvSpPr>
            <a:spLocks noGrp="1"/>
          </p:cNvSpPr>
          <p:nvPr>
            <p:ph type="title"/>
          </p:nvPr>
        </p:nvSpPr>
        <p:spPr>
          <a:xfrm>
            <a:off x="1130270" y="953324"/>
            <a:ext cx="9603275" cy="1049235"/>
          </a:xfrm>
        </p:spPr>
        <p:txBody>
          <a:bodyPr>
            <a:normAutofit/>
          </a:bodyPr>
          <a:lstStyle/>
          <a:p>
            <a:r>
              <a:rPr lang="en-US" dirty="0"/>
              <a:t>Targeting Blood Brain Barrier to Introduce Drugs to the Brain</a:t>
            </a:r>
          </a:p>
        </p:txBody>
      </p:sp>
      <p:pic>
        <p:nvPicPr>
          <p:cNvPr id="8196" name="Picture 4" descr="Image result for Targeting Blood Brain Barrier to Introduce Drugs to the Brain">
            <a:extLst>
              <a:ext uri="{FF2B5EF4-FFF2-40B4-BE49-F238E27FC236}">
                <a16:creationId xmlns:a16="http://schemas.microsoft.com/office/drawing/2014/main" id="{FECBD512-3B94-42E5-8099-E57E87523F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5095" y="1681019"/>
            <a:ext cx="6648450" cy="4122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567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 Disrupter: Hypoxia </a:t>
            </a:r>
          </a:p>
        </p:txBody>
      </p:sp>
      <p:pic>
        <p:nvPicPr>
          <p:cNvPr id="2050" name="Picture 2" descr="Image result for hypoxia">
            <a:extLst>
              <a:ext uri="{FF2B5EF4-FFF2-40B4-BE49-F238E27FC236}">
                <a16:creationId xmlns:a16="http://schemas.microsoft.com/office/drawing/2014/main" id="{69FC09B9-09C2-42BB-A231-A004FCB4E7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8021" y="1657106"/>
            <a:ext cx="4844198" cy="4246747"/>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2"/>
          <p:cNvSpPr/>
          <p:nvPr/>
        </p:nvSpPr>
        <p:spPr>
          <a:xfrm>
            <a:off x="3803374" y="1736035"/>
            <a:ext cx="4731026" cy="4055165"/>
          </a:xfrm>
          <a:custGeom>
            <a:avLst/>
            <a:gdLst>
              <a:gd name="connsiteX0" fmla="*/ 3339548 w 4731026"/>
              <a:gd name="connsiteY0" fmla="*/ 1073426 h 4055165"/>
              <a:gd name="connsiteX1" fmla="*/ 3339548 w 4731026"/>
              <a:gd name="connsiteY1" fmla="*/ 1073426 h 4055165"/>
              <a:gd name="connsiteX2" fmla="*/ 3220278 w 4731026"/>
              <a:gd name="connsiteY2" fmla="*/ 1046922 h 4055165"/>
              <a:gd name="connsiteX3" fmla="*/ 3180522 w 4731026"/>
              <a:gd name="connsiteY3" fmla="*/ 1033669 h 4055165"/>
              <a:gd name="connsiteX4" fmla="*/ 3127513 w 4731026"/>
              <a:gd name="connsiteY4" fmla="*/ 1020417 h 4055165"/>
              <a:gd name="connsiteX5" fmla="*/ 2756452 w 4731026"/>
              <a:gd name="connsiteY5" fmla="*/ 1033669 h 4055165"/>
              <a:gd name="connsiteX6" fmla="*/ 2690191 w 4731026"/>
              <a:gd name="connsiteY6" fmla="*/ 1046922 h 4055165"/>
              <a:gd name="connsiteX7" fmla="*/ 1802296 w 4731026"/>
              <a:gd name="connsiteY7" fmla="*/ 1060174 h 4055165"/>
              <a:gd name="connsiteX8" fmla="*/ 1643269 w 4731026"/>
              <a:gd name="connsiteY8" fmla="*/ 1073426 h 4055165"/>
              <a:gd name="connsiteX9" fmla="*/ 1205948 w 4731026"/>
              <a:gd name="connsiteY9" fmla="*/ 1099930 h 4055165"/>
              <a:gd name="connsiteX10" fmla="*/ 1139687 w 4731026"/>
              <a:gd name="connsiteY10" fmla="*/ 1113182 h 4055165"/>
              <a:gd name="connsiteX11" fmla="*/ 1007165 w 4731026"/>
              <a:gd name="connsiteY11" fmla="*/ 1139687 h 4055165"/>
              <a:gd name="connsiteX12" fmla="*/ 1126435 w 4731026"/>
              <a:gd name="connsiteY12" fmla="*/ 1563756 h 4055165"/>
              <a:gd name="connsiteX13" fmla="*/ 1457739 w 4731026"/>
              <a:gd name="connsiteY13" fmla="*/ 1881808 h 4055165"/>
              <a:gd name="connsiteX14" fmla="*/ 1219200 w 4731026"/>
              <a:gd name="connsiteY14" fmla="*/ 2597426 h 4055165"/>
              <a:gd name="connsiteX15" fmla="*/ 1152939 w 4731026"/>
              <a:gd name="connsiteY15" fmla="*/ 2849217 h 4055165"/>
              <a:gd name="connsiteX16" fmla="*/ 1285461 w 4731026"/>
              <a:gd name="connsiteY16" fmla="*/ 3034748 h 4055165"/>
              <a:gd name="connsiteX17" fmla="*/ 2226365 w 4731026"/>
              <a:gd name="connsiteY17" fmla="*/ 3207026 h 4055165"/>
              <a:gd name="connsiteX18" fmla="*/ 2690191 w 4731026"/>
              <a:gd name="connsiteY18" fmla="*/ 3167269 h 4055165"/>
              <a:gd name="connsiteX19" fmla="*/ 3472069 w 4731026"/>
              <a:gd name="connsiteY19" fmla="*/ 2875722 h 4055165"/>
              <a:gd name="connsiteX20" fmla="*/ 3697356 w 4731026"/>
              <a:gd name="connsiteY20" fmla="*/ 1895061 h 4055165"/>
              <a:gd name="connsiteX21" fmla="*/ 3511826 w 4731026"/>
              <a:gd name="connsiteY21" fmla="*/ 1245704 h 4055165"/>
              <a:gd name="connsiteX22" fmla="*/ 4452730 w 4731026"/>
              <a:gd name="connsiteY22" fmla="*/ 1020417 h 4055165"/>
              <a:gd name="connsiteX23" fmla="*/ 4731026 w 4731026"/>
              <a:gd name="connsiteY23" fmla="*/ 1020417 h 4055165"/>
              <a:gd name="connsiteX24" fmla="*/ 4678017 w 4731026"/>
              <a:gd name="connsiteY24" fmla="*/ 13252 h 4055165"/>
              <a:gd name="connsiteX25" fmla="*/ 225287 w 4731026"/>
              <a:gd name="connsiteY25" fmla="*/ 0 h 4055165"/>
              <a:gd name="connsiteX26" fmla="*/ 0 w 4731026"/>
              <a:gd name="connsiteY26" fmla="*/ 1431235 h 4055165"/>
              <a:gd name="connsiteX27" fmla="*/ 212035 w 4731026"/>
              <a:gd name="connsiteY27" fmla="*/ 4055165 h 4055165"/>
              <a:gd name="connsiteX28" fmla="*/ 4625009 w 4731026"/>
              <a:gd name="connsiteY28" fmla="*/ 3949148 h 4055165"/>
              <a:gd name="connsiteX29" fmla="*/ 4651513 w 4731026"/>
              <a:gd name="connsiteY29" fmla="*/ 1245704 h 4055165"/>
              <a:gd name="connsiteX30" fmla="*/ 3339548 w 4731026"/>
              <a:gd name="connsiteY30" fmla="*/ 1073426 h 405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731026" h="4055165">
                <a:moveTo>
                  <a:pt x="3339548" y="1073426"/>
                </a:moveTo>
                <a:lnTo>
                  <a:pt x="3339548" y="1073426"/>
                </a:lnTo>
                <a:cubicBezTo>
                  <a:pt x="3299791" y="1064591"/>
                  <a:pt x="3259788" y="1056800"/>
                  <a:pt x="3220278" y="1046922"/>
                </a:cubicBezTo>
                <a:cubicBezTo>
                  <a:pt x="3206726" y="1043534"/>
                  <a:pt x="3193953" y="1037507"/>
                  <a:pt x="3180522" y="1033669"/>
                </a:cubicBezTo>
                <a:cubicBezTo>
                  <a:pt x="3163009" y="1028665"/>
                  <a:pt x="3145183" y="1024834"/>
                  <a:pt x="3127513" y="1020417"/>
                </a:cubicBezTo>
                <a:cubicBezTo>
                  <a:pt x="3003826" y="1024834"/>
                  <a:pt x="2879991" y="1026182"/>
                  <a:pt x="2756452" y="1033669"/>
                </a:cubicBezTo>
                <a:cubicBezTo>
                  <a:pt x="2733969" y="1035032"/>
                  <a:pt x="2712707" y="1046297"/>
                  <a:pt x="2690191" y="1046922"/>
                </a:cubicBezTo>
                <a:cubicBezTo>
                  <a:pt x="2394307" y="1055141"/>
                  <a:pt x="2098261" y="1055757"/>
                  <a:pt x="1802296" y="1060174"/>
                </a:cubicBezTo>
                <a:cubicBezTo>
                  <a:pt x="1749287" y="1064591"/>
                  <a:pt x="1696358" y="1070108"/>
                  <a:pt x="1643269" y="1073426"/>
                </a:cubicBezTo>
                <a:cubicBezTo>
                  <a:pt x="1041151" y="1111058"/>
                  <a:pt x="1648441" y="1065892"/>
                  <a:pt x="1205948" y="1099930"/>
                </a:cubicBezTo>
                <a:cubicBezTo>
                  <a:pt x="1183861" y="1104347"/>
                  <a:pt x="1161635" y="1108117"/>
                  <a:pt x="1139687" y="1113182"/>
                </a:cubicBezTo>
                <a:cubicBezTo>
                  <a:pt x="1015548" y="1141830"/>
                  <a:pt x="1072412" y="1139687"/>
                  <a:pt x="1007165" y="1139687"/>
                </a:cubicBezTo>
                <a:lnTo>
                  <a:pt x="1126435" y="1563756"/>
                </a:lnTo>
                <a:lnTo>
                  <a:pt x="1457739" y="1881808"/>
                </a:lnTo>
                <a:lnTo>
                  <a:pt x="1219200" y="2597426"/>
                </a:lnTo>
                <a:lnTo>
                  <a:pt x="1152939" y="2849217"/>
                </a:lnTo>
                <a:lnTo>
                  <a:pt x="1285461" y="3034748"/>
                </a:lnTo>
                <a:lnTo>
                  <a:pt x="2226365" y="3207026"/>
                </a:lnTo>
                <a:lnTo>
                  <a:pt x="2690191" y="3167269"/>
                </a:lnTo>
                <a:lnTo>
                  <a:pt x="3472069" y="2875722"/>
                </a:lnTo>
                <a:lnTo>
                  <a:pt x="3697356" y="1895061"/>
                </a:lnTo>
                <a:lnTo>
                  <a:pt x="3511826" y="1245704"/>
                </a:lnTo>
                <a:lnTo>
                  <a:pt x="4452730" y="1020417"/>
                </a:lnTo>
                <a:lnTo>
                  <a:pt x="4731026" y="1020417"/>
                </a:lnTo>
                <a:lnTo>
                  <a:pt x="4678017" y="13252"/>
                </a:lnTo>
                <a:lnTo>
                  <a:pt x="225287" y="0"/>
                </a:lnTo>
                <a:lnTo>
                  <a:pt x="0" y="1431235"/>
                </a:lnTo>
                <a:lnTo>
                  <a:pt x="212035" y="4055165"/>
                </a:lnTo>
                <a:lnTo>
                  <a:pt x="4625009" y="3949148"/>
                </a:lnTo>
                <a:lnTo>
                  <a:pt x="4651513" y="1245704"/>
                </a:lnTo>
                <a:lnTo>
                  <a:pt x="3339548" y="107342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34609" y="2350261"/>
            <a:ext cx="1709531" cy="369332"/>
          </a:xfrm>
          <a:prstGeom prst="rect">
            <a:avLst/>
          </a:prstGeom>
          <a:noFill/>
        </p:spPr>
        <p:txBody>
          <a:bodyPr wrap="square" rtlCol="0">
            <a:spAutoFit/>
          </a:bodyPr>
          <a:lstStyle/>
          <a:p>
            <a:pPr algn="ctr"/>
            <a:r>
              <a:rPr lang="en-US" b="1"/>
              <a:t>Metabolism</a:t>
            </a:r>
          </a:p>
        </p:txBody>
      </p:sp>
      <p:sp>
        <p:nvSpPr>
          <p:cNvPr id="9" name="TextBox 8"/>
          <p:cNvSpPr txBox="1"/>
          <p:nvPr/>
        </p:nvSpPr>
        <p:spPr>
          <a:xfrm>
            <a:off x="5258606" y="4956810"/>
            <a:ext cx="1709531" cy="369332"/>
          </a:xfrm>
          <a:prstGeom prst="rect">
            <a:avLst/>
          </a:prstGeom>
          <a:noFill/>
        </p:spPr>
        <p:txBody>
          <a:bodyPr wrap="square" rtlCol="0">
            <a:spAutoFit/>
          </a:bodyPr>
          <a:lstStyle/>
          <a:p>
            <a:pPr algn="ctr"/>
            <a:r>
              <a:rPr lang="en-US" b="1"/>
              <a:t>Cell Death</a:t>
            </a:r>
          </a:p>
        </p:txBody>
      </p:sp>
      <p:sp>
        <p:nvSpPr>
          <p:cNvPr id="12" name="TextBox 11"/>
          <p:cNvSpPr txBox="1"/>
          <p:nvPr/>
        </p:nvSpPr>
        <p:spPr>
          <a:xfrm>
            <a:off x="6837178" y="4644152"/>
            <a:ext cx="1709531" cy="369332"/>
          </a:xfrm>
          <a:prstGeom prst="rect">
            <a:avLst/>
          </a:prstGeom>
          <a:noFill/>
        </p:spPr>
        <p:txBody>
          <a:bodyPr wrap="square" rtlCol="0">
            <a:spAutoFit/>
          </a:bodyPr>
          <a:lstStyle/>
          <a:p>
            <a:pPr algn="ctr"/>
            <a:r>
              <a:rPr lang="en-US" b="1"/>
              <a:t>Proliferation</a:t>
            </a:r>
          </a:p>
        </p:txBody>
      </p:sp>
      <p:sp>
        <p:nvSpPr>
          <p:cNvPr id="13" name="TextBox 12"/>
          <p:cNvSpPr txBox="1"/>
          <p:nvPr/>
        </p:nvSpPr>
        <p:spPr>
          <a:xfrm>
            <a:off x="3701475" y="4644152"/>
            <a:ext cx="1709531" cy="369332"/>
          </a:xfrm>
          <a:prstGeom prst="rect">
            <a:avLst/>
          </a:prstGeom>
          <a:noFill/>
        </p:spPr>
        <p:txBody>
          <a:bodyPr wrap="square" rtlCol="0">
            <a:spAutoFit/>
          </a:bodyPr>
          <a:lstStyle/>
          <a:p>
            <a:pPr algn="ctr"/>
            <a:r>
              <a:rPr lang="en-US" b="1"/>
              <a:t>Differentiation</a:t>
            </a:r>
          </a:p>
        </p:txBody>
      </p:sp>
      <p:sp>
        <p:nvSpPr>
          <p:cNvPr id="14" name="TextBox 13"/>
          <p:cNvSpPr txBox="1"/>
          <p:nvPr/>
        </p:nvSpPr>
        <p:spPr>
          <a:xfrm>
            <a:off x="6664900" y="2787583"/>
            <a:ext cx="1709531" cy="369332"/>
          </a:xfrm>
          <a:prstGeom prst="rect">
            <a:avLst/>
          </a:prstGeom>
          <a:noFill/>
        </p:spPr>
        <p:txBody>
          <a:bodyPr wrap="square" rtlCol="0">
            <a:spAutoFit/>
          </a:bodyPr>
          <a:lstStyle/>
          <a:p>
            <a:pPr algn="ctr"/>
            <a:r>
              <a:rPr lang="en-US" b="1"/>
              <a:t>Angiogenesis</a:t>
            </a:r>
          </a:p>
        </p:txBody>
      </p:sp>
      <p:sp>
        <p:nvSpPr>
          <p:cNvPr id="15" name="TextBox 14"/>
          <p:cNvSpPr txBox="1"/>
          <p:nvPr/>
        </p:nvSpPr>
        <p:spPr>
          <a:xfrm>
            <a:off x="3838115" y="2798522"/>
            <a:ext cx="1709531" cy="369332"/>
          </a:xfrm>
          <a:prstGeom prst="rect">
            <a:avLst/>
          </a:prstGeom>
          <a:noFill/>
        </p:spPr>
        <p:txBody>
          <a:bodyPr wrap="square" rtlCol="0">
            <a:spAutoFit/>
          </a:bodyPr>
          <a:lstStyle/>
          <a:p>
            <a:pPr algn="ctr"/>
            <a:r>
              <a:rPr lang="en-US" b="1"/>
              <a:t>Erythropoiesis</a:t>
            </a:r>
          </a:p>
        </p:txBody>
      </p:sp>
    </p:spTree>
    <p:extLst>
      <p:ext uri="{BB962C8B-B14F-4D97-AF65-F5344CB8AC3E}">
        <p14:creationId xmlns:p14="http://schemas.microsoft.com/office/powerpoint/2010/main" val="3009186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84FE1-20DD-4D59-9543-BE0FBE728878}"/>
              </a:ext>
            </a:extLst>
          </p:cNvPr>
          <p:cNvSpPr>
            <a:spLocks noGrp="1"/>
          </p:cNvSpPr>
          <p:nvPr>
            <p:ph type="title"/>
          </p:nvPr>
        </p:nvSpPr>
        <p:spPr/>
        <p:txBody>
          <a:bodyPr/>
          <a:lstStyle/>
          <a:p>
            <a:r>
              <a:rPr lang="en-US" dirty="0"/>
              <a:t>Barrier Disrupter: Hypoxia Pathway</a:t>
            </a:r>
          </a:p>
        </p:txBody>
      </p:sp>
      <p:pic>
        <p:nvPicPr>
          <p:cNvPr id="4" name="Picture 3">
            <a:extLst>
              <a:ext uri="{FF2B5EF4-FFF2-40B4-BE49-F238E27FC236}">
                <a16:creationId xmlns:a16="http://schemas.microsoft.com/office/drawing/2014/main" id="{94528A9C-4D45-44AA-9C49-6AFB783D9158}"/>
              </a:ext>
            </a:extLst>
          </p:cNvPr>
          <p:cNvPicPr>
            <a:picLocks noChangeAspect="1"/>
          </p:cNvPicPr>
          <p:nvPr/>
        </p:nvPicPr>
        <p:blipFill rotWithShape="1">
          <a:blip r:embed="rId3"/>
          <a:srcRect l="6301" t="9480" r="3150"/>
          <a:stretch/>
        </p:blipFill>
        <p:spPr>
          <a:xfrm>
            <a:off x="2792467" y="1477941"/>
            <a:ext cx="5863854" cy="4678291"/>
          </a:xfrm>
          <a:prstGeom prst="rect">
            <a:avLst/>
          </a:prstGeom>
        </p:spPr>
      </p:pic>
    </p:spTree>
    <p:extLst>
      <p:ext uri="{BB962C8B-B14F-4D97-AF65-F5344CB8AC3E}">
        <p14:creationId xmlns:p14="http://schemas.microsoft.com/office/powerpoint/2010/main" val="437995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40C6F-3A97-4554-9AA8-7260F4C2786F}"/>
              </a:ext>
            </a:extLst>
          </p:cNvPr>
          <p:cNvSpPr>
            <a:spLocks noGrp="1"/>
          </p:cNvSpPr>
          <p:nvPr>
            <p:ph type="title"/>
          </p:nvPr>
        </p:nvSpPr>
        <p:spPr/>
        <p:txBody>
          <a:bodyPr/>
          <a:lstStyle/>
          <a:p>
            <a:r>
              <a:rPr lang="en-US" dirty="0"/>
              <a:t>Hypoxia Upregulates </a:t>
            </a:r>
            <a:r>
              <a:rPr lang="en-US" dirty="0" err="1"/>
              <a:t>Apold</a:t>
            </a:r>
            <a:r>
              <a:rPr lang="en-US" dirty="0"/>
              <a:t> 1Gene</a:t>
            </a:r>
          </a:p>
        </p:txBody>
      </p:sp>
      <p:pic>
        <p:nvPicPr>
          <p:cNvPr id="4" name="Picture 3">
            <a:extLst>
              <a:ext uri="{FF2B5EF4-FFF2-40B4-BE49-F238E27FC236}">
                <a16:creationId xmlns:a16="http://schemas.microsoft.com/office/drawing/2014/main" id="{2F0666CB-B024-4895-8D8E-1E1AB9BFE41B}"/>
              </a:ext>
            </a:extLst>
          </p:cNvPr>
          <p:cNvPicPr>
            <a:picLocks noChangeAspect="1"/>
          </p:cNvPicPr>
          <p:nvPr/>
        </p:nvPicPr>
        <p:blipFill>
          <a:blip r:embed="rId3"/>
          <a:stretch>
            <a:fillRect/>
          </a:stretch>
        </p:blipFill>
        <p:spPr>
          <a:xfrm>
            <a:off x="656792" y="1609724"/>
            <a:ext cx="3139354" cy="4009295"/>
          </a:xfrm>
          <a:prstGeom prst="rect">
            <a:avLst/>
          </a:prstGeom>
        </p:spPr>
      </p:pic>
      <p:sp>
        <p:nvSpPr>
          <p:cNvPr id="5" name="Content Placeholder 2">
            <a:extLst>
              <a:ext uri="{FF2B5EF4-FFF2-40B4-BE49-F238E27FC236}">
                <a16:creationId xmlns:a16="http://schemas.microsoft.com/office/drawing/2014/main" id="{2564CD65-5B3E-4AAD-B570-A87A54A56139}"/>
              </a:ext>
            </a:extLst>
          </p:cNvPr>
          <p:cNvSpPr>
            <a:spLocks noGrp="1"/>
          </p:cNvSpPr>
          <p:nvPr>
            <p:ph idx="1"/>
          </p:nvPr>
        </p:nvSpPr>
        <p:spPr>
          <a:xfrm>
            <a:off x="4045527" y="2512934"/>
            <a:ext cx="6812709" cy="2202873"/>
          </a:xfrm>
        </p:spPr>
        <p:txBody>
          <a:bodyPr>
            <a:normAutofit/>
          </a:bodyPr>
          <a:lstStyle/>
          <a:p>
            <a:pPr marL="0" indent="0">
              <a:buNone/>
            </a:pPr>
            <a:r>
              <a:rPr lang="en-US" sz="2800" dirty="0" err="1"/>
              <a:t>Apold</a:t>
            </a:r>
            <a:r>
              <a:rPr lang="en-US" sz="2800" dirty="0"/>
              <a:t> 1 mRNA expression measured in microvascular endothelial after being placed in hypoxic chamber over time. </a:t>
            </a:r>
          </a:p>
        </p:txBody>
      </p:sp>
    </p:spTree>
    <p:extLst>
      <p:ext uri="{BB962C8B-B14F-4D97-AF65-F5344CB8AC3E}">
        <p14:creationId xmlns:p14="http://schemas.microsoft.com/office/powerpoint/2010/main" val="3324720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218" y="953325"/>
            <a:ext cx="10373327" cy="855486"/>
          </a:xfrm>
        </p:spPr>
        <p:txBody>
          <a:bodyPr>
            <a:noAutofit/>
          </a:bodyPr>
          <a:lstStyle/>
          <a:p>
            <a:r>
              <a:rPr lang="en-US" dirty="0" err="1"/>
              <a:t>Apold</a:t>
            </a:r>
            <a:r>
              <a:rPr lang="en-US" dirty="0"/>
              <a:t> 1 Gene</a:t>
            </a:r>
          </a:p>
        </p:txBody>
      </p:sp>
      <p:pic>
        <p:nvPicPr>
          <p:cNvPr id="3" name="Picture 2">
            <a:extLst>
              <a:ext uri="{FF2B5EF4-FFF2-40B4-BE49-F238E27FC236}">
                <a16:creationId xmlns:a16="http://schemas.microsoft.com/office/drawing/2014/main" id="{5BD41333-80EA-4729-B1EC-6E46AE0EF58B}"/>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44000"/>
                    </a14:imgEffect>
                  </a14:imgLayer>
                </a14:imgProps>
              </a:ext>
            </a:extLst>
          </a:blip>
          <a:srcRect l="13643" t="336" r="-1553" b="-336"/>
          <a:stretch/>
        </p:blipFill>
        <p:spPr>
          <a:xfrm>
            <a:off x="4012450" y="1492770"/>
            <a:ext cx="5339368" cy="4120406"/>
          </a:xfrm>
          <a:prstGeom prst="rect">
            <a:avLst/>
          </a:prstGeom>
          <a:effectLst>
            <a:reflection endPos="0" dist="50800" dir="5400000" sy="-100000" algn="bl" rotWithShape="0"/>
          </a:effectLst>
        </p:spPr>
      </p:pic>
      <p:sp>
        <p:nvSpPr>
          <p:cNvPr id="5" name="TextBox 4">
            <a:extLst>
              <a:ext uri="{FF2B5EF4-FFF2-40B4-BE49-F238E27FC236}">
                <a16:creationId xmlns:a16="http://schemas.microsoft.com/office/drawing/2014/main" id="{1D26DCA3-5C7D-45CF-A45A-B8F47B5DFB63}"/>
              </a:ext>
            </a:extLst>
          </p:cNvPr>
          <p:cNvSpPr txBox="1"/>
          <p:nvPr/>
        </p:nvSpPr>
        <p:spPr>
          <a:xfrm>
            <a:off x="9351818" y="4427347"/>
            <a:ext cx="3131127" cy="1477328"/>
          </a:xfrm>
          <a:prstGeom prst="rect">
            <a:avLst/>
          </a:prstGeom>
          <a:noFill/>
        </p:spPr>
        <p:txBody>
          <a:bodyPr wrap="square" rtlCol="0">
            <a:spAutoFit/>
          </a:bodyPr>
          <a:lstStyle/>
          <a:p>
            <a:r>
              <a:rPr lang="en-US" sz="2400" dirty="0" err="1">
                <a:solidFill>
                  <a:schemeClr val="accent4"/>
                </a:solidFill>
              </a:rPr>
              <a:t>Apold</a:t>
            </a:r>
            <a:r>
              <a:rPr lang="en-US" sz="2400" dirty="0">
                <a:solidFill>
                  <a:schemeClr val="accent4"/>
                </a:solidFill>
              </a:rPr>
              <a:t> 1Antibody</a:t>
            </a:r>
          </a:p>
          <a:p>
            <a:r>
              <a:rPr lang="en-US" sz="2400" dirty="0">
                <a:solidFill>
                  <a:schemeClr val="accent1"/>
                </a:solidFill>
              </a:rPr>
              <a:t>Nucleus</a:t>
            </a:r>
          </a:p>
          <a:p>
            <a:r>
              <a:rPr lang="en-US" sz="2400" dirty="0">
                <a:solidFill>
                  <a:srgbClr val="FF0000"/>
                </a:solidFill>
              </a:rPr>
              <a:t>Microtubules</a:t>
            </a:r>
          </a:p>
          <a:p>
            <a:endParaRPr lang="en-US" dirty="0"/>
          </a:p>
        </p:txBody>
      </p:sp>
      <p:pic>
        <p:nvPicPr>
          <p:cNvPr id="8" name="Picture 7">
            <a:extLst>
              <a:ext uri="{FF2B5EF4-FFF2-40B4-BE49-F238E27FC236}">
                <a16:creationId xmlns:a16="http://schemas.microsoft.com/office/drawing/2014/main" id="{017DB0DC-55DA-49CD-A161-EA81C3F2D1D9}"/>
              </a:ext>
            </a:extLst>
          </p:cNvPr>
          <p:cNvPicPr>
            <a:picLocks noChangeAspect="1"/>
          </p:cNvPicPr>
          <p:nvPr/>
        </p:nvPicPr>
        <p:blipFill>
          <a:blip r:embed="rId5"/>
          <a:stretch>
            <a:fillRect/>
          </a:stretch>
        </p:blipFill>
        <p:spPr>
          <a:xfrm>
            <a:off x="360218" y="1603881"/>
            <a:ext cx="3139354" cy="4009295"/>
          </a:xfrm>
          <a:prstGeom prst="rect">
            <a:avLst/>
          </a:prstGeom>
        </p:spPr>
      </p:pic>
    </p:spTree>
    <p:extLst>
      <p:ext uri="{BB962C8B-B14F-4D97-AF65-F5344CB8AC3E}">
        <p14:creationId xmlns:p14="http://schemas.microsoft.com/office/powerpoint/2010/main" val="129482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Goal</a:t>
            </a:r>
          </a:p>
        </p:txBody>
      </p:sp>
      <p:sp>
        <p:nvSpPr>
          <p:cNvPr id="3" name="Content Placeholder 2"/>
          <p:cNvSpPr>
            <a:spLocks noGrp="1"/>
          </p:cNvSpPr>
          <p:nvPr>
            <p:ph idx="1"/>
          </p:nvPr>
        </p:nvSpPr>
        <p:spPr>
          <a:xfrm>
            <a:off x="1130270" y="1842655"/>
            <a:ext cx="9603275" cy="3623690"/>
          </a:xfrm>
        </p:spPr>
        <p:txBody>
          <a:bodyPr>
            <a:noAutofit/>
          </a:bodyPr>
          <a:lstStyle/>
          <a:p>
            <a:pPr marL="0" indent="0">
              <a:buNone/>
            </a:pPr>
            <a:r>
              <a:rPr lang="en-US" sz="2800" dirty="0">
                <a:cs typeface="Times New Roman" panose="02020603050405020304" pitchFamily="18" charset="0"/>
              </a:rPr>
              <a:t>Does the expression of </a:t>
            </a:r>
            <a:r>
              <a:rPr lang="en-US" sz="2800" dirty="0" err="1">
                <a:cs typeface="Times New Roman" panose="02020603050405020304" pitchFamily="18" charset="0"/>
              </a:rPr>
              <a:t>Apold</a:t>
            </a:r>
            <a:r>
              <a:rPr lang="en-US" sz="2800" dirty="0">
                <a:cs typeface="Times New Roman" panose="02020603050405020304" pitchFamily="18" charset="0"/>
              </a:rPr>
              <a:t> 1 change upon overexpression of HIF-1-α in cerebral endothelial cells?</a:t>
            </a:r>
          </a:p>
          <a:p>
            <a:pPr marL="0" indent="0">
              <a:buNone/>
            </a:pPr>
            <a:endParaRPr lang="en-US" sz="2800" dirty="0"/>
          </a:p>
          <a:p>
            <a:pPr marL="0" indent="0">
              <a:buNone/>
            </a:pPr>
            <a:r>
              <a:rPr lang="en-US" sz="2800" dirty="0"/>
              <a:t>Identify the impact of HIF-1-α and </a:t>
            </a:r>
            <a:r>
              <a:rPr lang="en-US" sz="2800" dirty="0" err="1"/>
              <a:t>Apold</a:t>
            </a:r>
            <a:r>
              <a:rPr lang="en-US" sz="2800" dirty="0"/>
              <a:t> 1 overexpression or lack of expression on endothelial cell homology and viability</a:t>
            </a:r>
          </a:p>
        </p:txBody>
      </p:sp>
    </p:spTree>
    <p:extLst>
      <p:ext uri="{BB962C8B-B14F-4D97-AF65-F5344CB8AC3E}">
        <p14:creationId xmlns:p14="http://schemas.microsoft.com/office/powerpoint/2010/main" val="764662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522" y="2993967"/>
            <a:ext cx="2742403" cy="755650"/>
          </a:xfrm>
        </p:spPr>
        <p:txBody>
          <a:bodyPr/>
          <a:lstStyle/>
          <a:p>
            <a:r>
              <a:rPr lang="en-US" dirty="0"/>
              <a:t>Hypothesis</a:t>
            </a:r>
          </a:p>
        </p:txBody>
      </p:sp>
      <p:graphicFrame>
        <p:nvGraphicFramePr>
          <p:cNvPr id="7" name="Content Placeholder 6">
            <a:extLst>
              <a:ext uri="{FF2B5EF4-FFF2-40B4-BE49-F238E27FC236}">
                <a16:creationId xmlns:a16="http://schemas.microsoft.com/office/drawing/2014/main" id="{721A1A1A-1DB8-43C5-A1F2-81D3B726E4AB}"/>
              </a:ext>
            </a:extLst>
          </p:cNvPr>
          <p:cNvGraphicFramePr>
            <a:graphicFrameLocks noGrp="1"/>
          </p:cNvGraphicFramePr>
          <p:nvPr>
            <p:ph idx="1"/>
            <p:extLst>
              <p:ext uri="{D42A27DB-BD31-4B8C-83A1-F6EECF244321}">
                <p14:modId xmlns:p14="http://schemas.microsoft.com/office/powerpoint/2010/main" val="16080833"/>
              </p:ext>
            </p:extLst>
          </p:nvPr>
        </p:nvGraphicFramePr>
        <p:xfrm>
          <a:off x="1130270" y="110836"/>
          <a:ext cx="9602788" cy="3152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 10">
            <a:extLst>
              <a:ext uri="{FF2B5EF4-FFF2-40B4-BE49-F238E27FC236}">
                <a16:creationId xmlns:a16="http://schemas.microsoft.com/office/drawing/2014/main" id="{4BD03322-8F36-422A-9436-75CA97A0DFE2}"/>
              </a:ext>
            </a:extLst>
          </p:cNvPr>
          <p:cNvGrpSpPr/>
          <p:nvPr/>
        </p:nvGrpSpPr>
        <p:grpSpPr>
          <a:xfrm>
            <a:off x="9451088" y="2561923"/>
            <a:ext cx="1955659" cy="1028472"/>
            <a:chOff x="1766719" y="519015"/>
            <a:chExt cx="1417822" cy="708911"/>
          </a:xfrm>
        </p:grpSpPr>
        <p:sp>
          <p:nvSpPr>
            <p:cNvPr id="12" name="Rectangle: Rounded Corners 11">
              <a:extLst>
                <a:ext uri="{FF2B5EF4-FFF2-40B4-BE49-F238E27FC236}">
                  <a16:creationId xmlns:a16="http://schemas.microsoft.com/office/drawing/2014/main" id="{75DF45D8-B55B-4FD3-9616-34649D8F400A}"/>
                </a:ext>
              </a:extLst>
            </p:cNvPr>
            <p:cNvSpPr/>
            <p:nvPr/>
          </p:nvSpPr>
          <p:spPr>
            <a:xfrm>
              <a:off x="1766719" y="519015"/>
              <a:ext cx="1417822" cy="70891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Rounded Corners 4">
              <a:extLst>
                <a:ext uri="{FF2B5EF4-FFF2-40B4-BE49-F238E27FC236}">
                  <a16:creationId xmlns:a16="http://schemas.microsoft.com/office/drawing/2014/main" id="{6D6BB923-57D5-4F1D-88A6-F522EFE4B2A1}"/>
                </a:ext>
              </a:extLst>
            </p:cNvPr>
            <p:cNvSpPr txBox="1"/>
            <p:nvPr/>
          </p:nvSpPr>
          <p:spPr>
            <a:xfrm>
              <a:off x="1787482" y="539778"/>
              <a:ext cx="1376296" cy="6673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2000" kern="1200" dirty="0"/>
                <a:t>Lack of Expression of </a:t>
              </a:r>
              <a:r>
                <a:rPr lang="en-US" sz="2000" kern="1200" dirty="0" err="1"/>
                <a:t>Apold</a:t>
              </a:r>
              <a:r>
                <a:rPr lang="en-US" sz="2000" kern="1200" dirty="0"/>
                <a:t> 1 </a:t>
              </a:r>
            </a:p>
          </p:txBody>
        </p:sp>
      </p:grpSp>
      <p:grpSp>
        <p:nvGrpSpPr>
          <p:cNvPr id="14" name="Group 13">
            <a:extLst>
              <a:ext uri="{FF2B5EF4-FFF2-40B4-BE49-F238E27FC236}">
                <a16:creationId xmlns:a16="http://schemas.microsoft.com/office/drawing/2014/main" id="{7837E83D-8F48-4C4C-93AB-8F881ABB191B}"/>
              </a:ext>
            </a:extLst>
          </p:cNvPr>
          <p:cNvGrpSpPr/>
          <p:nvPr/>
        </p:nvGrpSpPr>
        <p:grpSpPr>
          <a:xfrm>
            <a:off x="6821740" y="2592045"/>
            <a:ext cx="1955659" cy="1049235"/>
            <a:chOff x="1766719" y="519015"/>
            <a:chExt cx="1417822" cy="708911"/>
          </a:xfrm>
        </p:grpSpPr>
        <p:sp>
          <p:nvSpPr>
            <p:cNvPr id="15" name="Rectangle: Rounded Corners 14">
              <a:extLst>
                <a:ext uri="{FF2B5EF4-FFF2-40B4-BE49-F238E27FC236}">
                  <a16:creationId xmlns:a16="http://schemas.microsoft.com/office/drawing/2014/main" id="{7EC0A592-378E-448E-AF46-68622B6B9227}"/>
                </a:ext>
              </a:extLst>
            </p:cNvPr>
            <p:cNvSpPr/>
            <p:nvPr/>
          </p:nvSpPr>
          <p:spPr>
            <a:xfrm>
              <a:off x="1766719" y="519015"/>
              <a:ext cx="1417822" cy="70891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angle: Rounded Corners 4">
              <a:extLst>
                <a:ext uri="{FF2B5EF4-FFF2-40B4-BE49-F238E27FC236}">
                  <a16:creationId xmlns:a16="http://schemas.microsoft.com/office/drawing/2014/main" id="{26C5F6A3-66DA-46FB-BB98-CCAFC0983A5B}"/>
                </a:ext>
              </a:extLst>
            </p:cNvPr>
            <p:cNvSpPr txBox="1"/>
            <p:nvPr/>
          </p:nvSpPr>
          <p:spPr>
            <a:xfrm>
              <a:off x="1787482" y="539778"/>
              <a:ext cx="1376296" cy="6673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kern="1200" dirty="0"/>
                <a:t>Overexpression of </a:t>
              </a:r>
              <a:r>
                <a:rPr lang="en-US" kern="1200" dirty="0" err="1"/>
                <a:t>Apold</a:t>
              </a:r>
              <a:r>
                <a:rPr lang="en-US" kern="1200" dirty="0"/>
                <a:t> 1 </a:t>
              </a:r>
            </a:p>
          </p:txBody>
        </p:sp>
      </p:grpSp>
      <p:grpSp>
        <p:nvGrpSpPr>
          <p:cNvPr id="19" name="Group 18">
            <a:extLst>
              <a:ext uri="{FF2B5EF4-FFF2-40B4-BE49-F238E27FC236}">
                <a16:creationId xmlns:a16="http://schemas.microsoft.com/office/drawing/2014/main" id="{9E02D097-12A3-4F8D-BDBE-76E25F8DEA8E}"/>
              </a:ext>
            </a:extLst>
          </p:cNvPr>
          <p:cNvGrpSpPr/>
          <p:nvPr/>
        </p:nvGrpSpPr>
        <p:grpSpPr>
          <a:xfrm>
            <a:off x="6821740" y="3846994"/>
            <a:ext cx="4585007" cy="1049235"/>
            <a:chOff x="1766719" y="519015"/>
            <a:chExt cx="1417822" cy="708911"/>
          </a:xfrm>
        </p:grpSpPr>
        <p:sp>
          <p:nvSpPr>
            <p:cNvPr id="20" name="Rectangle: Rounded Corners 19">
              <a:extLst>
                <a:ext uri="{FF2B5EF4-FFF2-40B4-BE49-F238E27FC236}">
                  <a16:creationId xmlns:a16="http://schemas.microsoft.com/office/drawing/2014/main" id="{AC5D108B-0D01-493A-A0A6-BA814388EA8F}"/>
                </a:ext>
              </a:extLst>
            </p:cNvPr>
            <p:cNvSpPr/>
            <p:nvPr/>
          </p:nvSpPr>
          <p:spPr>
            <a:xfrm>
              <a:off x="1766719" y="519015"/>
              <a:ext cx="1417822" cy="70891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ectangle: Rounded Corners 4">
              <a:extLst>
                <a:ext uri="{FF2B5EF4-FFF2-40B4-BE49-F238E27FC236}">
                  <a16:creationId xmlns:a16="http://schemas.microsoft.com/office/drawing/2014/main" id="{6BB31FCB-7BAB-4E9F-9338-77084E505444}"/>
                </a:ext>
              </a:extLst>
            </p:cNvPr>
            <p:cNvSpPr txBox="1"/>
            <p:nvPr/>
          </p:nvSpPr>
          <p:spPr>
            <a:xfrm>
              <a:off x="1787482" y="539778"/>
              <a:ext cx="1376296" cy="6673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kern="1200" dirty="0"/>
                <a:t>Change in Cell Homology</a:t>
              </a:r>
            </a:p>
          </p:txBody>
        </p:sp>
      </p:grpSp>
      <p:grpSp>
        <p:nvGrpSpPr>
          <p:cNvPr id="24" name="Group 23">
            <a:extLst>
              <a:ext uri="{FF2B5EF4-FFF2-40B4-BE49-F238E27FC236}">
                <a16:creationId xmlns:a16="http://schemas.microsoft.com/office/drawing/2014/main" id="{982EEBF7-6CBB-4B76-931C-1F413BEFA274}"/>
              </a:ext>
            </a:extLst>
          </p:cNvPr>
          <p:cNvGrpSpPr/>
          <p:nvPr/>
        </p:nvGrpSpPr>
        <p:grpSpPr>
          <a:xfrm>
            <a:off x="6821740" y="4991171"/>
            <a:ext cx="4585007" cy="1049235"/>
            <a:chOff x="1766719" y="519015"/>
            <a:chExt cx="1417822" cy="708911"/>
          </a:xfrm>
        </p:grpSpPr>
        <p:sp>
          <p:nvSpPr>
            <p:cNvPr id="25" name="Rectangle: Rounded Corners 24">
              <a:extLst>
                <a:ext uri="{FF2B5EF4-FFF2-40B4-BE49-F238E27FC236}">
                  <a16:creationId xmlns:a16="http://schemas.microsoft.com/office/drawing/2014/main" id="{D8E3D6E2-8661-43E4-9E25-E2DA74D7EEE4}"/>
                </a:ext>
              </a:extLst>
            </p:cNvPr>
            <p:cNvSpPr/>
            <p:nvPr/>
          </p:nvSpPr>
          <p:spPr>
            <a:xfrm>
              <a:off x="1766719" y="519015"/>
              <a:ext cx="1417822" cy="70891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ectangle: Rounded Corners 4">
              <a:extLst>
                <a:ext uri="{FF2B5EF4-FFF2-40B4-BE49-F238E27FC236}">
                  <a16:creationId xmlns:a16="http://schemas.microsoft.com/office/drawing/2014/main" id="{76237218-9FBD-45E8-B107-0C16E68E2198}"/>
                </a:ext>
              </a:extLst>
            </p:cNvPr>
            <p:cNvSpPr txBox="1"/>
            <p:nvPr/>
          </p:nvSpPr>
          <p:spPr>
            <a:xfrm>
              <a:off x="1787482" y="539778"/>
              <a:ext cx="1376296" cy="6673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kern="1200" dirty="0"/>
                <a:t>Cell </a:t>
              </a:r>
              <a:r>
                <a:rPr lang="en-US" dirty="0"/>
                <a:t>Viability? </a:t>
              </a:r>
              <a:endParaRPr lang="en-US" kern="1200" dirty="0"/>
            </a:p>
          </p:txBody>
        </p:sp>
      </p:grpSp>
      <p:sp>
        <p:nvSpPr>
          <p:cNvPr id="31" name="Arrow: Right 30">
            <a:extLst>
              <a:ext uri="{FF2B5EF4-FFF2-40B4-BE49-F238E27FC236}">
                <a16:creationId xmlns:a16="http://schemas.microsoft.com/office/drawing/2014/main" id="{51FFAF72-6BA4-4861-8CDC-1423E9536222}"/>
              </a:ext>
            </a:extLst>
          </p:cNvPr>
          <p:cNvSpPr/>
          <p:nvPr/>
        </p:nvSpPr>
        <p:spPr>
          <a:xfrm rot="7638316">
            <a:off x="7073675" y="2028982"/>
            <a:ext cx="1025237" cy="73429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Arrow: Right 31">
            <a:extLst>
              <a:ext uri="{FF2B5EF4-FFF2-40B4-BE49-F238E27FC236}">
                <a16:creationId xmlns:a16="http://schemas.microsoft.com/office/drawing/2014/main" id="{47502B0D-A903-4DC6-87C4-1BD750B6BF30}"/>
              </a:ext>
            </a:extLst>
          </p:cNvPr>
          <p:cNvSpPr/>
          <p:nvPr/>
        </p:nvSpPr>
        <p:spPr>
          <a:xfrm rot="3185018">
            <a:off x="10099663" y="1899352"/>
            <a:ext cx="1025237" cy="73429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Arrow: Right 32">
            <a:extLst>
              <a:ext uri="{FF2B5EF4-FFF2-40B4-BE49-F238E27FC236}">
                <a16:creationId xmlns:a16="http://schemas.microsoft.com/office/drawing/2014/main" id="{E24294E4-C892-4FB1-87D1-D3DB42902F70}"/>
              </a:ext>
            </a:extLst>
          </p:cNvPr>
          <p:cNvSpPr/>
          <p:nvPr/>
        </p:nvSpPr>
        <p:spPr>
          <a:xfrm rot="2859013">
            <a:off x="7924239" y="3495312"/>
            <a:ext cx="898840" cy="73429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id="{B28ADDC6-B322-4805-A405-5BD55B0CA84D}"/>
              </a:ext>
            </a:extLst>
          </p:cNvPr>
          <p:cNvSpPr/>
          <p:nvPr/>
        </p:nvSpPr>
        <p:spPr>
          <a:xfrm rot="7638316">
            <a:off x="9246247" y="3494142"/>
            <a:ext cx="861353" cy="73429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Arrow: Right 34">
            <a:extLst>
              <a:ext uri="{FF2B5EF4-FFF2-40B4-BE49-F238E27FC236}">
                <a16:creationId xmlns:a16="http://schemas.microsoft.com/office/drawing/2014/main" id="{4F688BA1-4322-4E94-BEE5-E4E49381BD78}"/>
              </a:ext>
            </a:extLst>
          </p:cNvPr>
          <p:cNvSpPr/>
          <p:nvPr/>
        </p:nvSpPr>
        <p:spPr>
          <a:xfrm rot="5400000">
            <a:off x="8778848" y="4621553"/>
            <a:ext cx="790099" cy="57937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309633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949</Words>
  <Application>Microsoft Office PowerPoint</Application>
  <PresentationFormat>Widescreen</PresentationFormat>
  <Paragraphs>115</Paragraphs>
  <Slides>22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Gothic</vt:lpstr>
      <vt:lpstr>Times New Roman</vt:lpstr>
      <vt:lpstr>Gallery</vt:lpstr>
      <vt:lpstr>Understanding endothelial permeability in the blood brain barrier:  Identifying potential mechanism between HIF-1 and Apold 1</vt:lpstr>
      <vt:lpstr>Blood Brain Barrier Overview</vt:lpstr>
      <vt:lpstr>Targeting Blood Brain Barrier to Introduce Drugs to the Brain</vt:lpstr>
      <vt:lpstr>Barrier Disrupter: Hypoxia </vt:lpstr>
      <vt:lpstr>Barrier Disrupter: Hypoxia Pathway</vt:lpstr>
      <vt:lpstr>Hypoxia Upregulates Apold 1Gene</vt:lpstr>
      <vt:lpstr>Apold 1 Gene</vt:lpstr>
      <vt:lpstr>Research Goal</vt:lpstr>
      <vt:lpstr>Hypothesis</vt:lpstr>
      <vt:lpstr>Identify HRE Promoter Upstream Apold 1</vt:lpstr>
      <vt:lpstr>Using CRISPR Cas 9 </vt:lpstr>
      <vt:lpstr>Making a Target G RNA Sequence </vt:lpstr>
      <vt:lpstr>Lipid Mediated Transfection</vt:lpstr>
      <vt:lpstr>Cell Sorting for Cells with Florescent tagged Nuclease</vt:lpstr>
      <vt:lpstr>Western Blot-Sorting Cell Line</vt:lpstr>
      <vt:lpstr>Plasmid for HIF1a overexpression</vt:lpstr>
      <vt:lpstr>Overexpressing Hif-1:Cell Imaging and  Rt-PCR Measurement </vt:lpstr>
      <vt:lpstr>Potential Results</vt:lpstr>
      <vt:lpstr>Questions?</vt:lpstr>
      <vt:lpstr>Barrier Disrupter:Hypoxia </vt:lpstr>
      <vt:lpstr>Research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endothelial permeability in the blood brain barrier:  Identifying potential mechanism between HIF-1 and Apold 1</dc:title>
  <dc:creator>Muskan Bansal</dc:creator>
  <cp:lastModifiedBy>Muskan Bansal</cp:lastModifiedBy>
  <cp:revision>24</cp:revision>
  <dcterms:created xsi:type="dcterms:W3CDTF">2019-12-04T20:10:49Z</dcterms:created>
  <dcterms:modified xsi:type="dcterms:W3CDTF">2019-12-10T17:44:53Z</dcterms:modified>
</cp:coreProperties>
</file>