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6"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embeddedFontLst>
    <p:embeddedFont>
      <p:font typeface="Quattrocento Sans"/>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QuattrocentoSans-regular.fntdata"/><Relationship Id="rId11" Type="http://schemas.openxmlformats.org/officeDocument/2006/relationships/slide" Target="slides/slide7.xml"/><Relationship Id="rId22" Type="http://schemas.openxmlformats.org/officeDocument/2006/relationships/font" Target="fonts/QuattrocentoSans-italic.fntdata"/><Relationship Id="rId10" Type="http://schemas.openxmlformats.org/officeDocument/2006/relationships/slide" Target="slides/slide6.xml"/><Relationship Id="rId21" Type="http://schemas.openxmlformats.org/officeDocument/2006/relationships/font" Target="fonts/QuattrocentoSans-bold.fntdata"/><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font" Target="fonts/QuattrocentoSans-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Hello everyone, my proposal will focus on “Assessing the relative functions of two putative collagenase genes extracted from a clinically-relevant vaginal microbe. </a:t>
            </a:r>
            <a:endParaRPr/>
          </a:p>
        </p:txBody>
      </p:sp>
      <p:sp>
        <p:nvSpPr>
          <p:cNvPr id="52" name="Google Shape;5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75c006c034_1_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75c006c034_1_9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g75c006c034_1_9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75c006c034_1_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75c006c034_1_9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g75c006c034_1_9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75c006c034_1_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75c006c034_1_10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g75c006c034_1_10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75c0f6ea33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75c0f6ea33_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g75c0f6ea33_0_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75c0f6ea33_0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75c0f6ea33_0_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g75c0f6ea33_0_6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7a7b240ba0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0" name="Google Shape;60;g7a7b240ba0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In 2014, my mentor, Dr. Jen Fettweis and a group of her </a:t>
            </a:r>
            <a:r>
              <a:rPr lang="en-US"/>
              <a:t>colleagues</a:t>
            </a:r>
            <a:r>
              <a:rPr lang="en-US"/>
              <a:t> published a paper which focused on characterizing the genomic attributes of a novel vaginal microbe. This microbe, which was named Ca. Mycoplasma gerirdii, is of interest to both clinicians and researchers due to its incredibly tight association with Trichomoniasis. </a:t>
            </a:r>
            <a:endParaRPr/>
          </a:p>
        </p:txBody>
      </p:sp>
      <p:sp>
        <p:nvSpPr>
          <p:cNvPr id="61" name="Google Shape;61;g7a7b240ba0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6be35b9207_0_1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1" name="Google Shape;71;g6be35b9207_0_18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 close interaction between T. vaginalis and M. gerirdii functions as both a blessing and a curse because on one hand we can be confident that we are dealing with a clinically-relevant bacteria, while on the other hand it is a lot harder to obtain a clear understanding of M. </a:t>
            </a:r>
            <a:r>
              <a:rPr lang="en-US"/>
              <a:t>gerardii’s individual clinical impact because it is so heavily overshadowed by T. vaginalis. So to work around this problem we decided to start focusing our attention on identifying potential virulence factors.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400"/>
              <a:buFont typeface="Arial"/>
              <a:buNone/>
            </a:pPr>
            <a:r>
              <a:rPr lang="en-US"/>
              <a:t>My proposal focuses on verifying the functions of two putative collagenase genes. These are genes that are found to bear some resemblance to known collagenase ezymes, however their functions have not been verified experimentally. </a:t>
            </a:r>
            <a:endParaRPr/>
          </a:p>
        </p:txBody>
      </p:sp>
      <p:sp>
        <p:nvSpPr>
          <p:cNvPr id="72" name="Google Shape;72;g6be35b9207_0_18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It was with this thought that I decided to pursue the following research question. </a:t>
            </a:r>
            <a:endParaRPr/>
          </a:p>
        </p:txBody>
      </p:sp>
      <p:sp>
        <p:nvSpPr>
          <p:cNvPr id="85" name="Google Shape;8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My project </a:t>
            </a:r>
            <a:r>
              <a:rPr lang="en-US"/>
              <a:t>comes</a:t>
            </a:r>
            <a:r>
              <a:rPr lang="en-US"/>
              <a:t> in three stages. Each stage will be completed twice for each gene. </a:t>
            </a:r>
            <a:endParaRPr/>
          </a:p>
        </p:txBody>
      </p:sp>
      <p:sp>
        <p:nvSpPr>
          <p:cNvPr id="91" name="Google Shape;9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75bccc1bae_0_1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7" name="Google Shape;97;g75bccc1bae_0_1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g75bccc1bae_0_1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75c006c034_1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75c006c034_1_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g75c006c034_1_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7a7b240ba0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7a7b240ba0_0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g7a7b240ba0_0_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75c0f6ea33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75c0f6ea33_0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g75c0f6ea33_0_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howMasterSp="0" type="title">
  <p:cSld name="TITLE">
    <p:spTree>
      <p:nvGrpSpPr>
        <p:cNvPr id="17" name="Shape 17"/>
        <p:cNvGrpSpPr/>
        <p:nvPr/>
      </p:nvGrpSpPr>
      <p:grpSpPr>
        <a:xfrm>
          <a:off x="0" y="0"/>
          <a:ext cx="0" cy="0"/>
          <a:chOff x="0" y="0"/>
          <a:chExt cx="0" cy="0"/>
        </a:xfrm>
      </p:grpSpPr>
      <p:sp>
        <p:nvSpPr>
          <p:cNvPr id="18" name="Google Shape;18;p2"/>
          <p:cNvSpPr/>
          <p:nvPr/>
        </p:nvSpPr>
        <p:spPr>
          <a:xfrm>
            <a:off x="254950" y="262784"/>
            <a:ext cx="11682101" cy="6332433"/>
          </a:xfrm>
          <a:prstGeom prst="rect">
            <a:avLst/>
          </a:prstGeom>
          <a:solidFill>
            <a:srgbClr val="D247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19" name="Google Shape;19;p2"/>
          <p:cNvSpPr txBox="1"/>
          <p:nvPr>
            <p:ph type="ctrTitle"/>
          </p:nvPr>
        </p:nvSpPr>
        <p:spPr>
          <a:xfrm>
            <a:off x="1524000" y="1333500"/>
            <a:ext cx="9144000" cy="1790700"/>
          </a:xfrm>
          <a:prstGeom prst="rect">
            <a:avLst/>
          </a:prstGeom>
          <a:noFill/>
          <a:ln>
            <a:noFill/>
          </a:ln>
        </p:spPr>
        <p:txBody>
          <a:bodyPr anchorCtr="0" anchor="t" bIns="0" lIns="91425" spcFirstLastPara="1" rIns="91425" wrap="square" tIns="0">
            <a:noAutofit/>
          </a:bodyPr>
          <a:lstStyle>
            <a:lvl1pPr lvl="0" algn="l">
              <a:lnSpc>
                <a:spcPct val="100000"/>
              </a:lnSpc>
              <a:spcBef>
                <a:spcPts val="0"/>
              </a:spcBef>
              <a:spcAft>
                <a:spcPts val="0"/>
              </a:spcAft>
              <a:buClr>
                <a:schemeClr val="lt1"/>
              </a:buClr>
              <a:buSzPts val="4800"/>
              <a:buFont typeface="Quattrocento Sans"/>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 type="subTitle"/>
          </p:nvPr>
        </p:nvSpPr>
        <p:spPr>
          <a:xfrm>
            <a:off x="1524000" y="3128009"/>
            <a:ext cx="9144000" cy="1287675"/>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Clr>
                <a:schemeClr val="lt1"/>
              </a:buClr>
              <a:buSzPts val="2400"/>
              <a:buNone/>
              <a:defRPr sz="2400">
                <a:solidFill>
                  <a:schemeClr val="lt1"/>
                </a:solidFill>
                <a:latin typeface="Quattrocento Sans"/>
                <a:ea typeface="Quattrocento Sans"/>
                <a:cs typeface="Quattrocento Sans"/>
                <a:sym typeface="Quattrocento Sans"/>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pic>
        <p:nvPicPr>
          <p:cNvPr id="21" name="Google Shape;21;p2"/>
          <p:cNvPicPr preferRelativeResize="0"/>
          <p:nvPr/>
        </p:nvPicPr>
        <p:blipFill rotWithShape="1">
          <a:blip r:embed="rId2">
            <a:alphaModFix/>
          </a:blip>
          <a:srcRect b="71478" l="1648" r="13926" t="0"/>
          <a:stretch/>
        </p:blipFill>
        <p:spPr>
          <a:xfrm>
            <a:off x="342899" y="4546601"/>
            <a:ext cx="11715751" cy="20256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p:cSld name="Two Content">
    <p:spTree>
      <p:nvGrpSpPr>
        <p:cNvPr id="22" name="Shape 22"/>
        <p:cNvGrpSpPr/>
        <p:nvPr/>
      </p:nvGrpSpPr>
      <p:grpSpPr>
        <a:xfrm>
          <a:off x="0" y="0"/>
          <a:ext cx="0" cy="0"/>
          <a:chOff x="0" y="0"/>
          <a:chExt cx="0" cy="0"/>
        </a:xfrm>
      </p:grpSpPr>
      <p:pic>
        <p:nvPicPr>
          <p:cNvPr id="23" name="Google Shape;23;p3"/>
          <p:cNvPicPr preferRelativeResize="0"/>
          <p:nvPr/>
        </p:nvPicPr>
        <p:blipFill rotWithShape="1">
          <a:blip r:embed="rId2">
            <a:alphaModFix/>
          </a:blip>
          <a:srcRect b="0" l="0" r="0" t="-3"/>
          <a:stretch/>
        </p:blipFill>
        <p:spPr>
          <a:xfrm>
            <a:off x="269032" y="4801396"/>
            <a:ext cx="11653936" cy="1786228"/>
          </a:xfrm>
          <a:prstGeom prst="rect">
            <a:avLst/>
          </a:prstGeom>
          <a:noFill/>
          <a:ln>
            <a:noFill/>
          </a:ln>
        </p:spPr>
      </p:pic>
      <p:sp>
        <p:nvSpPr>
          <p:cNvPr id="24" name="Google Shape;24;p3"/>
          <p:cNvSpPr txBox="1"/>
          <p:nvPr>
            <p:ph idx="1" type="body"/>
          </p:nvPr>
        </p:nvSpPr>
        <p:spPr>
          <a:xfrm>
            <a:off x="1090862" y="1507068"/>
            <a:ext cx="3192379" cy="4669896"/>
          </a:xfrm>
          <a:prstGeom prst="rect">
            <a:avLst/>
          </a:prstGeom>
          <a:noFill/>
          <a:ln>
            <a:noFill/>
          </a:ln>
        </p:spPr>
        <p:txBody>
          <a:bodyPr anchorCtr="0" anchor="ctr" bIns="45700" lIns="91425" spcFirstLastPara="1" rIns="91425" wrap="square" tIns="45700">
            <a:normAutofit/>
          </a:bodyPr>
          <a:lstStyle>
            <a:lvl1pPr indent="-247650" lvl="0" marL="457200" algn="l">
              <a:lnSpc>
                <a:spcPct val="150000"/>
              </a:lnSpc>
              <a:spcBef>
                <a:spcPts val="1000"/>
              </a:spcBef>
              <a:spcAft>
                <a:spcPts val="0"/>
              </a:spcAft>
              <a:buClr>
                <a:schemeClr val="dk1"/>
              </a:buClr>
              <a:buSzPts val="300"/>
              <a:buFont typeface="Quattrocento Sans"/>
              <a:buChar char=" "/>
              <a:defRPr sz="1200"/>
            </a:lvl1pPr>
            <a:lvl2pPr indent="-304800" lvl="1" marL="914400" algn="l">
              <a:lnSpc>
                <a:spcPct val="90000"/>
              </a:lnSpc>
              <a:spcBef>
                <a:spcPts val="1200"/>
              </a:spcBef>
              <a:spcAft>
                <a:spcPts val="0"/>
              </a:spcAft>
              <a:buClr>
                <a:schemeClr val="dk1"/>
              </a:buClr>
              <a:buSzPts val="1200"/>
              <a:buFont typeface="Quattrocento Sans"/>
              <a:buChar char=" "/>
              <a:defRPr sz="1200"/>
            </a:lvl2pPr>
            <a:lvl3pPr indent="-355600" lvl="2" marL="1371600" algn="l">
              <a:lnSpc>
                <a:spcPct val="90000"/>
              </a:lnSpc>
              <a:spcBef>
                <a:spcPts val="1200"/>
              </a:spcBef>
              <a:spcAft>
                <a:spcPts val="0"/>
              </a:spcAft>
              <a:buClr>
                <a:schemeClr val="dk1"/>
              </a:buClr>
              <a:buSzPts val="2000"/>
              <a:buFont typeface="Quattrocento Sans"/>
              <a:buChar char=" "/>
              <a:defRPr/>
            </a:lvl3pPr>
            <a:lvl4pPr indent="-342900" lvl="3" marL="1828800" algn="l">
              <a:lnSpc>
                <a:spcPct val="90000"/>
              </a:lnSpc>
              <a:spcBef>
                <a:spcPts val="500"/>
              </a:spcBef>
              <a:spcAft>
                <a:spcPts val="0"/>
              </a:spcAft>
              <a:buClr>
                <a:schemeClr val="dk1"/>
              </a:buClr>
              <a:buSzPts val="1800"/>
              <a:buFont typeface="Quattrocento Sans"/>
              <a:buChar char=" "/>
              <a:defRPr/>
            </a:lvl4pPr>
            <a:lvl5pPr indent="-342900" lvl="4" marL="2286000" algn="l">
              <a:lnSpc>
                <a:spcPct val="90000"/>
              </a:lnSpc>
              <a:spcBef>
                <a:spcPts val="500"/>
              </a:spcBef>
              <a:spcAft>
                <a:spcPts val="0"/>
              </a:spcAft>
              <a:buClr>
                <a:schemeClr val="dk1"/>
              </a:buClr>
              <a:buSzPts val="1800"/>
              <a:buFont typeface="Quattrocento Sans"/>
              <a:buChar char=" "/>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3"/>
          <p:cNvSpPr txBox="1"/>
          <p:nvPr>
            <p:ph idx="2" type="body"/>
          </p:nvPr>
        </p:nvSpPr>
        <p:spPr>
          <a:xfrm>
            <a:off x="4395537" y="1507068"/>
            <a:ext cx="7143905" cy="4669896"/>
          </a:xfrm>
          <a:prstGeom prst="rect">
            <a:avLst/>
          </a:prstGeom>
          <a:noFill/>
          <a:ln>
            <a:noFill/>
          </a:ln>
        </p:spPr>
        <p:txBody>
          <a:bodyPr anchorCtr="0" anchor="ctr" bIns="45700" lIns="91425" spcFirstLastPara="1" rIns="91425" wrap="square" tIns="45700">
            <a:normAutofit/>
          </a:bodyPr>
          <a:lstStyle>
            <a:lvl1pPr indent="-247650" lvl="0" marL="457200" algn="l">
              <a:lnSpc>
                <a:spcPct val="90000"/>
              </a:lnSpc>
              <a:spcBef>
                <a:spcPts val="1000"/>
              </a:spcBef>
              <a:spcAft>
                <a:spcPts val="0"/>
              </a:spcAft>
              <a:buClr>
                <a:schemeClr val="dk1"/>
              </a:buClr>
              <a:buSzPts val="300"/>
              <a:buFont typeface="Quattrocento Sans"/>
              <a:buChar char=" "/>
              <a:defRPr sz="1200"/>
            </a:lvl1pPr>
            <a:lvl2pPr indent="-304800" lvl="1" marL="914400" algn="l">
              <a:lnSpc>
                <a:spcPct val="90000"/>
              </a:lnSpc>
              <a:spcBef>
                <a:spcPts val="1200"/>
              </a:spcBef>
              <a:spcAft>
                <a:spcPts val="0"/>
              </a:spcAft>
              <a:buClr>
                <a:schemeClr val="dk1"/>
              </a:buClr>
              <a:buSzPts val="1200"/>
              <a:buFont typeface="Quattrocento Sans"/>
              <a:buChar char=" "/>
              <a:defRPr sz="1200"/>
            </a:lvl2pPr>
            <a:lvl3pPr indent="-355600" lvl="2" marL="1371600" algn="l">
              <a:lnSpc>
                <a:spcPct val="90000"/>
              </a:lnSpc>
              <a:spcBef>
                <a:spcPts val="1200"/>
              </a:spcBef>
              <a:spcAft>
                <a:spcPts val="0"/>
              </a:spcAft>
              <a:buClr>
                <a:schemeClr val="dk1"/>
              </a:buClr>
              <a:buSzPts val="2000"/>
              <a:buFont typeface="Quattrocento Sans"/>
              <a:buChar char=" "/>
              <a:defRPr/>
            </a:lvl3pPr>
            <a:lvl4pPr indent="-342900" lvl="3" marL="1828800" algn="l">
              <a:lnSpc>
                <a:spcPct val="90000"/>
              </a:lnSpc>
              <a:spcBef>
                <a:spcPts val="500"/>
              </a:spcBef>
              <a:spcAft>
                <a:spcPts val="0"/>
              </a:spcAft>
              <a:buClr>
                <a:schemeClr val="dk1"/>
              </a:buClr>
              <a:buSzPts val="1800"/>
              <a:buFont typeface="Quattrocento Sans"/>
              <a:buChar char=" "/>
              <a:defRPr/>
            </a:lvl4pPr>
            <a:lvl5pPr indent="-342900" lvl="4" marL="2286000" algn="l">
              <a:lnSpc>
                <a:spcPct val="90000"/>
              </a:lnSpc>
              <a:spcBef>
                <a:spcPts val="500"/>
              </a:spcBef>
              <a:spcAft>
                <a:spcPts val="0"/>
              </a:spcAft>
              <a:buClr>
                <a:schemeClr val="dk1"/>
              </a:buClr>
              <a:buSzPts val="1800"/>
              <a:buFont typeface="Quattrocento Sans"/>
              <a:buChar char=" "/>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3"/>
          <p:cNvSpPr txBox="1"/>
          <p:nvPr>
            <p:ph type="title"/>
          </p:nvPr>
        </p:nvSpPr>
        <p:spPr>
          <a:xfrm>
            <a:off x="604434" y="448628"/>
            <a:ext cx="10983132" cy="7477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A383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ext">
  <p:cSld name="Title and Text">
    <p:spTree>
      <p:nvGrpSpPr>
        <p:cNvPr id="27" name="Shape 27"/>
        <p:cNvGrpSpPr/>
        <p:nvPr/>
      </p:nvGrpSpPr>
      <p:grpSpPr>
        <a:xfrm>
          <a:off x="0" y="0"/>
          <a:ext cx="0" cy="0"/>
          <a:chOff x="0" y="0"/>
          <a:chExt cx="0" cy="0"/>
        </a:xfrm>
      </p:grpSpPr>
      <p:pic>
        <p:nvPicPr>
          <p:cNvPr id="28" name="Google Shape;28;p4"/>
          <p:cNvPicPr preferRelativeResize="0"/>
          <p:nvPr/>
        </p:nvPicPr>
        <p:blipFill rotWithShape="1">
          <a:blip r:embed="rId2">
            <a:alphaModFix/>
          </a:blip>
          <a:srcRect b="0" l="0" r="0" t="-3"/>
          <a:stretch/>
        </p:blipFill>
        <p:spPr>
          <a:xfrm>
            <a:off x="269032" y="4801396"/>
            <a:ext cx="11653936" cy="1786228"/>
          </a:xfrm>
          <a:prstGeom prst="rect">
            <a:avLst/>
          </a:prstGeom>
          <a:noFill/>
          <a:ln>
            <a:noFill/>
          </a:ln>
        </p:spPr>
      </p:pic>
      <p:sp>
        <p:nvSpPr>
          <p:cNvPr id="29" name="Google Shape;29;p4"/>
          <p:cNvSpPr txBox="1"/>
          <p:nvPr>
            <p:ph idx="1" type="body"/>
          </p:nvPr>
        </p:nvSpPr>
        <p:spPr>
          <a:xfrm>
            <a:off x="604433" y="1604211"/>
            <a:ext cx="10983131" cy="4572752"/>
          </a:xfrm>
          <a:prstGeom prst="rect">
            <a:avLst/>
          </a:prstGeom>
          <a:noFill/>
          <a:ln>
            <a:noFill/>
          </a:ln>
        </p:spPr>
        <p:txBody>
          <a:bodyPr anchorCtr="0" anchor="t" bIns="45700" lIns="91425" spcFirstLastPara="1" rIns="91425" wrap="square" tIns="45700">
            <a:normAutofit/>
          </a:bodyPr>
          <a:lstStyle>
            <a:lvl1pPr indent="-247650" lvl="0" marL="457200" algn="l">
              <a:lnSpc>
                <a:spcPct val="90000"/>
              </a:lnSpc>
              <a:spcBef>
                <a:spcPts val="1000"/>
              </a:spcBef>
              <a:spcAft>
                <a:spcPts val="0"/>
              </a:spcAft>
              <a:buClr>
                <a:schemeClr val="dk1"/>
              </a:buClr>
              <a:buSzPts val="300"/>
              <a:buFont typeface="Quattrocento Sans"/>
              <a:buChar char=" "/>
              <a:defRPr sz="1200"/>
            </a:lvl1pPr>
            <a:lvl2pPr indent="-304800" lvl="1" marL="914400" algn="l">
              <a:lnSpc>
                <a:spcPct val="90000"/>
              </a:lnSpc>
              <a:spcBef>
                <a:spcPts val="1200"/>
              </a:spcBef>
              <a:spcAft>
                <a:spcPts val="0"/>
              </a:spcAft>
              <a:buClr>
                <a:schemeClr val="dk1"/>
              </a:buClr>
              <a:buSzPts val="1200"/>
              <a:buFont typeface="Quattrocento Sans"/>
              <a:buChar char=" "/>
              <a:defRPr sz="1200"/>
            </a:lvl2pPr>
            <a:lvl3pPr indent="-355600" lvl="2" marL="1371600" algn="l">
              <a:lnSpc>
                <a:spcPct val="90000"/>
              </a:lnSpc>
              <a:spcBef>
                <a:spcPts val="1200"/>
              </a:spcBef>
              <a:spcAft>
                <a:spcPts val="0"/>
              </a:spcAft>
              <a:buClr>
                <a:schemeClr val="dk1"/>
              </a:buClr>
              <a:buSzPts val="2000"/>
              <a:buFont typeface="Quattrocento Sans"/>
              <a:buChar char=" "/>
              <a:defRPr/>
            </a:lvl3pPr>
            <a:lvl4pPr indent="-342900" lvl="3" marL="1828800" algn="l">
              <a:lnSpc>
                <a:spcPct val="90000"/>
              </a:lnSpc>
              <a:spcBef>
                <a:spcPts val="500"/>
              </a:spcBef>
              <a:spcAft>
                <a:spcPts val="0"/>
              </a:spcAft>
              <a:buClr>
                <a:schemeClr val="dk1"/>
              </a:buClr>
              <a:buSzPts val="1800"/>
              <a:buFont typeface="Quattrocento Sans"/>
              <a:buChar char=" "/>
              <a:defRPr/>
            </a:lvl4pPr>
            <a:lvl5pPr indent="-342900" lvl="4" marL="2286000" algn="l">
              <a:lnSpc>
                <a:spcPct val="90000"/>
              </a:lnSpc>
              <a:spcBef>
                <a:spcPts val="500"/>
              </a:spcBef>
              <a:spcAft>
                <a:spcPts val="0"/>
              </a:spcAft>
              <a:buClr>
                <a:schemeClr val="dk1"/>
              </a:buClr>
              <a:buSzPts val="1800"/>
              <a:buFont typeface="Quattrocento Sans"/>
              <a:buChar char=" "/>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4"/>
          <p:cNvSpPr txBox="1"/>
          <p:nvPr>
            <p:ph type="title"/>
          </p:nvPr>
        </p:nvSpPr>
        <p:spPr>
          <a:xfrm>
            <a:off x="604434" y="448628"/>
            <a:ext cx="10983132" cy="7477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A383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p:cSld name="Section Header">
    <p:spTree>
      <p:nvGrpSpPr>
        <p:cNvPr id="31" name="Shape 31"/>
        <p:cNvGrpSpPr/>
        <p:nvPr/>
      </p:nvGrpSpPr>
      <p:grpSpPr>
        <a:xfrm>
          <a:off x="0" y="0"/>
          <a:ext cx="0" cy="0"/>
          <a:chOff x="0" y="0"/>
          <a:chExt cx="0" cy="0"/>
        </a:xfrm>
      </p:grpSpPr>
      <p:sp>
        <p:nvSpPr>
          <p:cNvPr id="32" name="Google Shape;32;p5"/>
          <p:cNvSpPr/>
          <p:nvPr/>
        </p:nvSpPr>
        <p:spPr>
          <a:xfrm>
            <a:off x="254951" y="262784"/>
            <a:ext cx="11683049" cy="6332433"/>
          </a:xfrm>
          <a:prstGeom prst="rect">
            <a:avLst/>
          </a:prstGeom>
          <a:solidFill>
            <a:srgbClr val="F5F5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33" name="Google Shape;33;p5"/>
          <p:cNvSpPr/>
          <p:nvPr/>
        </p:nvSpPr>
        <p:spPr>
          <a:xfrm>
            <a:off x="254950" y="262784"/>
            <a:ext cx="11682101" cy="2072643"/>
          </a:xfrm>
          <a:prstGeom prst="rect">
            <a:avLst/>
          </a:prstGeom>
          <a:solidFill>
            <a:srgbClr val="D247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34" name="Google Shape;34;p5"/>
          <p:cNvSpPr txBox="1"/>
          <p:nvPr>
            <p:ph type="title"/>
          </p:nvPr>
        </p:nvSpPr>
        <p:spPr>
          <a:xfrm>
            <a:off x="521208" y="1536192"/>
            <a:ext cx="6876288" cy="64008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Quattrocento Sans"/>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 type="body"/>
          </p:nvPr>
        </p:nvSpPr>
        <p:spPr>
          <a:xfrm>
            <a:off x="539496" y="2560320"/>
            <a:ext cx="9445752" cy="397764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rgbClr val="3F3F3F"/>
              </a:buClr>
              <a:buSzPts val="2400"/>
              <a:buChar char="•"/>
              <a:defRPr sz="2400">
                <a:solidFill>
                  <a:srgbClr val="3F3F3F"/>
                </a:solidFill>
                <a:latin typeface="Quattrocento Sans"/>
                <a:ea typeface="Quattrocento Sans"/>
                <a:cs typeface="Quattrocento Sans"/>
                <a:sym typeface="Quattrocento Sans"/>
              </a:defRPr>
            </a:lvl1pPr>
            <a:lvl2pPr indent="-304800" lvl="1" marL="914400" algn="l">
              <a:lnSpc>
                <a:spcPct val="90000"/>
              </a:lnSpc>
              <a:spcBef>
                <a:spcPts val="500"/>
              </a:spcBef>
              <a:spcAft>
                <a:spcPts val="0"/>
              </a:spcAft>
              <a:buClr>
                <a:srgbClr val="3F3F3F"/>
              </a:buClr>
              <a:buSzPts val="1200"/>
              <a:buChar char="•"/>
              <a:defRPr sz="1200">
                <a:solidFill>
                  <a:srgbClr val="3F3F3F"/>
                </a:solidFill>
              </a:defRPr>
            </a:lvl2pPr>
            <a:lvl3pPr indent="-304800" lvl="2" marL="1371600" algn="l">
              <a:lnSpc>
                <a:spcPct val="90000"/>
              </a:lnSpc>
              <a:spcBef>
                <a:spcPts val="500"/>
              </a:spcBef>
              <a:spcAft>
                <a:spcPts val="0"/>
              </a:spcAft>
              <a:buClr>
                <a:srgbClr val="3F3F3F"/>
              </a:buClr>
              <a:buSzPts val="1200"/>
              <a:buChar char="•"/>
              <a:defRPr sz="1200">
                <a:solidFill>
                  <a:srgbClr val="3F3F3F"/>
                </a:solidFill>
              </a:defRPr>
            </a:lvl3pPr>
            <a:lvl4pPr indent="-304800" lvl="3" marL="1828800" algn="l">
              <a:lnSpc>
                <a:spcPct val="90000"/>
              </a:lnSpc>
              <a:spcBef>
                <a:spcPts val="500"/>
              </a:spcBef>
              <a:spcAft>
                <a:spcPts val="0"/>
              </a:spcAft>
              <a:buClr>
                <a:srgbClr val="3F3F3F"/>
              </a:buClr>
              <a:buSzPts val="1200"/>
              <a:buChar char="•"/>
              <a:defRPr sz="1200">
                <a:solidFill>
                  <a:srgbClr val="3F3F3F"/>
                </a:solidFill>
              </a:defRPr>
            </a:lvl4pPr>
            <a:lvl5pPr indent="-304800" lvl="4" marL="2286000" algn="l">
              <a:lnSpc>
                <a:spcPct val="90000"/>
              </a:lnSpc>
              <a:spcBef>
                <a:spcPts val="500"/>
              </a:spcBef>
              <a:spcAft>
                <a:spcPts val="0"/>
              </a:spcAft>
              <a:buClr>
                <a:srgbClr val="3F3F3F"/>
              </a:buClr>
              <a:buSzPts val="1200"/>
              <a:buChar char="•"/>
              <a:defRPr sz="1200">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36" name="Shape 36"/>
        <p:cNvGrpSpPr/>
        <p:nvPr/>
      </p:nvGrpSpPr>
      <p:grpSpPr>
        <a:xfrm>
          <a:off x="0" y="0"/>
          <a:ext cx="0" cy="0"/>
          <a:chOff x="0" y="0"/>
          <a:chExt cx="0" cy="0"/>
        </a:xfrm>
      </p:grpSpPr>
      <p:pic>
        <p:nvPicPr>
          <p:cNvPr id="37" name="Google Shape;37;p6"/>
          <p:cNvPicPr preferRelativeResize="0"/>
          <p:nvPr/>
        </p:nvPicPr>
        <p:blipFill rotWithShape="1">
          <a:blip r:embed="rId2">
            <a:alphaModFix/>
          </a:blip>
          <a:srcRect b="0" l="0" r="0" t="-3"/>
          <a:stretch/>
        </p:blipFill>
        <p:spPr>
          <a:xfrm>
            <a:off x="269032" y="4801396"/>
            <a:ext cx="11653936" cy="1786228"/>
          </a:xfrm>
          <a:prstGeom prst="rect">
            <a:avLst/>
          </a:prstGeom>
          <a:noFill/>
          <a:ln>
            <a:noFill/>
          </a:ln>
        </p:spPr>
      </p:pic>
      <p:sp>
        <p:nvSpPr>
          <p:cNvPr id="38" name="Google Shape;38;p6"/>
          <p:cNvSpPr txBox="1"/>
          <p:nvPr>
            <p:ph idx="1" type="body"/>
          </p:nvPr>
        </p:nvSpPr>
        <p:spPr>
          <a:xfrm>
            <a:off x="604433" y="1604211"/>
            <a:ext cx="10983131" cy="4572752"/>
          </a:xfrm>
          <a:prstGeom prst="rect">
            <a:avLst/>
          </a:prstGeom>
          <a:noFill/>
          <a:ln>
            <a:noFill/>
          </a:ln>
        </p:spPr>
        <p:txBody>
          <a:bodyPr anchorCtr="0" anchor="t" bIns="45700" lIns="91425" spcFirstLastPara="1" rIns="91425" wrap="square" tIns="45700">
            <a:normAutofit/>
          </a:bodyPr>
          <a:lstStyle>
            <a:lvl1pPr indent="-247650" lvl="0" marL="457200" algn="l">
              <a:lnSpc>
                <a:spcPct val="90000"/>
              </a:lnSpc>
              <a:spcBef>
                <a:spcPts val="1000"/>
              </a:spcBef>
              <a:spcAft>
                <a:spcPts val="0"/>
              </a:spcAft>
              <a:buClr>
                <a:schemeClr val="dk1"/>
              </a:buClr>
              <a:buSzPts val="300"/>
              <a:buFont typeface="Quattrocento Sans"/>
              <a:buChar char=" "/>
              <a:defRPr sz="1200"/>
            </a:lvl1pPr>
            <a:lvl2pPr indent="-304800" lvl="1" marL="914400" algn="l">
              <a:lnSpc>
                <a:spcPct val="90000"/>
              </a:lnSpc>
              <a:spcBef>
                <a:spcPts val="1200"/>
              </a:spcBef>
              <a:spcAft>
                <a:spcPts val="0"/>
              </a:spcAft>
              <a:buClr>
                <a:schemeClr val="dk1"/>
              </a:buClr>
              <a:buSzPts val="1200"/>
              <a:buFont typeface="Quattrocento Sans"/>
              <a:buChar char=" "/>
              <a:defRPr sz="1200"/>
            </a:lvl2pPr>
            <a:lvl3pPr indent="-355600" lvl="2" marL="1371600" algn="l">
              <a:lnSpc>
                <a:spcPct val="90000"/>
              </a:lnSpc>
              <a:spcBef>
                <a:spcPts val="1200"/>
              </a:spcBef>
              <a:spcAft>
                <a:spcPts val="0"/>
              </a:spcAft>
              <a:buClr>
                <a:schemeClr val="dk1"/>
              </a:buClr>
              <a:buSzPts val="2000"/>
              <a:buFont typeface="Quattrocento Sans"/>
              <a:buChar char=" "/>
              <a:defRPr/>
            </a:lvl3pPr>
            <a:lvl4pPr indent="-342900" lvl="3" marL="1828800" algn="l">
              <a:lnSpc>
                <a:spcPct val="90000"/>
              </a:lnSpc>
              <a:spcBef>
                <a:spcPts val="500"/>
              </a:spcBef>
              <a:spcAft>
                <a:spcPts val="0"/>
              </a:spcAft>
              <a:buClr>
                <a:schemeClr val="dk1"/>
              </a:buClr>
              <a:buSzPts val="1800"/>
              <a:buFont typeface="Quattrocento Sans"/>
              <a:buChar char=" "/>
              <a:defRPr/>
            </a:lvl4pPr>
            <a:lvl5pPr indent="-342900" lvl="4" marL="2286000" algn="l">
              <a:lnSpc>
                <a:spcPct val="90000"/>
              </a:lnSpc>
              <a:spcBef>
                <a:spcPts val="500"/>
              </a:spcBef>
              <a:spcAft>
                <a:spcPts val="0"/>
              </a:spcAft>
              <a:buClr>
                <a:schemeClr val="dk1"/>
              </a:buClr>
              <a:buSzPts val="1800"/>
              <a:buFont typeface="Quattrocento Sans"/>
              <a:buChar char=" "/>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6"/>
          <p:cNvSpPr txBox="1"/>
          <p:nvPr>
            <p:ph type="title"/>
          </p:nvPr>
        </p:nvSpPr>
        <p:spPr>
          <a:xfrm>
            <a:off x="604434" y="448628"/>
            <a:ext cx="10983132" cy="7477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A383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tandard">
  <p:cSld name="Standard">
    <p:spTree>
      <p:nvGrpSpPr>
        <p:cNvPr id="40" name="Shape 40"/>
        <p:cNvGrpSpPr/>
        <p:nvPr/>
      </p:nvGrpSpPr>
      <p:grpSpPr>
        <a:xfrm>
          <a:off x="0" y="0"/>
          <a:ext cx="0" cy="0"/>
          <a:chOff x="0" y="0"/>
          <a:chExt cx="0" cy="0"/>
        </a:xfrm>
      </p:grpSpPr>
      <p:sp>
        <p:nvSpPr>
          <p:cNvPr id="41" name="Google Shape;41;p7"/>
          <p:cNvSpPr/>
          <p:nvPr/>
        </p:nvSpPr>
        <p:spPr>
          <a:xfrm>
            <a:off x="256032" y="265176"/>
            <a:ext cx="11683049" cy="6332433"/>
          </a:xfrm>
          <a:prstGeom prst="rect">
            <a:avLst/>
          </a:prstGeom>
          <a:solidFill>
            <a:srgbClr val="F5F5F5"/>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Quattrocento Sans"/>
              <a:ea typeface="Quattrocento Sans"/>
              <a:cs typeface="Quattrocento Sans"/>
              <a:sym typeface="Quattrocento Sans"/>
            </a:endParaRPr>
          </a:p>
        </p:txBody>
      </p:sp>
      <p:cxnSp>
        <p:nvCxnSpPr>
          <p:cNvPr id="42" name="Google Shape;42;p7"/>
          <p:cNvCxnSpPr/>
          <p:nvPr/>
        </p:nvCxnSpPr>
        <p:spPr>
          <a:xfrm>
            <a:off x="604434" y="1196392"/>
            <a:ext cx="10983132" cy="0"/>
          </a:xfrm>
          <a:prstGeom prst="straightConnector1">
            <a:avLst/>
          </a:prstGeom>
          <a:noFill/>
          <a:ln cap="flat" cmpd="sng" w="25400">
            <a:solidFill>
              <a:srgbClr val="D24726"/>
            </a:solidFill>
            <a:prstDash val="solid"/>
            <a:miter lim="800000"/>
            <a:headEnd len="sm" w="sm" type="none"/>
            <a:tailEnd len="sm" w="sm" type="none"/>
          </a:ln>
        </p:spPr>
      </p:cxnSp>
      <p:pic>
        <p:nvPicPr>
          <p:cNvPr id="43" name="Google Shape;43;p7"/>
          <p:cNvPicPr preferRelativeResize="0"/>
          <p:nvPr/>
        </p:nvPicPr>
        <p:blipFill rotWithShape="1">
          <a:blip r:embed="rId2">
            <a:alphaModFix/>
          </a:blip>
          <a:srcRect b="0" l="-41783" r="0" t="-3"/>
          <a:stretch/>
        </p:blipFill>
        <p:spPr>
          <a:xfrm>
            <a:off x="269032" y="4801396"/>
            <a:ext cx="11653936" cy="1786228"/>
          </a:xfrm>
          <a:prstGeom prst="rect">
            <a:avLst/>
          </a:prstGeom>
          <a:noFill/>
          <a:ln>
            <a:noFill/>
          </a:ln>
        </p:spPr>
      </p:pic>
      <p:sp>
        <p:nvSpPr>
          <p:cNvPr id="44" name="Google Shape;44;p7"/>
          <p:cNvSpPr txBox="1"/>
          <p:nvPr>
            <p:ph type="title"/>
          </p:nvPr>
        </p:nvSpPr>
        <p:spPr>
          <a:xfrm>
            <a:off x="604434" y="448628"/>
            <a:ext cx="10983132" cy="7477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A383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45" name="Shape 45"/>
        <p:cNvGrpSpPr/>
        <p:nvPr/>
      </p:nvGrpSpPr>
      <p:grpSpPr>
        <a:xfrm>
          <a:off x="0" y="0"/>
          <a:ext cx="0" cy="0"/>
          <a:chOff x="0" y="0"/>
          <a:chExt cx="0" cy="0"/>
        </a:xfrm>
      </p:grpSpPr>
      <p:sp>
        <p:nvSpPr>
          <p:cNvPr id="46" name="Google Shape;46;p8"/>
          <p:cNvSpPr/>
          <p:nvPr/>
        </p:nvSpPr>
        <p:spPr>
          <a:xfrm>
            <a:off x="256032" y="265176"/>
            <a:ext cx="11683049" cy="6332433"/>
          </a:xfrm>
          <a:prstGeom prst="rect">
            <a:avLst/>
          </a:prstGeom>
          <a:solidFill>
            <a:srgbClr val="F5F5F5"/>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Quattrocento Sans"/>
              <a:ea typeface="Quattrocento Sans"/>
              <a:cs typeface="Quattrocento Sans"/>
              <a:sym typeface="Quattrocento Sans"/>
            </a:endParaRPr>
          </a:p>
        </p:txBody>
      </p:sp>
      <p:cxnSp>
        <p:nvCxnSpPr>
          <p:cNvPr id="47" name="Google Shape;47;p8"/>
          <p:cNvCxnSpPr/>
          <p:nvPr/>
        </p:nvCxnSpPr>
        <p:spPr>
          <a:xfrm>
            <a:off x="604434" y="1196392"/>
            <a:ext cx="10983132" cy="0"/>
          </a:xfrm>
          <a:prstGeom prst="straightConnector1">
            <a:avLst/>
          </a:prstGeom>
          <a:noFill/>
          <a:ln cap="flat" cmpd="sng" w="25400">
            <a:solidFill>
              <a:srgbClr val="D24726"/>
            </a:solidFill>
            <a:prstDash val="solid"/>
            <a:miter lim="800000"/>
            <a:headEnd len="sm" w="sm" type="none"/>
            <a:tailEnd len="sm" w="sm" type="none"/>
          </a:ln>
        </p:spPr>
      </p:cxnSp>
      <p:sp>
        <p:nvSpPr>
          <p:cNvPr id="48" name="Google Shape;48;p8"/>
          <p:cNvSpPr txBox="1"/>
          <p:nvPr>
            <p:ph type="title"/>
          </p:nvPr>
        </p:nvSpPr>
        <p:spPr>
          <a:xfrm>
            <a:off x="604434" y="448628"/>
            <a:ext cx="10983132" cy="7477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A383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9" name="Shape 4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256032" y="265176"/>
            <a:ext cx="11683049" cy="6332433"/>
          </a:xfrm>
          <a:prstGeom prst="rect">
            <a:avLst/>
          </a:prstGeom>
          <a:solidFill>
            <a:srgbClr val="F5F5F5"/>
          </a:solid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11" name="Google Shape;11;p1"/>
          <p:cNvSpPr txBox="1"/>
          <p:nvPr>
            <p:ph type="title"/>
          </p:nvPr>
        </p:nvSpPr>
        <p:spPr>
          <a:xfrm>
            <a:off x="604434" y="448628"/>
            <a:ext cx="10983132" cy="7477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3A3838"/>
              </a:buClr>
              <a:buSzPts val="2800"/>
              <a:buFont typeface="Quattrocento Sans"/>
              <a:buNone/>
              <a:defRPr b="0" i="0" sz="2800" u="none" cap="none" strike="noStrike">
                <a:solidFill>
                  <a:srgbClr val="3A3838"/>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Quattrocento Sans"/>
                <a:ea typeface="Quattrocento Sans"/>
                <a:cs typeface="Quattrocento Sans"/>
                <a:sym typeface="Quattrocento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3" name="Google Shape;13;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14" name="Google Shape;14;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15" name="Google Shape;15;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Quattrocento Sans"/>
                <a:ea typeface="Quattrocento Sans"/>
                <a:cs typeface="Quattrocento Sans"/>
                <a:sym typeface="Quattrocento San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Quattrocento Sans"/>
                <a:ea typeface="Quattrocento Sans"/>
                <a:cs typeface="Quattrocento Sans"/>
                <a:sym typeface="Quattrocento San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Quattrocento Sans"/>
                <a:ea typeface="Quattrocento Sans"/>
                <a:cs typeface="Quattrocento Sans"/>
                <a:sym typeface="Quattrocento San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Quattrocento Sans"/>
                <a:ea typeface="Quattrocento Sans"/>
                <a:cs typeface="Quattrocento Sans"/>
                <a:sym typeface="Quattrocento San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Quattrocento Sans"/>
                <a:ea typeface="Quattrocento Sans"/>
                <a:cs typeface="Quattrocento Sans"/>
                <a:sym typeface="Quattrocento San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Quattrocento Sans"/>
                <a:ea typeface="Quattrocento Sans"/>
                <a:cs typeface="Quattrocento Sans"/>
                <a:sym typeface="Quattrocento San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Quattrocento Sans"/>
                <a:ea typeface="Quattrocento Sans"/>
                <a:cs typeface="Quattrocento Sans"/>
                <a:sym typeface="Quattrocento San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Quattrocento Sans"/>
                <a:ea typeface="Quattrocento Sans"/>
                <a:cs typeface="Quattrocento Sans"/>
                <a:sym typeface="Quattrocento San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cxnSp>
        <p:nvCxnSpPr>
          <p:cNvPr id="16" name="Google Shape;16;p1"/>
          <p:cNvCxnSpPr/>
          <p:nvPr/>
        </p:nvCxnSpPr>
        <p:spPr>
          <a:xfrm>
            <a:off x="604434" y="1196392"/>
            <a:ext cx="10983132" cy="0"/>
          </a:xfrm>
          <a:prstGeom prst="straightConnector1">
            <a:avLst/>
          </a:prstGeom>
          <a:noFill/>
          <a:ln cap="flat" cmpd="sng" w="25400">
            <a:solidFill>
              <a:srgbClr val="D24726"/>
            </a:solidFill>
            <a:prstDash val="solid"/>
            <a:miter lim="8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hyperlink" Target="https://www.thermofisher.com/us/en/home/life-science/cloning/cloning-learning-center/invitrogen-school-of-molecular-biology/molecular-cloning/transformation/bacterial-transformation-workflow.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9.gif"/><Relationship Id="rId5" Type="http://schemas.openxmlformats.org/officeDocument/2006/relationships/hyperlink" Target="http://sivabio.50webs.com/dnacloning.ht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hyperlink" Target="https://laney.edu/doug_bruce/mild-mannered-bacteria-by-day-glowing-jellyfish-by-nigh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17.png"/><Relationship Id="rId5" Type="http://schemas.openxmlformats.org/officeDocument/2006/relationships/image" Target="../media/image16.png"/><Relationship Id="rId6"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1.gif"/><Relationship Id="rId4" Type="http://schemas.openxmlformats.org/officeDocument/2006/relationships/image" Target="../media/image16.png"/><Relationship Id="rId5"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hyperlink" Target="https://www.addgene.org/protocols/pcr-clonin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0"/>
          <p:cNvSpPr txBox="1"/>
          <p:nvPr>
            <p:ph type="ctrTitle"/>
          </p:nvPr>
        </p:nvSpPr>
        <p:spPr>
          <a:xfrm>
            <a:off x="1524000" y="1333500"/>
            <a:ext cx="9623700" cy="1790700"/>
          </a:xfrm>
          <a:prstGeom prst="rect">
            <a:avLst/>
          </a:prstGeom>
          <a:noFill/>
          <a:ln>
            <a:noFill/>
          </a:ln>
        </p:spPr>
        <p:txBody>
          <a:bodyPr anchorCtr="0" anchor="t" bIns="0" lIns="91425" spcFirstLastPara="1" rIns="91425" wrap="square" tIns="0">
            <a:noAutofit/>
          </a:bodyPr>
          <a:lstStyle/>
          <a:p>
            <a:pPr indent="0" lvl="0" marL="0" rtl="0" algn="l">
              <a:lnSpc>
                <a:spcPct val="100000"/>
              </a:lnSpc>
              <a:spcBef>
                <a:spcPts val="0"/>
              </a:spcBef>
              <a:spcAft>
                <a:spcPts val="0"/>
              </a:spcAft>
              <a:buClr>
                <a:schemeClr val="lt1"/>
              </a:buClr>
              <a:buSzPts val="4000"/>
              <a:buFont typeface="Quattrocento Sans"/>
              <a:buNone/>
            </a:pPr>
            <a:r>
              <a:rPr lang="en-US" sz="4000"/>
              <a:t>Assessing the relative functions of two putative collagenase genes extracted from a clinically-relevant vaginal microbe</a:t>
            </a:r>
            <a:endParaRPr sz="4000"/>
          </a:p>
        </p:txBody>
      </p:sp>
      <p:sp>
        <p:nvSpPr>
          <p:cNvPr id="55" name="Google Shape;55;p10"/>
          <p:cNvSpPr txBox="1"/>
          <p:nvPr>
            <p:ph idx="1" type="subTitle"/>
          </p:nvPr>
        </p:nvSpPr>
        <p:spPr>
          <a:xfrm>
            <a:off x="1524000" y="3817520"/>
            <a:ext cx="9144000" cy="12876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400"/>
              <a:buNone/>
            </a:pPr>
            <a:r>
              <a:rPr lang="en-US"/>
              <a:t>Nana Afia Twumasi-Ankrah, Jennifer Fettweis, PhD </a:t>
            </a:r>
            <a:endParaRPr/>
          </a:p>
          <a:p>
            <a:pPr indent="0" lvl="0" marL="0" rtl="0" algn="l">
              <a:lnSpc>
                <a:spcPct val="90000"/>
              </a:lnSpc>
              <a:spcBef>
                <a:spcPts val="0"/>
              </a:spcBef>
              <a:spcAft>
                <a:spcPts val="0"/>
              </a:spcAft>
              <a:buClr>
                <a:schemeClr val="lt1"/>
              </a:buClr>
              <a:buSzPts val="2400"/>
              <a:buNone/>
            </a:pPr>
            <a:r>
              <a:rPr i="1" lang="en-US"/>
              <a:t>Microbiology &amp; Immunology </a:t>
            </a:r>
            <a:endParaRPr i="1"/>
          </a:p>
        </p:txBody>
      </p:sp>
      <p:sp>
        <p:nvSpPr>
          <p:cNvPr id="56" name="Google Shape;56;p10"/>
          <p:cNvSpPr txBox="1"/>
          <p:nvPr/>
        </p:nvSpPr>
        <p:spPr>
          <a:xfrm>
            <a:off x="8077762" y="5255593"/>
            <a:ext cx="3192218" cy="49523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400"/>
              <a:buFont typeface="Quattrocento Sans"/>
              <a:buNone/>
            </a:pPr>
            <a:r>
              <a:rPr b="0" i="0" lang="en-US" sz="1400" u="none" cap="none" strike="noStrike">
                <a:solidFill>
                  <a:schemeClr val="lt1"/>
                </a:solidFill>
                <a:latin typeface="Quattrocento Sans"/>
                <a:ea typeface="Quattrocento Sans"/>
                <a:cs typeface="Quattrocento Sans"/>
                <a:sym typeface="Quattrocento Sans"/>
              </a:rPr>
              <a:t>Molecular Biology Through Discovery</a:t>
            </a:r>
            <a:endParaRPr b="0" i="0" sz="1400" u="none" cap="none" strike="noStrike">
              <a:solidFill>
                <a:schemeClr val="lt1"/>
              </a:solidFill>
              <a:latin typeface="Quattrocento Sans"/>
              <a:ea typeface="Quattrocento Sans"/>
              <a:cs typeface="Quattrocento Sans"/>
              <a:sym typeface="Quattrocento Sans"/>
            </a:endParaRPr>
          </a:p>
        </p:txBody>
      </p:sp>
      <p:sp>
        <p:nvSpPr>
          <p:cNvPr id="57" name="Google Shape;57;p10"/>
          <p:cNvSpPr txBox="1"/>
          <p:nvPr/>
        </p:nvSpPr>
        <p:spPr>
          <a:xfrm>
            <a:off x="8077762" y="5524500"/>
            <a:ext cx="3760738" cy="102056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lt1"/>
              </a:buClr>
              <a:buSzPts val="1200"/>
              <a:buFont typeface="Arial"/>
              <a:buNone/>
            </a:pPr>
            <a:r>
              <a:rPr b="0" i="1" lang="en-US" sz="1200" u="none" cap="none" strike="noStrike">
                <a:solidFill>
                  <a:schemeClr val="lt1"/>
                </a:solidFill>
                <a:latin typeface="Quattrocento Sans"/>
                <a:ea typeface="Quattrocento Sans"/>
                <a:cs typeface="Quattrocento Sans"/>
                <a:sym typeface="Quattrocento Sans"/>
              </a:rPr>
              <a:t>Fall 2019</a:t>
            </a:r>
            <a:endParaRPr b="0" i="1" sz="1200" u="none" cap="none" strike="noStrike">
              <a:solidFill>
                <a:schemeClr val="lt1"/>
              </a:solidFill>
              <a:latin typeface="Quattrocento Sans"/>
              <a:ea typeface="Quattrocento Sans"/>
              <a:cs typeface="Quattrocento Sans"/>
              <a:sym typeface="Quattrocento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19"/>
          <p:cNvSpPr txBox="1"/>
          <p:nvPr>
            <p:ph type="title"/>
          </p:nvPr>
        </p:nvSpPr>
        <p:spPr>
          <a:xfrm>
            <a:off x="604434" y="448628"/>
            <a:ext cx="10983000" cy="747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t>Stage 2: Cloning - Heat Shock Transformation</a:t>
            </a:r>
            <a:endParaRPr/>
          </a:p>
        </p:txBody>
      </p:sp>
      <p:sp>
        <p:nvSpPr>
          <p:cNvPr id="143" name="Google Shape;143;p19"/>
          <p:cNvSpPr txBox="1"/>
          <p:nvPr>
            <p:ph idx="4294967295" type="body"/>
          </p:nvPr>
        </p:nvSpPr>
        <p:spPr>
          <a:xfrm>
            <a:off x="402126" y="2201000"/>
            <a:ext cx="4139400" cy="4572900"/>
          </a:xfrm>
          <a:prstGeom prst="rect">
            <a:avLst/>
          </a:prstGeom>
        </p:spPr>
        <p:txBody>
          <a:bodyPr anchorCtr="0" anchor="t" bIns="45700" lIns="91425" spcFirstLastPara="1" rIns="91425" wrap="square" tIns="45700">
            <a:noAutofit/>
          </a:bodyPr>
          <a:lstStyle/>
          <a:p>
            <a:pPr indent="-342900" lvl="0" marL="457200" rtl="0" algn="l">
              <a:spcBef>
                <a:spcPts val="0"/>
              </a:spcBef>
              <a:spcAft>
                <a:spcPts val="0"/>
              </a:spcAft>
              <a:buClr>
                <a:srgbClr val="3A3838"/>
              </a:buClr>
              <a:buSzPts val="1800"/>
              <a:buAutoNum type="arabicPeriod"/>
            </a:pPr>
            <a:r>
              <a:rPr b="1" lang="en-US" sz="1800">
                <a:solidFill>
                  <a:srgbClr val="3A3838"/>
                </a:solidFill>
              </a:rPr>
              <a:t>Keep </a:t>
            </a:r>
            <a:r>
              <a:rPr b="1" lang="en-US" sz="1800">
                <a:solidFill>
                  <a:srgbClr val="3A3838"/>
                </a:solidFill>
              </a:rPr>
              <a:t> JM109 Competent Cells (</a:t>
            </a:r>
            <a:r>
              <a:rPr b="1" i="1" lang="en-US" sz="1800">
                <a:solidFill>
                  <a:srgbClr val="3A3838"/>
                </a:solidFill>
              </a:rPr>
              <a:t>E. coli </a:t>
            </a:r>
            <a:r>
              <a:rPr b="1" lang="en-US" sz="1800">
                <a:solidFill>
                  <a:srgbClr val="3A3838"/>
                </a:solidFill>
              </a:rPr>
              <a:t>host) on ice. </a:t>
            </a:r>
            <a:endParaRPr b="1" sz="1800">
              <a:solidFill>
                <a:srgbClr val="3A3838"/>
              </a:solidFill>
            </a:endParaRPr>
          </a:p>
          <a:p>
            <a:pPr indent="-342900" lvl="0" marL="457200" rtl="0" algn="l">
              <a:spcBef>
                <a:spcPts val="0"/>
              </a:spcBef>
              <a:spcAft>
                <a:spcPts val="0"/>
              </a:spcAft>
              <a:buClr>
                <a:srgbClr val="3A3838"/>
              </a:buClr>
              <a:buSzPts val="1800"/>
              <a:buAutoNum type="arabicPeriod"/>
            </a:pPr>
            <a:r>
              <a:rPr b="1" lang="en-US" sz="1800">
                <a:solidFill>
                  <a:srgbClr val="3A3838"/>
                </a:solidFill>
              </a:rPr>
              <a:t>Add plasmids to cells.</a:t>
            </a:r>
            <a:endParaRPr sz="1800">
              <a:solidFill>
                <a:srgbClr val="3A3838"/>
              </a:solidFill>
            </a:endParaRPr>
          </a:p>
          <a:p>
            <a:pPr indent="-342900" lvl="0" marL="457200" rtl="0" algn="l">
              <a:spcBef>
                <a:spcPts val="0"/>
              </a:spcBef>
              <a:spcAft>
                <a:spcPts val="0"/>
              </a:spcAft>
              <a:buClr>
                <a:srgbClr val="3A3838"/>
              </a:buClr>
              <a:buSzPts val="1800"/>
              <a:buAutoNum type="arabicPeriod"/>
            </a:pPr>
            <a:r>
              <a:rPr b="1" lang="en-US" sz="1800">
                <a:solidFill>
                  <a:srgbClr val="3A3838"/>
                </a:solidFill>
              </a:rPr>
              <a:t>Heat shock: Place tube in 42°C water bath for 45–50 seconds </a:t>
            </a:r>
            <a:endParaRPr b="1" sz="1800">
              <a:solidFill>
                <a:srgbClr val="3A3838"/>
              </a:solidFill>
            </a:endParaRPr>
          </a:p>
          <a:p>
            <a:pPr indent="-342900" lvl="0" marL="457200" rtl="0" algn="l">
              <a:spcBef>
                <a:spcPts val="0"/>
              </a:spcBef>
              <a:spcAft>
                <a:spcPts val="0"/>
              </a:spcAft>
              <a:buClr>
                <a:srgbClr val="3A3838"/>
              </a:buClr>
              <a:buSzPts val="1800"/>
              <a:buAutoNum type="arabicPeriod"/>
            </a:pPr>
            <a:r>
              <a:rPr b="1" lang="en-US" sz="1800">
                <a:solidFill>
                  <a:srgbClr val="3A3838"/>
                </a:solidFill>
              </a:rPr>
              <a:t>Return to ice.  </a:t>
            </a:r>
            <a:endParaRPr b="1" sz="1800">
              <a:solidFill>
                <a:srgbClr val="3A3838"/>
              </a:solidFill>
            </a:endParaRPr>
          </a:p>
          <a:p>
            <a:pPr indent="-342900" lvl="0" marL="457200" rtl="0" algn="l">
              <a:spcBef>
                <a:spcPts val="0"/>
              </a:spcBef>
              <a:spcAft>
                <a:spcPts val="0"/>
              </a:spcAft>
              <a:buClr>
                <a:srgbClr val="3A3838"/>
              </a:buClr>
              <a:buSzPts val="1800"/>
              <a:buAutoNum type="arabicPeriod"/>
            </a:pPr>
            <a:r>
              <a:rPr b="1" lang="en-US" sz="1800">
                <a:solidFill>
                  <a:srgbClr val="3A3838"/>
                </a:solidFill>
              </a:rPr>
              <a:t>Add growth medium then incubate at 1.5 hours at 37°C with shaking.</a:t>
            </a:r>
            <a:endParaRPr b="1" sz="1800">
              <a:solidFill>
                <a:srgbClr val="3A3838"/>
              </a:solidFill>
            </a:endParaRPr>
          </a:p>
          <a:p>
            <a:pPr indent="-342900" lvl="0" marL="457200" rtl="0" algn="l">
              <a:spcBef>
                <a:spcPts val="0"/>
              </a:spcBef>
              <a:spcAft>
                <a:spcPts val="0"/>
              </a:spcAft>
              <a:buClr>
                <a:srgbClr val="3A3838"/>
              </a:buClr>
              <a:buSzPts val="1800"/>
              <a:buAutoNum type="arabicPeriod"/>
            </a:pPr>
            <a:r>
              <a:rPr b="1" lang="en-US" sz="1800">
                <a:solidFill>
                  <a:srgbClr val="3A3838"/>
                </a:solidFill>
              </a:rPr>
              <a:t>Plate on agar. </a:t>
            </a:r>
            <a:endParaRPr b="1" sz="1800">
              <a:solidFill>
                <a:srgbClr val="3A3838"/>
              </a:solidFill>
            </a:endParaRPr>
          </a:p>
        </p:txBody>
      </p:sp>
      <p:pic>
        <p:nvPicPr>
          <p:cNvPr id="144" name="Google Shape;144;p19"/>
          <p:cNvPicPr preferRelativeResize="0"/>
          <p:nvPr/>
        </p:nvPicPr>
        <p:blipFill>
          <a:blip r:embed="rId3">
            <a:alphaModFix/>
          </a:blip>
          <a:stretch>
            <a:fillRect/>
          </a:stretch>
        </p:blipFill>
        <p:spPr>
          <a:xfrm>
            <a:off x="4541526" y="2342628"/>
            <a:ext cx="7274875" cy="1973284"/>
          </a:xfrm>
          <a:prstGeom prst="rect">
            <a:avLst/>
          </a:prstGeom>
          <a:noFill/>
          <a:ln>
            <a:noFill/>
          </a:ln>
        </p:spPr>
      </p:pic>
      <p:sp>
        <p:nvSpPr>
          <p:cNvPr id="145" name="Google Shape;145;p19"/>
          <p:cNvSpPr txBox="1"/>
          <p:nvPr/>
        </p:nvSpPr>
        <p:spPr>
          <a:xfrm>
            <a:off x="283125" y="6018450"/>
            <a:ext cx="6058800" cy="4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Quattrocento Sans"/>
                <a:ea typeface="Quattrocento Sans"/>
                <a:cs typeface="Quattrocento Sans"/>
                <a:sym typeface="Quattrocento Sans"/>
              </a:rPr>
              <a:t>Heat shock transformation. Image modified from </a:t>
            </a:r>
            <a:r>
              <a:rPr lang="en-US" sz="1000" u="sng">
                <a:solidFill>
                  <a:schemeClr val="hlink"/>
                </a:solidFill>
                <a:latin typeface="Quattrocento Sans"/>
                <a:ea typeface="Quattrocento Sans"/>
                <a:cs typeface="Quattrocento Sans"/>
                <a:sym typeface="Quattrocento Sans"/>
                <a:hlinkClick r:id="rId4"/>
              </a:rPr>
              <a:t>https://www.thermofisher.com/us/en/home/life-science/cloning/cloning-learning-center/invitrogen-school-of-molecular-biology/molecular-cloning/transformation/bacterial-transformation-workflow.html</a:t>
            </a:r>
            <a:r>
              <a:rPr lang="en-US" sz="1000">
                <a:latin typeface="Quattrocento Sans"/>
                <a:ea typeface="Quattrocento Sans"/>
                <a:cs typeface="Quattrocento Sans"/>
                <a:sym typeface="Quattrocento Sans"/>
              </a:rPr>
              <a:t> </a:t>
            </a:r>
            <a:endParaRPr sz="1000">
              <a:latin typeface="Quattrocento Sans"/>
              <a:ea typeface="Quattrocento Sans"/>
              <a:cs typeface="Quattrocento Sans"/>
              <a:sym typeface="Quattrocento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0"/>
          <p:cNvSpPr txBox="1"/>
          <p:nvPr>
            <p:ph type="title"/>
          </p:nvPr>
        </p:nvSpPr>
        <p:spPr>
          <a:xfrm>
            <a:off x="604434" y="448628"/>
            <a:ext cx="10983000" cy="747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t>Stage 2: Cloning - Selection Process</a:t>
            </a:r>
            <a:endParaRPr/>
          </a:p>
        </p:txBody>
      </p:sp>
      <p:pic>
        <p:nvPicPr>
          <p:cNvPr id="152" name="Google Shape;152;p20"/>
          <p:cNvPicPr preferRelativeResize="0"/>
          <p:nvPr/>
        </p:nvPicPr>
        <p:blipFill>
          <a:blip r:embed="rId3">
            <a:alphaModFix/>
          </a:blip>
          <a:stretch>
            <a:fillRect/>
          </a:stretch>
        </p:blipFill>
        <p:spPr>
          <a:xfrm>
            <a:off x="678400" y="2141925"/>
            <a:ext cx="4085751" cy="3336835"/>
          </a:xfrm>
          <a:prstGeom prst="rect">
            <a:avLst/>
          </a:prstGeom>
          <a:noFill/>
          <a:ln>
            <a:noFill/>
          </a:ln>
        </p:spPr>
      </p:pic>
      <p:pic>
        <p:nvPicPr>
          <p:cNvPr id="153" name="Google Shape;153;p20"/>
          <p:cNvPicPr preferRelativeResize="0"/>
          <p:nvPr/>
        </p:nvPicPr>
        <p:blipFill>
          <a:blip r:embed="rId4">
            <a:alphaModFix/>
          </a:blip>
          <a:stretch>
            <a:fillRect/>
          </a:stretch>
        </p:blipFill>
        <p:spPr>
          <a:xfrm>
            <a:off x="6595025" y="1561324"/>
            <a:ext cx="3710075" cy="4175500"/>
          </a:xfrm>
          <a:prstGeom prst="rect">
            <a:avLst/>
          </a:prstGeom>
          <a:noFill/>
          <a:ln>
            <a:noFill/>
          </a:ln>
        </p:spPr>
      </p:pic>
      <p:sp>
        <p:nvSpPr>
          <p:cNvPr id="154" name="Google Shape;154;p20"/>
          <p:cNvSpPr txBox="1"/>
          <p:nvPr/>
        </p:nvSpPr>
        <p:spPr>
          <a:xfrm>
            <a:off x="6595025" y="5857700"/>
            <a:ext cx="3590700" cy="18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Quattrocento Sans"/>
                <a:ea typeface="Quattrocento Sans"/>
                <a:cs typeface="Quattrocento Sans"/>
                <a:sym typeface="Quattrocento Sans"/>
              </a:rPr>
              <a:t>Image obtained from: </a:t>
            </a:r>
            <a:r>
              <a:rPr lang="en-US" sz="1000" u="sng">
                <a:solidFill>
                  <a:schemeClr val="hlink"/>
                </a:solidFill>
                <a:hlinkClick r:id="rId5"/>
              </a:rPr>
              <a:t>http://sivabio.50webs.com/dnacloning.htm</a:t>
            </a:r>
            <a:endParaRPr sz="1000">
              <a:latin typeface="Quattrocento Sans"/>
              <a:ea typeface="Quattrocento Sans"/>
              <a:cs typeface="Quattrocento Sans"/>
              <a:sym typeface="Quattrocento Sans"/>
            </a:endParaRPr>
          </a:p>
        </p:txBody>
      </p:sp>
      <p:sp>
        <p:nvSpPr>
          <p:cNvPr id="155" name="Google Shape;155;p20"/>
          <p:cNvSpPr/>
          <p:nvPr/>
        </p:nvSpPr>
        <p:spPr>
          <a:xfrm>
            <a:off x="4946250" y="3388550"/>
            <a:ext cx="1486800" cy="6069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1"/>
          <p:cNvSpPr txBox="1"/>
          <p:nvPr>
            <p:ph type="title"/>
          </p:nvPr>
        </p:nvSpPr>
        <p:spPr>
          <a:xfrm>
            <a:off x="604434" y="448628"/>
            <a:ext cx="10983000" cy="747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t>Stage 2: Cloning - IPTG Induction and Gene Expression</a:t>
            </a:r>
            <a:endParaRPr b="1"/>
          </a:p>
        </p:txBody>
      </p:sp>
      <p:sp>
        <p:nvSpPr>
          <p:cNvPr id="162" name="Google Shape;162;p21"/>
          <p:cNvSpPr txBox="1"/>
          <p:nvPr/>
        </p:nvSpPr>
        <p:spPr>
          <a:xfrm>
            <a:off x="8358675" y="3492325"/>
            <a:ext cx="3663600" cy="55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latin typeface="Quattrocento Sans"/>
                <a:ea typeface="Quattrocento Sans"/>
                <a:cs typeface="Quattrocento Sans"/>
                <a:sym typeface="Quattrocento Sans"/>
              </a:rPr>
              <a:t>Begin harvesting target protein. </a:t>
            </a:r>
            <a:endParaRPr b="1" sz="1800">
              <a:latin typeface="Quattrocento Sans"/>
              <a:ea typeface="Quattrocento Sans"/>
              <a:cs typeface="Quattrocento Sans"/>
              <a:sym typeface="Quattrocento Sans"/>
            </a:endParaRPr>
          </a:p>
        </p:txBody>
      </p:sp>
      <p:pic>
        <p:nvPicPr>
          <p:cNvPr id="163" name="Google Shape;163;p21"/>
          <p:cNvPicPr preferRelativeResize="0"/>
          <p:nvPr/>
        </p:nvPicPr>
        <p:blipFill>
          <a:blip r:embed="rId3">
            <a:alphaModFix/>
          </a:blip>
          <a:stretch>
            <a:fillRect/>
          </a:stretch>
        </p:blipFill>
        <p:spPr>
          <a:xfrm>
            <a:off x="457200" y="2025803"/>
            <a:ext cx="7618951" cy="3483493"/>
          </a:xfrm>
          <a:prstGeom prst="rect">
            <a:avLst/>
          </a:prstGeom>
          <a:noFill/>
          <a:ln>
            <a:noFill/>
          </a:ln>
        </p:spPr>
      </p:pic>
      <p:sp>
        <p:nvSpPr>
          <p:cNvPr id="164" name="Google Shape;164;p21"/>
          <p:cNvSpPr txBox="1"/>
          <p:nvPr/>
        </p:nvSpPr>
        <p:spPr>
          <a:xfrm>
            <a:off x="404600" y="6338575"/>
            <a:ext cx="6524100" cy="28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Quattrocento Sans"/>
                <a:ea typeface="Quattrocento Sans"/>
                <a:cs typeface="Quattrocento Sans"/>
                <a:sym typeface="Quattrocento Sans"/>
              </a:rPr>
              <a:t>Image Modified from </a:t>
            </a:r>
            <a:r>
              <a:rPr lang="en-US" sz="1000" u="sng">
                <a:solidFill>
                  <a:schemeClr val="hlink"/>
                </a:solidFill>
                <a:hlinkClick r:id="rId4"/>
              </a:rPr>
              <a:t>https://laney.edu/doug_bruce/mild-mannered-bacteria-by-day-glowing-jellyfish-by-night/</a:t>
            </a:r>
            <a:endParaRPr sz="1000">
              <a:latin typeface="Quattrocento Sans"/>
              <a:ea typeface="Quattrocento Sans"/>
              <a:cs typeface="Quattrocento Sans"/>
              <a:sym typeface="Quattrocento Sans"/>
            </a:endParaRPr>
          </a:p>
        </p:txBody>
      </p:sp>
      <p:sp>
        <p:nvSpPr>
          <p:cNvPr id="165" name="Google Shape;165;p21"/>
          <p:cNvSpPr/>
          <p:nvPr/>
        </p:nvSpPr>
        <p:spPr>
          <a:xfrm>
            <a:off x="7313175" y="3626875"/>
            <a:ext cx="1045500" cy="2832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2"/>
          <p:cNvSpPr txBox="1"/>
          <p:nvPr>
            <p:ph type="title"/>
          </p:nvPr>
        </p:nvSpPr>
        <p:spPr>
          <a:xfrm>
            <a:off x="604434" y="448628"/>
            <a:ext cx="10983000" cy="747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t>Stage 2: Cloning - Protein Purification</a:t>
            </a:r>
            <a:endParaRPr/>
          </a:p>
        </p:txBody>
      </p:sp>
      <p:pic>
        <p:nvPicPr>
          <p:cNvPr id="172" name="Google Shape;172;p22"/>
          <p:cNvPicPr preferRelativeResize="0"/>
          <p:nvPr/>
        </p:nvPicPr>
        <p:blipFill>
          <a:blip r:embed="rId3">
            <a:alphaModFix/>
          </a:blip>
          <a:stretch>
            <a:fillRect/>
          </a:stretch>
        </p:blipFill>
        <p:spPr>
          <a:xfrm>
            <a:off x="961233" y="3340097"/>
            <a:ext cx="1308901" cy="1206580"/>
          </a:xfrm>
          <a:prstGeom prst="rect">
            <a:avLst/>
          </a:prstGeom>
          <a:noFill/>
          <a:ln>
            <a:noFill/>
          </a:ln>
        </p:spPr>
      </p:pic>
      <p:pic>
        <p:nvPicPr>
          <p:cNvPr id="173" name="Google Shape;173;p22"/>
          <p:cNvPicPr preferRelativeResize="0"/>
          <p:nvPr/>
        </p:nvPicPr>
        <p:blipFill>
          <a:blip r:embed="rId4">
            <a:alphaModFix/>
          </a:blip>
          <a:stretch>
            <a:fillRect/>
          </a:stretch>
        </p:blipFill>
        <p:spPr>
          <a:xfrm>
            <a:off x="1503687" y="4691740"/>
            <a:ext cx="862563" cy="551911"/>
          </a:xfrm>
          <a:prstGeom prst="rect">
            <a:avLst/>
          </a:prstGeom>
          <a:noFill/>
          <a:ln>
            <a:noFill/>
          </a:ln>
        </p:spPr>
      </p:pic>
      <p:pic>
        <p:nvPicPr>
          <p:cNvPr id="174" name="Google Shape;174;p22"/>
          <p:cNvPicPr preferRelativeResize="0"/>
          <p:nvPr/>
        </p:nvPicPr>
        <p:blipFill>
          <a:blip r:embed="rId4">
            <a:alphaModFix/>
          </a:blip>
          <a:stretch>
            <a:fillRect/>
          </a:stretch>
        </p:blipFill>
        <p:spPr>
          <a:xfrm>
            <a:off x="919100" y="2643125"/>
            <a:ext cx="862563" cy="551911"/>
          </a:xfrm>
          <a:prstGeom prst="rect">
            <a:avLst/>
          </a:prstGeom>
          <a:noFill/>
          <a:ln>
            <a:noFill/>
          </a:ln>
        </p:spPr>
      </p:pic>
      <p:cxnSp>
        <p:nvCxnSpPr>
          <p:cNvPr id="175" name="Google Shape;175;p22"/>
          <p:cNvCxnSpPr/>
          <p:nvPr/>
        </p:nvCxnSpPr>
        <p:spPr>
          <a:xfrm>
            <a:off x="4125575" y="4435125"/>
            <a:ext cx="1689300" cy="10200"/>
          </a:xfrm>
          <a:prstGeom prst="straightConnector1">
            <a:avLst/>
          </a:prstGeom>
          <a:noFill/>
          <a:ln cap="flat" cmpd="sng" w="9525">
            <a:solidFill>
              <a:schemeClr val="dk2"/>
            </a:solidFill>
            <a:prstDash val="solid"/>
            <a:round/>
            <a:headEnd len="med" w="med" type="none"/>
            <a:tailEnd len="med" w="med" type="triangle"/>
          </a:ln>
        </p:spPr>
      </p:cxnSp>
      <p:sp>
        <p:nvSpPr>
          <p:cNvPr id="176" name="Google Shape;176;p22"/>
          <p:cNvSpPr txBox="1"/>
          <p:nvPr/>
        </p:nvSpPr>
        <p:spPr>
          <a:xfrm>
            <a:off x="4064900" y="4637400"/>
            <a:ext cx="1820700" cy="35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Quattrocento Sans"/>
                <a:ea typeface="Quattrocento Sans"/>
                <a:cs typeface="Quattrocento Sans"/>
                <a:sym typeface="Quattrocento Sans"/>
              </a:rPr>
              <a:t>Purification</a:t>
            </a:r>
            <a:endParaRPr b="1">
              <a:latin typeface="Quattrocento Sans"/>
              <a:ea typeface="Quattrocento Sans"/>
              <a:cs typeface="Quattrocento Sans"/>
              <a:sym typeface="Quattrocento Sans"/>
            </a:endParaRPr>
          </a:p>
        </p:txBody>
      </p:sp>
      <p:pic>
        <p:nvPicPr>
          <p:cNvPr id="177" name="Google Shape;177;p22"/>
          <p:cNvPicPr preferRelativeResize="0"/>
          <p:nvPr/>
        </p:nvPicPr>
        <p:blipFill>
          <a:blip r:embed="rId3">
            <a:alphaModFix/>
          </a:blip>
          <a:stretch>
            <a:fillRect/>
          </a:stretch>
        </p:blipFill>
        <p:spPr>
          <a:xfrm>
            <a:off x="6255800" y="2343800"/>
            <a:ext cx="1103450" cy="1077486"/>
          </a:xfrm>
          <a:prstGeom prst="rect">
            <a:avLst/>
          </a:prstGeom>
          <a:noFill/>
          <a:ln>
            <a:noFill/>
          </a:ln>
        </p:spPr>
      </p:pic>
      <p:cxnSp>
        <p:nvCxnSpPr>
          <p:cNvPr id="178" name="Google Shape;178;p22"/>
          <p:cNvCxnSpPr/>
          <p:nvPr/>
        </p:nvCxnSpPr>
        <p:spPr>
          <a:xfrm>
            <a:off x="7696875" y="4435125"/>
            <a:ext cx="1689300" cy="10200"/>
          </a:xfrm>
          <a:prstGeom prst="straightConnector1">
            <a:avLst/>
          </a:prstGeom>
          <a:noFill/>
          <a:ln cap="flat" cmpd="sng" w="9525">
            <a:solidFill>
              <a:schemeClr val="dk2"/>
            </a:solidFill>
            <a:prstDash val="solid"/>
            <a:round/>
            <a:headEnd len="med" w="med" type="none"/>
            <a:tailEnd len="med" w="med" type="triangle"/>
          </a:ln>
        </p:spPr>
      </p:cxnSp>
      <p:sp>
        <p:nvSpPr>
          <p:cNvPr id="179" name="Google Shape;179;p22"/>
          <p:cNvSpPr txBox="1"/>
          <p:nvPr/>
        </p:nvSpPr>
        <p:spPr>
          <a:xfrm>
            <a:off x="7696875" y="4637400"/>
            <a:ext cx="1820700" cy="35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Quattrocento Sans"/>
                <a:ea typeface="Quattrocento Sans"/>
                <a:cs typeface="Quattrocento Sans"/>
                <a:sym typeface="Quattrocento Sans"/>
              </a:rPr>
              <a:t>TEV Protease</a:t>
            </a:r>
            <a:endParaRPr b="1">
              <a:latin typeface="Quattrocento Sans"/>
              <a:ea typeface="Quattrocento Sans"/>
              <a:cs typeface="Quattrocento Sans"/>
              <a:sym typeface="Quattrocento Sans"/>
            </a:endParaRPr>
          </a:p>
        </p:txBody>
      </p:sp>
      <p:pic>
        <p:nvPicPr>
          <p:cNvPr id="180" name="Google Shape;180;p22"/>
          <p:cNvPicPr preferRelativeResize="0"/>
          <p:nvPr/>
        </p:nvPicPr>
        <p:blipFill>
          <a:blip r:embed="rId5">
            <a:alphaModFix/>
          </a:blip>
          <a:stretch>
            <a:fillRect/>
          </a:stretch>
        </p:blipFill>
        <p:spPr>
          <a:xfrm>
            <a:off x="9775925" y="2791175"/>
            <a:ext cx="1103450" cy="747892"/>
          </a:xfrm>
          <a:prstGeom prst="rect">
            <a:avLst/>
          </a:prstGeom>
          <a:noFill/>
          <a:ln>
            <a:noFill/>
          </a:ln>
        </p:spPr>
      </p:pic>
      <p:pic>
        <p:nvPicPr>
          <p:cNvPr id="181" name="Google Shape;181;p22"/>
          <p:cNvPicPr preferRelativeResize="0"/>
          <p:nvPr/>
        </p:nvPicPr>
        <p:blipFill>
          <a:blip r:embed="rId6">
            <a:alphaModFix/>
          </a:blip>
          <a:stretch>
            <a:fillRect/>
          </a:stretch>
        </p:blipFill>
        <p:spPr>
          <a:xfrm>
            <a:off x="8105726" y="3500250"/>
            <a:ext cx="717475" cy="690036"/>
          </a:xfrm>
          <a:prstGeom prst="rect">
            <a:avLst/>
          </a:prstGeom>
          <a:noFill/>
          <a:ln>
            <a:noFill/>
          </a:ln>
        </p:spPr>
      </p:pic>
      <p:pic>
        <p:nvPicPr>
          <p:cNvPr id="182" name="Google Shape;182;p22"/>
          <p:cNvPicPr preferRelativeResize="0"/>
          <p:nvPr/>
        </p:nvPicPr>
        <p:blipFill>
          <a:blip r:embed="rId3">
            <a:alphaModFix/>
          </a:blip>
          <a:stretch>
            <a:fillRect/>
          </a:stretch>
        </p:blipFill>
        <p:spPr>
          <a:xfrm>
            <a:off x="2155483" y="2046047"/>
            <a:ext cx="1308901" cy="1206580"/>
          </a:xfrm>
          <a:prstGeom prst="rect">
            <a:avLst/>
          </a:prstGeom>
          <a:noFill/>
          <a:ln>
            <a:noFill/>
          </a:ln>
        </p:spPr>
      </p:pic>
      <p:pic>
        <p:nvPicPr>
          <p:cNvPr id="183" name="Google Shape;183;p22"/>
          <p:cNvPicPr preferRelativeResize="0"/>
          <p:nvPr/>
        </p:nvPicPr>
        <p:blipFill>
          <a:blip r:embed="rId4">
            <a:alphaModFix/>
          </a:blip>
          <a:stretch>
            <a:fillRect/>
          </a:stretch>
        </p:blipFill>
        <p:spPr>
          <a:xfrm>
            <a:off x="2519350" y="3938525"/>
            <a:ext cx="862563" cy="551911"/>
          </a:xfrm>
          <a:prstGeom prst="rect">
            <a:avLst/>
          </a:prstGeom>
          <a:noFill/>
          <a:ln>
            <a:noFill/>
          </a:ln>
        </p:spPr>
      </p:pic>
      <p:pic>
        <p:nvPicPr>
          <p:cNvPr id="184" name="Google Shape;184;p22"/>
          <p:cNvPicPr preferRelativeResize="0"/>
          <p:nvPr/>
        </p:nvPicPr>
        <p:blipFill>
          <a:blip r:embed="rId3">
            <a:alphaModFix/>
          </a:blip>
          <a:stretch>
            <a:fillRect/>
          </a:stretch>
        </p:blipFill>
        <p:spPr>
          <a:xfrm>
            <a:off x="6479000" y="3327475"/>
            <a:ext cx="1103450" cy="1077486"/>
          </a:xfrm>
          <a:prstGeom prst="rect">
            <a:avLst/>
          </a:prstGeom>
          <a:noFill/>
          <a:ln>
            <a:noFill/>
          </a:ln>
        </p:spPr>
      </p:pic>
      <p:sp>
        <p:nvSpPr>
          <p:cNvPr id="185" name="Google Shape;185;p22"/>
          <p:cNvSpPr txBox="1"/>
          <p:nvPr/>
        </p:nvSpPr>
        <p:spPr>
          <a:xfrm>
            <a:off x="9467675" y="1643350"/>
            <a:ext cx="1598100" cy="74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Quattrocento Sans"/>
                <a:ea typeface="Quattrocento Sans"/>
                <a:cs typeface="Quattrocento Sans"/>
                <a:sym typeface="Quattrocento Sans"/>
              </a:rPr>
              <a:t>Purified Target Protein</a:t>
            </a:r>
            <a:endParaRPr b="1">
              <a:latin typeface="Quattrocento Sans"/>
              <a:ea typeface="Quattrocento Sans"/>
              <a:cs typeface="Quattrocento Sans"/>
              <a:sym typeface="Quattrocento Sans"/>
            </a:endParaRPr>
          </a:p>
        </p:txBody>
      </p:sp>
      <p:sp>
        <p:nvSpPr>
          <p:cNvPr id="186" name="Google Shape;186;p22"/>
          <p:cNvSpPr txBox="1"/>
          <p:nvPr/>
        </p:nvSpPr>
        <p:spPr>
          <a:xfrm>
            <a:off x="4131400" y="3165450"/>
            <a:ext cx="1598100" cy="1077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Quattrocento Sans"/>
              <a:buAutoNum type="arabicPeriod"/>
            </a:pPr>
            <a:r>
              <a:rPr lang="en-US" sz="1800">
                <a:latin typeface="Quattrocento Sans"/>
                <a:ea typeface="Quattrocento Sans"/>
                <a:cs typeface="Quattrocento Sans"/>
                <a:sym typeface="Quattrocento Sans"/>
              </a:rPr>
              <a:t>Bind </a:t>
            </a:r>
            <a:endParaRPr sz="1800">
              <a:latin typeface="Quattrocento Sans"/>
              <a:ea typeface="Quattrocento Sans"/>
              <a:cs typeface="Quattrocento Sans"/>
              <a:sym typeface="Quattrocento Sans"/>
            </a:endParaRPr>
          </a:p>
          <a:p>
            <a:pPr indent="-342900" lvl="0" marL="457200" rtl="0" algn="l">
              <a:spcBef>
                <a:spcPts val="0"/>
              </a:spcBef>
              <a:spcAft>
                <a:spcPts val="0"/>
              </a:spcAft>
              <a:buSzPts val="1800"/>
              <a:buFont typeface="Quattrocento Sans"/>
              <a:buAutoNum type="arabicPeriod"/>
            </a:pPr>
            <a:r>
              <a:rPr lang="en-US" sz="1800">
                <a:latin typeface="Quattrocento Sans"/>
                <a:ea typeface="Quattrocento Sans"/>
                <a:cs typeface="Quattrocento Sans"/>
                <a:sym typeface="Quattrocento Sans"/>
              </a:rPr>
              <a:t>Wash</a:t>
            </a:r>
            <a:endParaRPr sz="1800">
              <a:latin typeface="Quattrocento Sans"/>
              <a:ea typeface="Quattrocento Sans"/>
              <a:cs typeface="Quattrocento Sans"/>
              <a:sym typeface="Quattrocento Sans"/>
            </a:endParaRPr>
          </a:p>
          <a:p>
            <a:pPr indent="-342900" lvl="0" marL="457200" rtl="0" algn="l">
              <a:spcBef>
                <a:spcPts val="0"/>
              </a:spcBef>
              <a:spcAft>
                <a:spcPts val="0"/>
              </a:spcAft>
              <a:buSzPts val="1800"/>
              <a:buFont typeface="Quattrocento Sans"/>
              <a:buAutoNum type="arabicPeriod"/>
            </a:pPr>
            <a:r>
              <a:rPr lang="en-US" sz="1800">
                <a:latin typeface="Quattrocento Sans"/>
                <a:ea typeface="Quattrocento Sans"/>
                <a:cs typeface="Quattrocento Sans"/>
                <a:sym typeface="Quattrocento Sans"/>
              </a:rPr>
              <a:t>Elute</a:t>
            </a:r>
            <a:endParaRPr sz="1800">
              <a:latin typeface="Quattrocento Sans"/>
              <a:ea typeface="Quattrocento Sans"/>
              <a:cs typeface="Quattrocento Sans"/>
              <a:sym typeface="Quattrocento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23"/>
          <p:cNvSpPr txBox="1"/>
          <p:nvPr>
            <p:ph type="title"/>
          </p:nvPr>
        </p:nvSpPr>
        <p:spPr>
          <a:xfrm>
            <a:off x="604434" y="448628"/>
            <a:ext cx="10983000" cy="747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t>Stage 3: Collagenase Activity Assay</a:t>
            </a:r>
            <a:endParaRPr b="1"/>
          </a:p>
        </p:txBody>
      </p:sp>
      <p:pic>
        <p:nvPicPr>
          <p:cNvPr descr="Enzyme" id="193" name="Google Shape;193;p23"/>
          <p:cNvPicPr preferRelativeResize="0"/>
          <p:nvPr/>
        </p:nvPicPr>
        <p:blipFill>
          <a:blip r:embed="rId3">
            <a:alphaModFix/>
          </a:blip>
          <a:stretch>
            <a:fillRect/>
          </a:stretch>
        </p:blipFill>
        <p:spPr>
          <a:xfrm>
            <a:off x="167450" y="2485011"/>
            <a:ext cx="5614925" cy="2282375"/>
          </a:xfrm>
          <a:prstGeom prst="rect">
            <a:avLst/>
          </a:prstGeom>
          <a:noFill/>
          <a:ln>
            <a:noFill/>
          </a:ln>
        </p:spPr>
      </p:pic>
      <p:pic>
        <p:nvPicPr>
          <p:cNvPr id="194" name="Google Shape;194;p23"/>
          <p:cNvPicPr preferRelativeResize="0"/>
          <p:nvPr/>
        </p:nvPicPr>
        <p:blipFill>
          <a:blip r:embed="rId4">
            <a:alphaModFix/>
          </a:blip>
          <a:stretch>
            <a:fillRect/>
          </a:stretch>
        </p:blipFill>
        <p:spPr>
          <a:xfrm>
            <a:off x="2605257" y="2654975"/>
            <a:ext cx="498050" cy="337550"/>
          </a:xfrm>
          <a:prstGeom prst="rect">
            <a:avLst/>
          </a:prstGeom>
          <a:noFill/>
          <a:ln>
            <a:noFill/>
          </a:ln>
        </p:spPr>
      </p:pic>
      <p:sp>
        <p:nvSpPr>
          <p:cNvPr id="195" name="Google Shape;195;p23"/>
          <p:cNvSpPr/>
          <p:nvPr/>
        </p:nvSpPr>
        <p:spPr>
          <a:xfrm>
            <a:off x="5866725" y="3398650"/>
            <a:ext cx="1881300" cy="455100"/>
          </a:xfrm>
          <a:prstGeom prst="rightArrow">
            <a:avLst>
              <a:gd fmla="val 50000" name="adj1"/>
              <a:gd fmla="val 50000" name="adj2"/>
            </a:avLst>
          </a:prstGeom>
          <a:solidFill>
            <a:srgbClr val="4A86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3"/>
          <p:cNvSpPr txBox="1"/>
          <p:nvPr/>
        </p:nvSpPr>
        <p:spPr>
          <a:xfrm>
            <a:off x="5967875" y="2922575"/>
            <a:ext cx="1567800" cy="27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chemeClr val="dk1"/>
                </a:solidFill>
                <a:latin typeface="Quattrocento Sans"/>
                <a:ea typeface="Quattrocento Sans"/>
                <a:cs typeface="Quattrocento Sans"/>
                <a:sym typeface="Quattrocento Sans"/>
              </a:rPr>
              <a:t>Fluorescence microplate reader</a:t>
            </a:r>
            <a:endParaRPr b="1">
              <a:latin typeface="Quattrocento Sans"/>
              <a:ea typeface="Quattrocento Sans"/>
              <a:cs typeface="Quattrocento Sans"/>
              <a:sym typeface="Quattrocento Sans"/>
            </a:endParaRPr>
          </a:p>
        </p:txBody>
      </p:sp>
      <p:sp>
        <p:nvSpPr>
          <p:cNvPr id="197" name="Google Shape;197;p23"/>
          <p:cNvSpPr txBox="1"/>
          <p:nvPr/>
        </p:nvSpPr>
        <p:spPr>
          <a:xfrm>
            <a:off x="839550" y="4921600"/>
            <a:ext cx="4561800" cy="127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Quattrocento Sans"/>
                <a:ea typeface="Quattrocento Sans"/>
                <a:cs typeface="Quattrocento Sans"/>
                <a:sym typeface="Quattrocento Sans"/>
              </a:rPr>
              <a:t>Substrates:</a:t>
            </a:r>
            <a:endParaRPr b="1">
              <a:latin typeface="Quattrocento Sans"/>
              <a:ea typeface="Quattrocento Sans"/>
              <a:cs typeface="Quattrocento Sans"/>
              <a:sym typeface="Quattrocento Sans"/>
            </a:endParaRPr>
          </a:p>
          <a:p>
            <a:pPr indent="-317500" lvl="0" marL="457200" rtl="0" algn="l">
              <a:spcBef>
                <a:spcPts val="0"/>
              </a:spcBef>
              <a:spcAft>
                <a:spcPts val="0"/>
              </a:spcAft>
              <a:buSzPts val="1400"/>
              <a:buFont typeface="Quattrocento Sans"/>
              <a:buChar char="●"/>
            </a:pPr>
            <a:r>
              <a:rPr b="1" lang="en-US">
                <a:latin typeface="Quattrocento Sans"/>
                <a:ea typeface="Quattrocento Sans"/>
                <a:cs typeface="Quattrocento Sans"/>
                <a:sym typeface="Quattrocento Sans"/>
              </a:rPr>
              <a:t>collagen type I from bovine skin</a:t>
            </a:r>
            <a:endParaRPr b="1">
              <a:latin typeface="Quattrocento Sans"/>
              <a:ea typeface="Quattrocento Sans"/>
              <a:cs typeface="Quattrocento Sans"/>
              <a:sym typeface="Quattrocento Sans"/>
            </a:endParaRPr>
          </a:p>
          <a:p>
            <a:pPr indent="-317500" lvl="0" marL="457200" rtl="0" algn="l">
              <a:spcBef>
                <a:spcPts val="0"/>
              </a:spcBef>
              <a:spcAft>
                <a:spcPts val="0"/>
              </a:spcAft>
              <a:buSzPts val="1400"/>
              <a:buFont typeface="Quattrocento Sans"/>
              <a:buChar char="●"/>
            </a:pPr>
            <a:r>
              <a:rPr b="1" lang="en-US">
                <a:latin typeface="Quattrocento Sans"/>
                <a:ea typeface="Quattrocento Sans"/>
                <a:cs typeface="Quattrocento Sans"/>
                <a:sym typeface="Quattrocento Sans"/>
              </a:rPr>
              <a:t>collagen type III from human placenta</a:t>
            </a:r>
            <a:endParaRPr b="1">
              <a:latin typeface="Quattrocento Sans"/>
              <a:ea typeface="Quattrocento Sans"/>
              <a:cs typeface="Quattrocento Sans"/>
              <a:sym typeface="Quattrocento Sans"/>
            </a:endParaRPr>
          </a:p>
          <a:p>
            <a:pPr indent="-317500" lvl="0" marL="457200" rtl="0" algn="l">
              <a:spcBef>
                <a:spcPts val="0"/>
              </a:spcBef>
              <a:spcAft>
                <a:spcPts val="0"/>
              </a:spcAft>
              <a:buSzPts val="1400"/>
              <a:buFont typeface="Quattrocento Sans"/>
              <a:buChar char="●"/>
            </a:pPr>
            <a:r>
              <a:rPr b="1" lang="en-US">
                <a:latin typeface="Quattrocento Sans"/>
                <a:ea typeface="Quattrocento Sans"/>
                <a:cs typeface="Quattrocento Sans"/>
                <a:sym typeface="Quattrocento Sans"/>
              </a:rPr>
              <a:t>gelatin from pig skin</a:t>
            </a:r>
            <a:endParaRPr b="1">
              <a:latin typeface="Quattrocento Sans"/>
              <a:ea typeface="Quattrocento Sans"/>
              <a:cs typeface="Quattrocento Sans"/>
              <a:sym typeface="Quattrocento Sans"/>
            </a:endParaRPr>
          </a:p>
        </p:txBody>
      </p:sp>
      <p:cxnSp>
        <p:nvCxnSpPr>
          <p:cNvPr id="198" name="Google Shape;198;p23"/>
          <p:cNvCxnSpPr/>
          <p:nvPr/>
        </p:nvCxnSpPr>
        <p:spPr>
          <a:xfrm>
            <a:off x="2822100" y="1856750"/>
            <a:ext cx="0" cy="455100"/>
          </a:xfrm>
          <a:prstGeom prst="straightConnector1">
            <a:avLst/>
          </a:prstGeom>
          <a:noFill/>
          <a:ln cap="flat" cmpd="sng" w="9525">
            <a:solidFill>
              <a:schemeClr val="dk2"/>
            </a:solidFill>
            <a:prstDash val="solid"/>
            <a:round/>
            <a:headEnd len="med" w="med" type="none"/>
            <a:tailEnd len="med" w="med" type="triangle"/>
          </a:ln>
        </p:spPr>
      </p:cxnSp>
      <p:sp>
        <p:nvSpPr>
          <p:cNvPr id="199" name="Google Shape;199;p23"/>
          <p:cNvSpPr txBox="1"/>
          <p:nvPr/>
        </p:nvSpPr>
        <p:spPr>
          <a:xfrm>
            <a:off x="2103900" y="1492600"/>
            <a:ext cx="1881300" cy="27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Quattrocento Sans"/>
                <a:ea typeface="Quattrocento Sans"/>
                <a:cs typeface="Quattrocento Sans"/>
                <a:sym typeface="Quattrocento Sans"/>
              </a:rPr>
              <a:t>Purified Protein</a:t>
            </a:r>
            <a:endParaRPr b="1">
              <a:latin typeface="Quattrocento Sans"/>
              <a:ea typeface="Quattrocento Sans"/>
              <a:cs typeface="Quattrocento Sans"/>
              <a:sym typeface="Quattrocento Sans"/>
            </a:endParaRPr>
          </a:p>
        </p:txBody>
      </p:sp>
      <p:pic>
        <p:nvPicPr>
          <p:cNvPr id="200" name="Google Shape;200;p23"/>
          <p:cNvPicPr preferRelativeResize="0"/>
          <p:nvPr/>
        </p:nvPicPr>
        <p:blipFill>
          <a:blip r:embed="rId5">
            <a:alphaModFix/>
          </a:blip>
          <a:stretch>
            <a:fillRect/>
          </a:stretch>
        </p:blipFill>
        <p:spPr>
          <a:xfrm>
            <a:off x="8031925" y="2311853"/>
            <a:ext cx="3286125" cy="2895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24"/>
          <p:cNvSpPr txBox="1"/>
          <p:nvPr>
            <p:ph type="title"/>
          </p:nvPr>
        </p:nvSpPr>
        <p:spPr>
          <a:xfrm>
            <a:off x="604434" y="448628"/>
            <a:ext cx="10983000" cy="747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3A3838"/>
              </a:buClr>
              <a:buSzPts val="2800"/>
              <a:buFont typeface="Quattrocento Sans"/>
              <a:buNone/>
            </a:pPr>
            <a:r>
              <a:rPr b="1" lang="en-US"/>
              <a:t>I</a:t>
            </a:r>
            <a:r>
              <a:rPr b="1" lang="en-US"/>
              <a:t>mplications of collagenase activity in vaginal microbiota</a:t>
            </a:r>
            <a:endParaRPr b="1"/>
          </a:p>
        </p:txBody>
      </p:sp>
      <p:pic>
        <p:nvPicPr>
          <p:cNvPr id="206" name="Google Shape;206;p24"/>
          <p:cNvPicPr preferRelativeResize="0"/>
          <p:nvPr/>
        </p:nvPicPr>
        <p:blipFill>
          <a:blip r:embed="rId3">
            <a:alphaModFix/>
          </a:blip>
          <a:stretch>
            <a:fillRect/>
          </a:stretch>
        </p:blipFill>
        <p:spPr>
          <a:xfrm>
            <a:off x="604425" y="1802628"/>
            <a:ext cx="7829550" cy="3771900"/>
          </a:xfrm>
          <a:prstGeom prst="rect">
            <a:avLst/>
          </a:prstGeom>
          <a:noFill/>
          <a:ln>
            <a:noFill/>
          </a:ln>
        </p:spPr>
      </p:pic>
      <p:sp>
        <p:nvSpPr>
          <p:cNvPr id="207" name="Google Shape;207;p24"/>
          <p:cNvSpPr txBox="1"/>
          <p:nvPr/>
        </p:nvSpPr>
        <p:spPr>
          <a:xfrm>
            <a:off x="8756925" y="2090175"/>
            <a:ext cx="2896200" cy="3647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Quattrocento Sans"/>
              <a:buChar char="●"/>
            </a:pPr>
            <a:r>
              <a:rPr lang="en-US" sz="1800">
                <a:latin typeface="Quattrocento Sans"/>
                <a:ea typeface="Quattrocento Sans"/>
                <a:cs typeface="Quattrocento Sans"/>
                <a:sym typeface="Quattrocento Sans"/>
              </a:rPr>
              <a:t>Increase in collagenase activity </a:t>
            </a:r>
            <a:r>
              <a:rPr lang="en-US" sz="1800">
                <a:latin typeface="Quattrocento Sans"/>
                <a:ea typeface="Quattrocento Sans"/>
                <a:cs typeface="Quattrocento Sans"/>
                <a:sym typeface="Quattrocento Sans"/>
              </a:rPr>
              <a:t>induces</a:t>
            </a:r>
            <a:r>
              <a:rPr lang="en-US" sz="1800">
                <a:latin typeface="Quattrocento Sans"/>
                <a:ea typeface="Quattrocento Sans"/>
                <a:cs typeface="Quattrocento Sans"/>
                <a:sym typeface="Quattrocento Sans"/>
              </a:rPr>
              <a:t> labor in pregnant woman. </a:t>
            </a:r>
            <a:endParaRPr sz="1800">
              <a:latin typeface="Quattrocento Sans"/>
              <a:ea typeface="Quattrocento Sans"/>
              <a:cs typeface="Quattrocento Sans"/>
              <a:sym typeface="Quattrocento Sans"/>
            </a:endParaRPr>
          </a:p>
          <a:p>
            <a:pPr indent="-342900" lvl="0" marL="457200" rtl="0" algn="l">
              <a:spcBef>
                <a:spcPts val="1000"/>
              </a:spcBef>
              <a:spcAft>
                <a:spcPts val="0"/>
              </a:spcAft>
              <a:buSzPts val="1800"/>
              <a:buFont typeface="Quattrocento Sans"/>
              <a:buChar char="●"/>
            </a:pPr>
            <a:r>
              <a:rPr lang="en-US" sz="1800">
                <a:latin typeface="Quattrocento Sans"/>
                <a:ea typeface="Quattrocento Sans"/>
                <a:cs typeface="Quattrocento Sans"/>
                <a:sym typeface="Quattrocento Sans"/>
              </a:rPr>
              <a:t>Time-sensitive process.</a:t>
            </a:r>
            <a:endParaRPr sz="1800">
              <a:latin typeface="Quattrocento Sans"/>
              <a:ea typeface="Quattrocento Sans"/>
              <a:cs typeface="Quattrocento Sans"/>
              <a:sym typeface="Quattrocento Sans"/>
            </a:endParaRPr>
          </a:p>
          <a:p>
            <a:pPr indent="-342900" lvl="0" marL="457200" rtl="0" algn="l">
              <a:spcBef>
                <a:spcPts val="1000"/>
              </a:spcBef>
              <a:spcAft>
                <a:spcPts val="1000"/>
              </a:spcAft>
              <a:buSzPts val="1800"/>
              <a:buFont typeface="Quattrocento Sans"/>
              <a:buChar char="●"/>
            </a:pPr>
            <a:r>
              <a:rPr lang="en-US" sz="1800">
                <a:latin typeface="Quattrocento Sans"/>
                <a:ea typeface="Quattrocento Sans"/>
                <a:cs typeface="Quattrocento Sans"/>
                <a:sym typeface="Quattrocento Sans"/>
              </a:rPr>
              <a:t>Collagenase activity </a:t>
            </a:r>
            <a:r>
              <a:rPr lang="en-US" sz="1800">
                <a:latin typeface="Quattrocento Sans"/>
                <a:ea typeface="Quattrocento Sans"/>
                <a:cs typeface="Quattrocento Sans"/>
                <a:sym typeface="Quattrocento Sans"/>
              </a:rPr>
              <a:t>amongst</a:t>
            </a:r>
            <a:r>
              <a:rPr lang="en-US" sz="1800">
                <a:latin typeface="Quattrocento Sans"/>
                <a:ea typeface="Quattrocento Sans"/>
                <a:cs typeface="Quattrocento Sans"/>
                <a:sym typeface="Quattrocento Sans"/>
              </a:rPr>
              <a:t> vaginal microbiota may induce early labor. </a:t>
            </a:r>
            <a:endParaRPr sz="1800">
              <a:latin typeface="Quattrocento Sans"/>
              <a:ea typeface="Quattrocento Sans"/>
              <a:cs typeface="Quattrocento Sans"/>
              <a:sym typeface="Quattrocento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1"/>
          <p:cNvSpPr txBox="1"/>
          <p:nvPr>
            <p:ph type="title"/>
          </p:nvPr>
        </p:nvSpPr>
        <p:spPr>
          <a:xfrm>
            <a:off x="604434" y="448628"/>
            <a:ext cx="10983000" cy="747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t>Discovery of novel vaginal microbe linked with Trichomoniasis. </a:t>
            </a:r>
            <a:endParaRPr/>
          </a:p>
        </p:txBody>
      </p:sp>
      <p:pic>
        <p:nvPicPr>
          <p:cNvPr id="64" name="Google Shape;64;p11"/>
          <p:cNvPicPr preferRelativeResize="0"/>
          <p:nvPr/>
        </p:nvPicPr>
        <p:blipFill>
          <a:blip r:embed="rId3">
            <a:alphaModFix/>
          </a:blip>
          <a:stretch>
            <a:fillRect/>
          </a:stretch>
        </p:blipFill>
        <p:spPr>
          <a:xfrm>
            <a:off x="1261375" y="1219003"/>
            <a:ext cx="9669247" cy="5356672"/>
          </a:xfrm>
          <a:prstGeom prst="rect">
            <a:avLst/>
          </a:prstGeom>
          <a:noFill/>
          <a:ln>
            <a:noFill/>
          </a:ln>
        </p:spPr>
      </p:pic>
      <p:sp>
        <p:nvSpPr>
          <p:cNvPr id="65" name="Google Shape;65;p11"/>
          <p:cNvSpPr txBox="1"/>
          <p:nvPr/>
        </p:nvSpPr>
        <p:spPr>
          <a:xfrm>
            <a:off x="3678450" y="1556875"/>
            <a:ext cx="4835100" cy="54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US" sz="2400">
                <a:solidFill>
                  <a:srgbClr val="980000"/>
                </a:solidFill>
                <a:latin typeface="Quattrocento Sans"/>
                <a:ea typeface="Quattrocento Sans"/>
                <a:cs typeface="Quattrocento Sans"/>
                <a:sym typeface="Quattrocento Sans"/>
              </a:rPr>
              <a:t>Candidatus </a:t>
            </a:r>
            <a:r>
              <a:rPr b="1" lang="en-US" sz="2400">
                <a:solidFill>
                  <a:srgbClr val="980000"/>
                </a:solidFill>
                <a:latin typeface="Quattrocento Sans"/>
                <a:ea typeface="Quattrocento Sans"/>
                <a:cs typeface="Quattrocento Sans"/>
                <a:sym typeface="Quattrocento Sans"/>
              </a:rPr>
              <a:t>Mycoplasma girerdii</a:t>
            </a:r>
            <a:endParaRPr b="1" sz="2400">
              <a:solidFill>
                <a:srgbClr val="980000"/>
              </a:solidFill>
              <a:latin typeface="Quattrocento Sans"/>
              <a:ea typeface="Quattrocento Sans"/>
              <a:cs typeface="Quattrocento Sans"/>
              <a:sym typeface="Quattrocento Sans"/>
            </a:endParaRPr>
          </a:p>
        </p:txBody>
      </p:sp>
      <p:sp>
        <p:nvSpPr>
          <p:cNvPr id="66" name="Google Shape;66;p11"/>
          <p:cNvSpPr txBox="1"/>
          <p:nvPr/>
        </p:nvSpPr>
        <p:spPr>
          <a:xfrm>
            <a:off x="604425" y="2802000"/>
            <a:ext cx="3179700" cy="1030500"/>
          </a:xfrm>
          <a:prstGeom prst="rect">
            <a:avLst/>
          </a:prstGeom>
          <a:noFill/>
          <a:ln>
            <a:noFill/>
          </a:ln>
        </p:spPr>
        <p:txBody>
          <a:bodyPr anchorCtr="0" anchor="t" bIns="91425" lIns="91425" spcFirstLastPara="1" rIns="91425" wrap="square" tIns="91425">
            <a:noAutofit/>
          </a:bodyPr>
          <a:lstStyle/>
          <a:p>
            <a:pPr indent="0" lvl="0" marL="457200" rtl="0" algn="l">
              <a:lnSpc>
                <a:spcPct val="90000"/>
              </a:lnSpc>
              <a:spcBef>
                <a:spcPts val="0"/>
              </a:spcBef>
              <a:spcAft>
                <a:spcPts val="1000"/>
              </a:spcAft>
              <a:buNone/>
            </a:pPr>
            <a:r>
              <a:rPr lang="en-US" sz="1800">
                <a:solidFill>
                  <a:schemeClr val="dk1"/>
                </a:solidFill>
                <a:latin typeface="Quattrocento Sans"/>
                <a:ea typeface="Quattrocento Sans"/>
                <a:cs typeface="Quattrocento Sans"/>
                <a:sym typeface="Quattrocento Sans"/>
              </a:rPr>
              <a:t>First c</a:t>
            </a:r>
            <a:r>
              <a:rPr lang="en-US" sz="1800">
                <a:solidFill>
                  <a:schemeClr val="dk1"/>
                </a:solidFill>
                <a:latin typeface="Quattrocento Sans"/>
                <a:ea typeface="Quattrocento Sans"/>
                <a:cs typeface="Quattrocento Sans"/>
                <a:sym typeface="Quattrocento Sans"/>
              </a:rPr>
              <a:t>haracterized in Fettweis et. al (2014) paper</a:t>
            </a:r>
            <a:r>
              <a:rPr baseline="30000" lang="en-US" sz="1800">
                <a:solidFill>
                  <a:schemeClr val="dk1"/>
                </a:solidFill>
                <a:latin typeface="Quattrocento Sans"/>
                <a:ea typeface="Quattrocento Sans"/>
                <a:cs typeface="Quattrocento Sans"/>
                <a:sym typeface="Quattrocento Sans"/>
              </a:rPr>
              <a:t>1</a:t>
            </a:r>
            <a:r>
              <a:rPr lang="en-US" sz="1800">
                <a:solidFill>
                  <a:schemeClr val="dk1"/>
                </a:solidFill>
                <a:latin typeface="Quattrocento Sans"/>
                <a:ea typeface="Quattrocento Sans"/>
                <a:cs typeface="Quattrocento Sans"/>
                <a:sym typeface="Quattrocento Sans"/>
              </a:rPr>
              <a:t>.</a:t>
            </a:r>
            <a:endParaRPr sz="1800">
              <a:latin typeface="Quattrocento Sans"/>
              <a:ea typeface="Quattrocento Sans"/>
              <a:cs typeface="Quattrocento Sans"/>
              <a:sym typeface="Quattrocento Sans"/>
            </a:endParaRPr>
          </a:p>
        </p:txBody>
      </p:sp>
      <p:sp>
        <p:nvSpPr>
          <p:cNvPr id="67" name="Google Shape;67;p11"/>
          <p:cNvSpPr txBox="1"/>
          <p:nvPr/>
        </p:nvSpPr>
        <p:spPr>
          <a:xfrm>
            <a:off x="8880850" y="2628200"/>
            <a:ext cx="2706600" cy="10305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1000"/>
              </a:spcAft>
              <a:buNone/>
            </a:pPr>
            <a:r>
              <a:rPr lang="en-US" sz="1800">
                <a:solidFill>
                  <a:schemeClr val="dk1"/>
                </a:solidFill>
                <a:latin typeface="Quattrocento Sans"/>
                <a:ea typeface="Quattrocento Sans"/>
                <a:cs typeface="Quattrocento Sans"/>
                <a:sym typeface="Quattrocento Sans"/>
              </a:rPr>
              <a:t>Closely associated with </a:t>
            </a:r>
            <a:r>
              <a:rPr i="1" lang="en-US" sz="1800">
                <a:solidFill>
                  <a:schemeClr val="dk1"/>
                </a:solidFill>
                <a:latin typeface="Quattrocento Sans"/>
                <a:ea typeface="Quattrocento Sans"/>
                <a:cs typeface="Quattrocento Sans"/>
                <a:sym typeface="Quattrocento Sans"/>
              </a:rPr>
              <a:t>Trichomonas vaginalis</a:t>
            </a:r>
            <a:r>
              <a:rPr lang="en-US" sz="1800">
                <a:solidFill>
                  <a:schemeClr val="dk1"/>
                </a:solidFill>
                <a:latin typeface="Quattrocento Sans"/>
                <a:ea typeface="Quattrocento Sans"/>
                <a:cs typeface="Quattrocento Sans"/>
                <a:sym typeface="Quattrocento Sans"/>
              </a:rPr>
              <a:t> (causative agent of Trichomoniasis). </a:t>
            </a:r>
            <a:endParaRPr sz="1800">
              <a:latin typeface="Quattrocento Sans"/>
              <a:ea typeface="Quattrocento Sans"/>
              <a:cs typeface="Quattrocento Sans"/>
              <a:sym typeface="Quattrocento Sans"/>
            </a:endParaRPr>
          </a:p>
        </p:txBody>
      </p:sp>
      <p:sp>
        <p:nvSpPr>
          <p:cNvPr id="68" name="Google Shape;68;p11"/>
          <p:cNvSpPr txBox="1"/>
          <p:nvPr/>
        </p:nvSpPr>
        <p:spPr>
          <a:xfrm>
            <a:off x="516200" y="5810875"/>
            <a:ext cx="3229800" cy="72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rPr>
              <a:t>Fettweis et. al (2014). PLoS One. 9(10): e110943. Published online 2014 Oct 22. doi: 0.1371/journal.pone.0110943</a:t>
            </a:r>
            <a:endParaRPr sz="1200">
              <a:solidFill>
                <a:schemeClr val="dk1"/>
              </a:solidFill>
            </a:endParaRPr>
          </a:p>
          <a:p>
            <a:pPr indent="0" lvl="0" marL="0" rtl="0" algn="l">
              <a:spcBef>
                <a:spcPts val="0"/>
              </a:spcBef>
              <a:spcAft>
                <a:spcPts val="0"/>
              </a:spcAft>
              <a:buNone/>
            </a:pPr>
            <a:r>
              <a:t/>
            </a:r>
            <a:endParaRPr>
              <a:latin typeface="Quattrocento Sans"/>
              <a:ea typeface="Quattrocento Sans"/>
              <a:cs typeface="Quattrocento Sans"/>
              <a:sym typeface="Quattrocento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2"/>
          <p:cNvSpPr txBox="1"/>
          <p:nvPr>
            <p:ph type="title"/>
          </p:nvPr>
        </p:nvSpPr>
        <p:spPr>
          <a:xfrm>
            <a:off x="604434" y="448628"/>
            <a:ext cx="10983000" cy="747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i="1" lang="en-US"/>
              <a:t>T. vaginalis </a:t>
            </a:r>
            <a:r>
              <a:rPr b="1" lang="en-US"/>
              <a:t>and </a:t>
            </a:r>
            <a:r>
              <a:rPr b="1" i="1" lang="en-US"/>
              <a:t>Ca.</a:t>
            </a:r>
            <a:r>
              <a:rPr b="1" lang="en-US"/>
              <a:t> Mycoplasma girerdii</a:t>
            </a:r>
            <a:endParaRPr/>
          </a:p>
        </p:txBody>
      </p:sp>
      <p:grpSp>
        <p:nvGrpSpPr>
          <p:cNvPr id="75" name="Google Shape;75;p12"/>
          <p:cNvGrpSpPr/>
          <p:nvPr/>
        </p:nvGrpSpPr>
        <p:grpSpPr>
          <a:xfrm>
            <a:off x="1518952" y="1985639"/>
            <a:ext cx="4449657" cy="2871001"/>
            <a:chOff x="2744034" y="1146343"/>
            <a:chExt cx="1827900" cy="2399700"/>
          </a:xfrm>
        </p:grpSpPr>
        <p:sp>
          <p:nvSpPr>
            <p:cNvPr id="76" name="Google Shape;76;p12"/>
            <p:cNvSpPr/>
            <p:nvPr/>
          </p:nvSpPr>
          <p:spPr>
            <a:xfrm rot="-5400000">
              <a:off x="2458134" y="1432243"/>
              <a:ext cx="2399700" cy="1827900"/>
            </a:xfrm>
            <a:prstGeom prst="rightArrowCallout">
              <a:avLst>
                <a:gd fmla="val 9283" name="adj1"/>
                <a:gd fmla="val 13570" name="adj2"/>
                <a:gd fmla="val 16082" name="adj3"/>
                <a:gd fmla="val 81236" name="adj4"/>
              </a:avLst>
            </a:prstGeom>
            <a:solidFill>
              <a:srgbClr val="EDA29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7" name="Google Shape;77;p12"/>
            <p:cNvSpPr/>
            <p:nvPr/>
          </p:nvSpPr>
          <p:spPr>
            <a:xfrm flipH="1">
              <a:off x="2832597" y="1731357"/>
              <a:ext cx="1649400" cy="1621500"/>
            </a:xfrm>
            <a:prstGeom prst="snip1Rect">
              <a:avLst>
                <a:gd fmla="val 0" name="adj"/>
              </a:avLst>
            </a:prstGeom>
            <a:solidFill>
              <a:srgbClr val="D2472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8" name="Google Shape;78;p12"/>
            <p:cNvSpPr txBox="1"/>
            <p:nvPr/>
          </p:nvSpPr>
          <p:spPr>
            <a:xfrm>
              <a:off x="2966450" y="1795520"/>
              <a:ext cx="1383000" cy="14760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0"/>
                </a:spcAft>
                <a:buNone/>
              </a:pPr>
              <a:r>
                <a:rPr b="1" lang="en-US" sz="2400">
                  <a:solidFill>
                    <a:srgbClr val="FFFFFF"/>
                  </a:solidFill>
                  <a:latin typeface="Quattrocento Sans"/>
                  <a:ea typeface="Quattrocento Sans"/>
                  <a:cs typeface="Quattrocento Sans"/>
                  <a:sym typeface="Quattrocento Sans"/>
                </a:rPr>
                <a:t>Clinically-relevant microbe</a:t>
              </a:r>
              <a:endParaRPr b="1" sz="2400">
                <a:solidFill>
                  <a:srgbClr val="FFFFFF"/>
                </a:solidFill>
                <a:latin typeface="Quattrocento Sans"/>
                <a:ea typeface="Quattrocento Sans"/>
                <a:cs typeface="Quattrocento Sans"/>
                <a:sym typeface="Quattrocento Sans"/>
              </a:endParaRPr>
            </a:p>
            <a:p>
              <a:pPr indent="0" lvl="0" marL="0" rtl="0" algn="ctr">
                <a:lnSpc>
                  <a:spcPct val="115000"/>
                </a:lnSpc>
                <a:spcBef>
                  <a:spcPts val="0"/>
                </a:spcBef>
                <a:spcAft>
                  <a:spcPts val="0"/>
                </a:spcAft>
                <a:buNone/>
              </a:pPr>
              <a:r>
                <a:t/>
              </a:r>
              <a:endParaRPr sz="1100">
                <a:solidFill>
                  <a:srgbClr val="FFFFFF"/>
                </a:solidFill>
                <a:latin typeface="Quattrocento Sans"/>
                <a:ea typeface="Quattrocento Sans"/>
                <a:cs typeface="Quattrocento Sans"/>
                <a:sym typeface="Quattrocento Sans"/>
              </a:endParaRPr>
            </a:p>
            <a:p>
              <a:pPr indent="0" lvl="0" marL="0" rtl="0" algn="ctr">
                <a:lnSpc>
                  <a:spcPct val="115000"/>
                </a:lnSpc>
                <a:spcBef>
                  <a:spcPts val="0"/>
                </a:spcBef>
                <a:spcAft>
                  <a:spcPts val="2100"/>
                </a:spcAft>
                <a:buNone/>
              </a:pPr>
              <a:r>
                <a:rPr lang="en-US" sz="1800">
                  <a:solidFill>
                    <a:srgbClr val="FFFFFF"/>
                  </a:solidFill>
                  <a:latin typeface="Quattrocento Sans"/>
                  <a:ea typeface="Quattrocento Sans"/>
                  <a:cs typeface="Quattrocento Sans"/>
                  <a:sym typeface="Quattrocento Sans"/>
                </a:rPr>
                <a:t>It is interesting. </a:t>
              </a:r>
              <a:endParaRPr sz="1800">
                <a:solidFill>
                  <a:srgbClr val="FFFFFF"/>
                </a:solidFill>
                <a:latin typeface="Quattrocento Sans"/>
                <a:ea typeface="Quattrocento Sans"/>
                <a:cs typeface="Quattrocento Sans"/>
                <a:sym typeface="Quattrocento Sans"/>
              </a:endParaRPr>
            </a:p>
          </p:txBody>
        </p:sp>
      </p:grpSp>
      <p:grpSp>
        <p:nvGrpSpPr>
          <p:cNvPr id="79" name="Google Shape;79;p12"/>
          <p:cNvGrpSpPr/>
          <p:nvPr/>
        </p:nvGrpSpPr>
        <p:grpSpPr>
          <a:xfrm>
            <a:off x="5968623" y="2525366"/>
            <a:ext cx="4449657" cy="2871001"/>
            <a:chOff x="4572084" y="1597469"/>
            <a:chExt cx="1827900" cy="2399700"/>
          </a:xfrm>
        </p:grpSpPr>
        <p:sp>
          <p:nvSpPr>
            <p:cNvPr id="80" name="Google Shape;80;p12"/>
            <p:cNvSpPr/>
            <p:nvPr/>
          </p:nvSpPr>
          <p:spPr>
            <a:xfrm rot="5400000">
              <a:off x="4286184" y="1883369"/>
              <a:ext cx="2399700" cy="1827900"/>
            </a:xfrm>
            <a:prstGeom prst="rightArrowCallout">
              <a:avLst>
                <a:gd fmla="val 9283" name="adj1"/>
                <a:gd fmla="val 13570" name="adj2"/>
                <a:gd fmla="val 16082" name="adj3"/>
                <a:gd fmla="val 81236" name="adj4"/>
              </a:avLst>
            </a:prstGeom>
            <a:solidFill>
              <a:srgbClr val="80201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1" name="Google Shape;81;p12"/>
            <p:cNvSpPr/>
            <p:nvPr/>
          </p:nvSpPr>
          <p:spPr>
            <a:xfrm flipH="1" rot="10800000">
              <a:off x="4662018" y="1742704"/>
              <a:ext cx="1649400" cy="1610100"/>
            </a:xfrm>
            <a:prstGeom prst="snip1Rect">
              <a:avLst>
                <a:gd fmla="val 0" name="adj"/>
              </a:avLst>
            </a:prstGeom>
            <a:solidFill>
              <a:srgbClr val="D2472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 name="Google Shape;82;p12"/>
            <p:cNvSpPr txBox="1"/>
            <p:nvPr/>
          </p:nvSpPr>
          <p:spPr>
            <a:xfrm>
              <a:off x="4794425" y="1795520"/>
              <a:ext cx="1383000" cy="14760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0"/>
                </a:spcAft>
                <a:buNone/>
              </a:pPr>
              <a:r>
                <a:rPr b="1" lang="en-US" sz="2400">
                  <a:solidFill>
                    <a:srgbClr val="FFFFFF"/>
                  </a:solidFill>
                  <a:latin typeface="Quattrocento Sans"/>
                  <a:ea typeface="Quattrocento Sans"/>
                  <a:cs typeface="Quattrocento Sans"/>
                  <a:sym typeface="Quattrocento Sans"/>
                </a:rPr>
                <a:t>Unresolved </a:t>
              </a:r>
              <a:r>
                <a:rPr b="1" lang="en-US" sz="2400">
                  <a:solidFill>
                    <a:srgbClr val="FFFFFF"/>
                  </a:solidFill>
                  <a:latin typeface="Quattrocento Sans"/>
                  <a:ea typeface="Quattrocento Sans"/>
                  <a:cs typeface="Quattrocento Sans"/>
                  <a:sym typeface="Quattrocento Sans"/>
                </a:rPr>
                <a:t>pathogenicity</a:t>
              </a:r>
              <a:endParaRPr b="1" sz="2400">
                <a:solidFill>
                  <a:srgbClr val="FFFFFF"/>
                </a:solidFill>
                <a:latin typeface="Quattrocento Sans"/>
                <a:ea typeface="Quattrocento Sans"/>
                <a:cs typeface="Quattrocento Sans"/>
                <a:sym typeface="Quattrocento Sans"/>
              </a:endParaRPr>
            </a:p>
            <a:p>
              <a:pPr indent="0" lvl="0" marL="0" rtl="0" algn="ctr">
                <a:lnSpc>
                  <a:spcPct val="115000"/>
                </a:lnSpc>
                <a:spcBef>
                  <a:spcPts val="0"/>
                </a:spcBef>
                <a:spcAft>
                  <a:spcPts val="0"/>
                </a:spcAft>
                <a:buNone/>
              </a:pPr>
              <a:r>
                <a:t/>
              </a:r>
              <a:endParaRPr sz="1100">
                <a:solidFill>
                  <a:srgbClr val="FFFFFF"/>
                </a:solidFill>
                <a:latin typeface="Quattrocento Sans"/>
                <a:ea typeface="Quattrocento Sans"/>
                <a:cs typeface="Quattrocento Sans"/>
                <a:sym typeface="Quattrocento Sans"/>
              </a:endParaRPr>
            </a:p>
            <a:p>
              <a:pPr indent="0" lvl="0" marL="0" rtl="0" algn="ctr">
                <a:lnSpc>
                  <a:spcPct val="115000"/>
                </a:lnSpc>
                <a:spcBef>
                  <a:spcPts val="0"/>
                </a:spcBef>
                <a:spcAft>
                  <a:spcPts val="2100"/>
                </a:spcAft>
                <a:buNone/>
              </a:pPr>
              <a:r>
                <a:rPr lang="en-US" sz="1800">
                  <a:solidFill>
                    <a:srgbClr val="FFFFFF"/>
                  </a:solidFill>
                  <a:latin typeface="Quattrocento Sans"/>
                  <a:ea typeface="Quattrocento Sans"/>
                  <a:cs typeface="Quattrocento Sans"/>
                  <a:sym typeface="Quattrocento Sans"/>
                </a:rPr>
                <a:t>What does it do?</a:t>
              </a:r>
              <a:endParaRPr sz="1800">
                <a:solidFill>
                  <a:srgbClr val="FFFFFF"/>
                </a:solidFill>
                <a:latin typeface="Quattrocento Sans"/>
                <a:ea typeface="Quattrocento Sans"/>
                <a:cs typeface="Quattrocento Sans"/>
                <a:sym typeface="Quattrocento Sans"/>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3"/>
          <p:cNvSpPr txBox="1"/>
          <p:nvPr>
            <p:ph type="title"/>
          </p:nvPr>
        </p:nvSpPr>
        <p:spPr>
          <a:xfrm>
            <a:off x="604434" y="448628"/>
            <a:ext cx="10983132" cy="7477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A3838"/>
              </a:buClr>
              <a:buSzPts val="2800"/>
              <a:buFont typeface="Quattrocento Sans"/>
              <a:buNone/>
            </a:pPr>
            <a:r>
              <a:rPr b="1" lang="en-US"/>
              <a:t>Proposal Question </a:t>
            </a:r>
            <a:endParaRPr b="1"/>
          </a:p>
        </p:txBody>
      </p:sp>
      <p:sp>
        <p:nvSpPr>
          <p:cNvPr id="88" name="Google Shape;88;p13"/>
          <p:cNvSpPr/>
          <p:nvPr/>
        </p:nvSpPr>
        <p:spPr>
          <a:xfrm>
            <a:off x="659710" y="2971016"/>
            <a:ext cx="10872600" cy="1569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Quattrocento Sans"/>
                <a:ea typeface="Quattrocento Sans"/>
                <a:cs typeface="Quattrocento Sans"/>
                <a:sym typeface="Quattrocento Sans"/>
              </a:rPr>
              <a:t>Do the putative collagenase genes present in </a:t>
            </a:r>
            <a:r>
              <a:rPr b="1" i="1" lang="en-US" sz="3200" u="none" cap="none" strike="noStrike">
                <a:solidFill>
                  <a:schemeClr val="dk1"/>
                </a:solidFill>
                <a:latin typeface="Quattrocento Sans"/>
                <a:ea typeface="Quattrocento Sans"/>
                <a:cs typeface="Quattrocento Sans"/>
                <a:sym typeface="Quattrocento Sans"/>
              </a:rPr>
              <a:t>Mycoplasma g</a:t>
            </a:r>
            <a:r>
              <a:rPr b="1" i="1" lang="en-US" sz="3200">
                <a:solidFill>
                  <a:schemeClr val="dk1"/>
                </a:solidFill>
                <a:latin typeface="Quattrocento Sans"/>
                <a:ea typeface="Quattrocento Sans"/>
                <a:cs typeface="Quattrocento Sans"/>
                <a:sym typeface="Quattrocento Sans"/>
              </a:rPr>
              <a:t>i</a:t>
            </a:r>
            <a:r>
              <a:rPr b="1" i="1" lang="en-US" sz="3200" u="none" cap="none" strike="noStrike">
                <a:solidFill>
                  <a:schemeClr val="dk1"/>
                </a:solidFill>
                <a:latin typeface="Quattrocento Sans"/>
                <a:ea typeface="Quattrocento Sans"/>
                <a:cs typeface="Quattrocento Sans"/>
                <a:sym typeface="Quattrocento Sans"/>
              </a:rPr>
              <a:t>r</a:t>
            </a:r>
            <a:r>
              <a:rPr b="1" i="1" lang="en-US" sz="3200">
                <a:solidFill>
                  <a:schemeClr val="dk1"/>
                </a:solidFill>
                <a:latin typeface="Quattrocento Sans"/>
                <a:ea typeface="Quattrocento Sans"/>
                <a:cs typeface="Quattrocento Sans"/>
                <a:sym typeface="Quattrocento Sans"/>
              </a:rPr>
              <a:t>e</a:t>
            </a:r>
            <a:r>
              <a:rPr b="1" i="1" lang="en-US" sz="3200" u="none" cap="none" strike="noStrike">
                <a:solidFill>
                  <a:schemeClr val="dk1"/>
                </a:solidFill>
                <a:latin typeface="Quattrocento Sans"/>
                <a:ea typeface="Quattrocento Sans"/>
                <a:cs typeface="Quattrocento Sans"/>
                <a:sym typeface="Quattrocento Sans"/>
              </a:rPr>
              <a:t>rdii</a:t>
            </a:r>
            <a:r>
              <a:rPr b="1" i="0" lang="en-US" sz="3200" u="none" cap="none" strike="noStrike">
                <a:solidFill>
                  <a:schemeClr val="dk1"/>
                </a:solidFill>
                <a:latin typeface="Quattrocento Sans"/>
                <a:ea typeface="Quattrocento Sans"/>
                <a:cs typeface="Quattrocento Sans"/>
                <a:sym typeface="Quattrocento Sans"/>
              </a:rPr>
              <a:t> encode enzymes capable of catalyzing the breakdown of collagen?</a:t>
            </a:r>
            <a:endParaRPr b="1" i="0" sz="3200" u="none" cap="none" strike="noStrik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4"/>
          <p:cNvSpPr txBox="1"/>
          <p:nvPr>
            <p:ph type="title"/>
          </p:nvPr>
        </p:nvSpPr>
        <p:spPr>
          <a:xfrm>
            <a:off x="521208" y="1536192"/>
            <a:ext cx="6876288" cy="6400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Quattrocento Sans"/>
              <a:buNone/>
            </a:pPr>
            <a:r>
              <a:rPr lang="en-US"/>
              <a:t>Experimental Design</a:t>
            </a:r>
            <a:endParaRPr/>
          </a:p>
        </p:txBody>
      </p:sp>
      <p:sp>
        <p:nvSpPr>
          <p:cNvPr id="94" name="Google Shape;94;p14"/>
          <p:cNvSpPr txBox="1"/>
          <p:nvPr>
            <p:ph idx="1" type="body"/>
          </p:nvPr>
        </p:nvSpPr>
        <p:spPr>
          <a:xfrm>
            <a:off x="539496" y="2560320"/>
            <a:ext cx="9445752" cy="1473295"/>
          </a:xfrm>
          <a:prstGeom prst="rect">
            <a:avLst/>
          </a:prstGeom>
          <a:noFill/>
          <a:ln>
            <a:noFill/>
          </a:ln>
        </p:spPr>
        <p:txBody>
          <a:bodyPr anchorCtr="0" anchor="t" bIns="45700" lIns="91425" spcFirstLastPara="1" rIns="91425" wrap="square" tIns="45700">
            <a:normAutofit/>
          </a:bodyPr>
          <a:lstStyle/>
          <a:p>
            <a:pPr indent="-190500" lvl="0" marL="228600" rtl="0" algn="l">
              <a:lnSpc>
                <a:spcPct val="90000"/>
              </a:lnSpc>
              <a:spcBef>
                <a:spcPts val="0"/>
              </a:spcBef>
              <a:spcAft>
                <a:spcPts val="0"/>
              </a:spcAft>
              <a:buClr>
                <a:srgbClr val="3F3F3F"/>
              </a:buClr>
              <a:buSzPts val="1800"/>
              <a:buChar char="•"/>
            </a:pPr>
            <a:r>
              <a:rPr lang="en-US" sz="1800"/>
              <a:t>Genetic Synthesis </a:t>
            </a:r>
            <a:endParaRPr sz="1800"/>
          </a:p>
          <a:p>
            <a:pPr indent="-190500" lvl="0" marL="228600" rtl="0" algn="l">
              <a:lnSpc>
                <a:spcPct val="90000"/>
              </a:lnSpc>
              <a:spcBef>
                <a:spcPts val="1000"/>
              </a:spcBef>
              <a:spcAft>
                <a:spcPts val="0"/>
              </a:spcAft>
              <a:buClr>
                <a:srgbClr val="3F3F3F"/>
              </a:buClr>
              <a:buSzPts val="1800"/>
              <a:buChar char="•"/>
            </a:pPr>
            <a:r>
              <a:rPr lang="en-US" sz="1800"/>
              <a:t>Genetic cloning</a:t>
            </a:r>
            <a:endParaRPr sz="1800"/>
          </a:p>
          <a:p>
            <a:pPr indent="-190500" lvl="0" marL="228600" rtl="0" algn="l">
              <a:lnSpc>
                <a:spcPct val="90000"/>
              </a:lnSpc>
              <a:spcBef>
                <a:spcPts val="1000"/>
              </a:spcBef>
              <a:spcAft>
                <a:spcPts val="0"/>
              </a:spcAft>
              <a:buClr>
                <a:srgbClr val="3F3F3F"/>
              </a:buClr>
              <a:buSzPts val="1800"/>
              <a:buChar char="•"/>
            </a:pPr>
            <a:r>
              <a:rPr lang="en-US" sz="1800"/>
              <a:t>Collagenase Activity Assay</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5"/>
          <p:cNvSpPr txBox="1"/>
          <p:nvPr>
            <p:ph type="title"/>
          </p:nvPr>
        </p:nvSpPr>
        <p:spPr>
          <a:xfrm>
            <a:off x="604434" y="448628"/>
            <a:ext cx="10983000" cy="747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t>Stage 1: Why Genetic Synthesis?</a:t>
            </a:r>
            <a:endParaRPr b="1"/>
          </a:p>
        </p:txBody>
      </p:sp>
      <p:sp>
        <p:nvSpPr>
          <p:cNvPr id="101" name="Google Shape;101;p15"/>
          <p:cNvSpPr txBox="1"/>
          <p:nvPr>
            <p:ph idx="1" type="body"/>
          </p:nvPr>
        </p:nvSpPr>
        <p:spPr>
          <a:xfrm>
            <a:off x="707651" y="1677950"/>
            <a:ext cx="4719900" cy="45729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b="1" lang="en-US" sz="1800"/>
              <a:t>Minimize</a:t>
            </a:r>
            <a:r>
              <a:rPr b="1" lang="en-US" sz="1800"/>
              <a:t> translational errors</a:t>
            </a:r>
            <a:endParaRPr b="1" sz="1800"/>
          </a:p>
          <a:p>
            <a:pPr indent="-342900" lvl="1" marL="914400" rtl="0" algn="l">
              <a:spcBef>
                <a:spcPts val="1200"/>
              </a:spcBef>
              <a:spcAft>
                <a:spcPts val="0"/>
              </a:spcAft>
              <a:buSzPts val="1800"/>
              <a:buChar char="○"/>
            </a:pPr>
            <a:r>
              <a:rPr i="1" lang="en-US" sz="1800"/>
              <a:t>Ca. </a:t>
            </a:r>
            <a:r>
              <a:rPr lang="en-US" sz="1800"/>
              <a:t>Mycoplasma</a:t>
            </a:r>
            <a:r>
              <a:rPr lang="en-US" sz="1800"/>
              <a:t> girerdii utilizes a slightly different genetic code. </a:t>
            </a:r>
            <a:endParaRPr sz="1800"/>
          </a:p>
          <a:p>
            <a:pPr indent="-342900" lvl="0" marL="457200" rtl="0" algn="l">
              <a:spcBef>
                <a:spcPts val="1000"/>
              </a:spcBef>
              <a:spcAft>
                <a:spcPts val="0"/>
              </a:spcAft>
              <a:buSzPts val="1800"/>
              <a:buChar char="●"/>
            </a:pPr>
            <a:r>
              <a:rPr b="1" lang="en-US" sz="1800"/>
              <a:t>Codon Optimization</a:t>
            </a:r>
            <a:endParaRPr b="1" sz="1800"/>
          </a:p>
          <a:p>
            <a:pPr indent="-342900" lvl="1" marL="914400" rtl="0" algn="l">
              <a:spcBef>
                <a:spcPts val="1200"/>
              </a:spcBef>
              <a:spcAft>
                <a:spcPts val="0"/>
              </a:spcAft>
              <a:buSzPts val="1800"/>
              <a:buChar char="○"/>
            </a:pPr>
            <a:r>
              <a:rPr lang="en-US" sz="1800"/>
              <a:t>Maximize gene expression during cloning. </a:t>
            </a:r>
            <a:endParaRPr sz="1800"/>
          </a:p>
          <a:p>
            <a:pPr indent="-342900" lvl="0" marL="457200" rtl="0" algn="l">
              <a:spcBef>
                <a:spcPts val="1000"/>
              </a:spcBef>
              <a:spcAft>
                <a:spcPts val="0"/>
              </a:spcAft>
              <a:buSzPts val="1800"/>
              <a:buChar char="●"/>
            </a:pPr>
            <a:r>
              <a:rPr b="1" lang="en-US" sz="1800"/>
              <a:t>Relatively easy process. </a:t>
            </a:r>
            <a:endParaRPr b="1" sz="1800"/>
          </a:p>
          <a:p>
            <a:pPr indent="-342900" lvl="1" marL="914400" rtl="0" algn="l">
              <a:spcBef>
                <a:spcPts val="1200"/>
              </a:spcBef>
              <a:spcAft>
                <a:spcPts val="0"/>
              </a:spcAft>
              <a:buSzPts val="1800"/>
              <a:buChar char="○"/>
            </a:pPr>
            <a:r>
              <a:rPr lang="en-US" sz="1800"/>
              <a:t>Changes are made computationally.</a:t>
            </a:r>
            <a:endParaRPr sz="1800"/>
          </a:p>
          <a:p>
            <a:pPr indent="-342900" lvl="1" marL="914400" rtl="0" algn="l">
              <a:spcBef>
                <a:spcPts val="1200"/>
              </a:spcBef>
              <a:spcAft>
                <a:spcPts val="1000"/>
              </a:spcAft>
              <a:buSzPts val="1800"/>
              <a:buChar char="○"/>
            </a:pPr>
            <a:r>
              <a:rPr lang="en-US" sz="1800"/>
              <a:t>Synthesized by company </a:t>
            </a:r>
            <a:endParaRPr sz="1800"/>
          </a:p>
        </p:txBody>
      </p:sp>
      <p:pic>
        <p:nvPicPr>
          <p:cNvPr id="102" name="Google Shape;102;p15"/>
          <p:cNvPicPr preferRelativeResize="0"/>
          <p:nvPr/>
        </p:nvPicPr>
        <p:blipFill>
          <a:blip r:embed="rId3">
            <a:alphaModFix/>
          </a:blip>
          <a:stretch>
            <a:fillRect/>
          </a:stretch>
        </p:blipFill>
        <p:spPr>
          <a:xfrm>
            <a:off x="5894579" y="2248578"/>
            <a:ext cx="5692846" cy="2159037"/>
          </a:xfrm>
          <a:prstGeom prst="rect">
            <a:avLst/>
          </a:prstGeom>
          <a:noFill/>
          <a:ln>
            <a:noFill/>
          </a:ln>
        </p:spPr>
      </p:pic>
      <p:sp>
        <p:nvSpPr>
          <p:cNvPr id="103" name="Google Shape;103;p15"/>
          <p:cNvSpPr txBox="1"/>
          <p:nvPr/>
        </p:nvSpPr>
        <p:spPr>
          <a:xfrm>
            <a:off x="5958350" y="4572000"/>
            <a:ext cx="5629200" cy="54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Quattrocento Sans"/>
                <a:ea typeface="Quattrocento Sans"/>
                <a:cs typeface="Quattrocento Sans"/>
                <a:sym typeface="Quattrocento Sans"/>
              </a:rPr>
              <a:t>Adapted from Zhou et. al (2016)</a:t>
            </a:r>
            <a:r>
              <a:rPr baseline="30000" lang="en-US">
                <a:latin typeface="Quattrocento Sans"/>
                <a:ea typeface="Quattrocento Sans"/>
                <a:cs typeface="Quattrocento Sans"/>
                <a:sym typeface="Quattrocento Sans"/>
              </a:rPr>
              <a:t>2</a:t>
            </a:r>
            <a:r>
              <a:rPr lang="en-US">
                <a:latin typeface="Quattrocento Sans"/>
                <a:ea typeface="Quattrocento Sans"/>
                <a:cs typeface="Quattrocento Sans"/>
                <a:sym typeface="Quattrocento Sans"/>
              </a:rPr>
              <a:t>. </a:t>
            </a:r>
            <a:endParaRPr>
              <a:latin typeface="Quattrocento Sans"/>
              <a:ea typeface="Quattrocento Sans"/>
              <a:cs typeface="Quattrocento Sans"/>
              <a:sym typeface="Quattrocento Sans"/>
            </a:endParaRPr>
          </a:p>
        </p:txBody>
      </p:sp>
      <p:sp>
        <p:nvSpPr>
          <p:cNvPr id="104" name="Google Shape;104;p15"/>
          <p:cNvSpPr txBox="1"/>
          <p:nvPr/>
        </p:nvSpPr>
        <p:spPr>
          <a:xfrm>
            <a:off x="412950" y="5955950"/>
            <a:ext cx="6725400" cy="29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200">
                <a:solidFill>
                  <a:schemeClr val="dk1"/>
                </a:solidFill>
              </a:rPr>
              <a:t> Zhou, Z., et al. 2016. Proceedings of the National Academy of Sciences of the United States of America. Published online before print September 26, 2016, doi: 10.1073/pnas.1606724113</a:t>
            </a:r>
            <a:endParaRPr sz="1200">
              <a:solidFill>
                <a:schemeClr val="dk1"/>
              </a:solidFill>
            </a:endParaRPr>
          </a:p>
          <a:p>
            <a:pPr indent="0" lvl="0" marL="0" rtl="0" algn="l">
              <a:spcBef>
                <a:spcPts val="0"/>
              </a:spcBef>
              <a:spcAft>
                <a:spcPts val="0"/>
              </a:spcAft>
              <a:buNone/>
            </a:pPr>
            <a:r>
              <a:t/>
            </a:r>
            <a:endParaRPr>
              <a:latin typeface="Quattrocento Sans"/>
              <a:ea typeface="Quattrocento Sans"/>
              <a:cs typeface="Quattrocento Sans"/>
              <a:sym typeface="Quattrocento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16"/>
          <p:cNvSpPr txBox="1"/>
          <p:nvPr>
            <p:ph type="title"/>
          </p:nvPr>
        </p:nvSpPr>
        <p:spPr>
          <a:xfrm>
            <a:off x="604434" y="448628"/>
            <a:ext cx="10983000" cy="747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t>Stage 1: Genetic Synthesis Process</a:t>
            </a:r>
            <a:endParaRPr/>
          </a:p>
        </p:txBody>
      </p:sp>
      <p:pic>
        <p:nvPicPr>
          <p:cNvPr id="111" name="Google Shape;111;p16"/>
          <p:cNvPicPr preferRelativeResize="0"/>
          <p:nvPr/>
        </p:nvPicPr>
        <p:blipFill>
          <a:blip r:embed="rId3">
            <a:alphaModFix/>
          </a:blip>
          <a:stretch>
            <a:fillRect/>
          </a:stretch>
        </p:blipFill>
        <p:spPr>
          <a:xfrm>
            <a:off x="154875" y="1717678"/>
            <a:ext cx="11887197" cy="1936300"/>
          </a:xfrm>
          <a:prstGeom prst="rect">
            <a:avLst/>
          </a:prstGeom>
          <a:noFill/>
          <a:ln>
            <a:noFill/>
          </a:ln>
        </p:spPr>
      </p:pic>
      <p:sp>
        <p:nvSpPr>
          <p:cNvPr id="112" name="Google Shape;112;p16"/>
          <p:cNvSpPr txBox="1"/>
          <p:nvPr/>
        </p:nvSpPr>
        <p:spPr>
          <a:xfrm>
            <a:off x="4955450" y="3961125"/>
            <a:ext cx="3598500" cy="33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latin typeface="Quattrocento Sans"/>
                <a:ea typeface="Quattrocento Sans"/>
                <a:cs typeface="Quattrocento Sans"/>
                <a:sym typeface="Quattrocento Sans"/>
              </a:rPr>
              <a:t>Wait 8-10 business days...</a:t>
            </a:r>
            <a:endParaRPr sz="1800">
              <a:latin typeface="Quattrocento Sans"/>
              <a:ea typeface="Quattrocento Sans"/>
              <a:cs typeface="Quattrocento Sans"/>
              <a:sym typeface="Quattrocento Sans"/>
            </a:endParaRPr>
          </a:p>
        </p:txBody>
      </p:sp>
      <p:pic>
        <p:nvPicPr>
          <p:cNvPr id="113" name="Google Shape;113;p16"/>
          <p:cNvPicPr preferRelativeResize="0"/>
          <p:nvPr/>
        </p:nvPicPr>
        <p:blipFill rotWithShape="1">
          <a:blip r:embed="rId4">
            <a:alphaModFix/>
          </a:blip>
          <a:srcRect b="33404" l="0" r="0" t="7588"/>
          <a:stretch/>
        </p:blipFill>
        <p:spPr>
          <a:xfrm>
            <a:off x="3923875" y="4607575"/>
            <a:ext cx="4349197" cy="1710824"/>
          </a:xfrm>
          <a:prstGeom prst="rect">
            <a:avLst/>
          </a:prstGeom>
          <a:noFill/>
          <a:ln>
            <a:noFill/>
          </a:ln>
        </p:spPr>
      </p:pic>
      <p:sp>
        <p:nvSpPr>
          <p:cNvPr id="114" name="Google Shape;114;p16"/>
          <p:cNvSpPr txBox="1"/>
          <p:nvPr/>
        </p:nvSpPr>
        <p:spPr>
          <a:xfrm>
            <a:off x="8553950" y="5463150"/>
            <a:ext cx="1637100" cy="67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Quattrocento Sans"/>
                <a:ea typeface="Quattrocento Sans"/>
                <a:cs typeface="Quattrocento Sans"/>
                <a:sym typeface="Quattrocento Sans"/>
              </a:rPr>
              <a:t>Genes delivered!</a:t>
            </a:r>
            <a:endParaRPr b="1">
              <a:latin typeface="Quattrocento Sans"/>
              <a:ea typeface="Quattrocento Sans"/>
              <a:cs typeface="Quattrocento Sans"/>
              <a:sym typeface="Quattrocento Sans"/>
            </a:endParaRPr>
          </a:p>
        </p:txBody>
      </p:sp>
      <p:sp>
        <p:nvSpPr>
          <p:cNvPr id="115" name="Google Shape;115;p16"/>
          <p:cNvSpPr txBox="1"/>
          <p:nvPr/>
        </p:nvSpPr>
        <p:spPr>
          <a:xfrm>
            <a:off x="376100" y="3653975"/>
            <a:ext cx="3614100" cy="33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latin typeface="Quattrocento Sans"/>
                <a:ea typeface="Quattrocento Sans"/>
                <a:cs typeface="Quattrocento Sans"/>
                <a:sym typeface="Quattrocento Sans"/>
              </a:rPr>
              <a:t>Diagram modified from GENEWIZ website. </a:t>
            </a:r>
            <a:endParaRPr sz="1200">
              <a:latin typeface="Quattrocento Sans"/>
              <a:ea typeface="Quattrocento Sans"/>
              <a:cs typeface="Quattrocento Sans"/>
              <a:sym typeface="Quattrocento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17"/>
          <p:cNvSpPr txBox="1"/>
          <p:nvPr>
            <p:ph type="title"/>
          </p:nvPr>
        </p:nvSpPr>
        <p:spPr>
          <a:xfrm>
            <a:off x="604434" y="448628"/>
            <a:ext cx="10983000" cy="747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a:t>Stage 2: Cloning - Insertion of target gene into recipient vector</a:t>
            </a:r>
            <a:endParaRPr b="1"/>
          </a:p>
        </p:txBody>
      </p:sp>
      <p:pic>
        <p:nvPicPr>
          <p:cNvPr id="122" name="Google Shape;122;p17"/>
          <p:cNvPicPr preferRelativeResize="0"/>
          <p:nvPr/>
        </p:nvPicPr>
        <p:blipFill rotWithShape="1">
          <a:blip r:embed="rId3">
            <a:alphaModFix/>
          </a:blip>
          <a:srcRect b="0" l="10522" r="0" t="8466"/>
          <a:stretch/>
        </p:blipFill>
        <p:spPr>
          <a:xfrm>
            <a:off x="604425" y="1787025"/>
            <a:ext cx="3468950" cy="3932900"/>
          </a:xfrm>
          <a:prstGeom prst="rect">
            <a:avLst/>
          </a:prstGeom>
          <a:noFill/>
          <a:ln>
            <a:noFill/>
          </a:ln>
        </p:spPr>
      </p:pic>
      <p:sp>
        <p:nvSpPr>
          <p:cNvPr id="123" name="Google Shape;123;p17"/>
          <p:cNvSpPr/>
          <p:nvPr/>
        </p:nvSpPr>
        <p:spPr>
          <a:xfrm>
            <a:off x="4513000" y="3416700"/>
            <a:ext cx="2536800" cy="619500"/>
          </a:xfrm>
          <a:prstGeom prst="rightArrow">
            <a:avLst>
              <a:gd fmla="val 50000" name="adj1"/>
              <a:gd fmla="val 50000" name="adj2"/>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7"/>
          <p:cNvSpPr txBox="1"/>
          <p:nvPr/>
        </p:nvSpPr>
        <p:spPr>
          <a:xfrm>
            <a:off x="2655875" y="2182463"/>
            <a:ext cx="2418600" cy="25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Quattrocento Sans"/>
                <a:ea typeface="Quattrocento Sans"/>
                <a:cs typeface="Quattrocento Sans"/>
                <a:sym typeface="Quattrocento Sans"/>
              </a:rPr>
              <a:t>Original Vector</a:t>
            </a:r>
            <a:endParaRPr b="1">
              <a:latin typeface="Quattrocento Sans"/>
              <a:ea typeface="Quattrocento Sans"/>
              <a:cs typeface="Quattrocento Sans"/>
              <a:sym typeface="Quattrocento Sans"/>
            </a:endParaRPr>
          </a:p>
        </p:txBody>
      </p:sp>
      <p:sp>
        <p:nvSpPr>
          <p:cNvPr id="125" name="Google Shape;125;p17"/>
          <p:cNvSpPr txBox="1"/>
          <p:nvPr/>
        </p:nvSpPr>
        <p:spPr>
          <a:xfrm>
            <a:off x="4582125" y="2876050"/>
            <a:ext cx="1921800" cy="61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latin typeface="Quattrocento Sans"/>
                <a:ea typeface="Quattrocento Sans"/>
                <a:cs typeface="Quattrocento Sans"/>
                <a:sym typeface="Quattrocento Sans"/>
              </a:rPr>
              <a:t>Target Gene</a:t>
            </a:r>
            <a:endParaRPr b="1" sz="2400">
              <a:latin typeface="Quattrocento Sans"/>
              <a:ea typeface="Quattrocento Sans"/>
              <a:cs typeface="Quattrocento Sans"/>
              <a:sym typeface="Quattrocento Sans"/>
            </a:endParaRPr>
          </a:p>
        </p:txBody>
      </p:sp>
      <p:pic>
        <p:nvPicPr>
          <p:cNvPr id="126" name="Google Shape;126;p17"/>
          <p:cNvPicPr preferRelativeResize="0"/>
          <p:nvPr/>
        </p:nvPicPr>
        <p:blipFill>
          <a:blip r:embed="rId4">
            <a:alphaModFix/>
          </a:blip>
          <a:stretch>
            <a:fillRect/>
          </a:stretch>
        </p:blipFill>
        <p:spPr>
          <a:xfrm>
            <a:off x="7303750" y="2081250"/>
            <a:ext cx="4085751" cy="3336835"/>
          </a:xfrm>
          <a:prstGeom prst="rect">
            <a:avLst/>
          </a:prstGeom>
          <a:noFill/>
          <a:ln>
            <a:noFill/>
          </a:ln>
        </p:spPr>
      </p:pic>
      <p:sp>
        <p:nvSpPr>
          <p:cNvPr id="127" name="Google Shape;127;p17"/>
          <p:cNvSpPr txBox="1"/>
          <p:nvPr/>
        </p:nvSpPr>
        <p:spPr>
          <a:xfrm>
            <a:off x="8970900" y="1706088"/>
            <a:ext cx="2418600" cy="25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Quattrocento Sans"/>
                <a:ea typeface="Quattrocento Sans"/>
                <a:cs typeface="Quattrocento Sans"/>
                <a:sym typeface="Quattrocento Sans"/>
              </a:rPr>
              <a:t>Recipient </a:t>
            </a:r>
            <a:r>
              <a:rPr b="1" lang="en-US">
                <a:latin typeface="Quattrocento Sans"/>
                <a:ea typeface="Quattrocento Sans"/>
                <a:cs typeface="Quattrocento Sans"/>
                <a:sym typeface="Quattrocento Sans"/>
              </a:rPr>
              <a:t>Vector</a:t>
            </a:r>
            <a:endParaRPr b="1">
              <a:latin typeface="Quattrocento Sans"/>
              <a:ea typeface="Quattrocento Sans"/>
              <a:cs typeface="Quattrocento Sans"/>
              <a:sym typeface="Quattrocento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18"/>
          <p:cNvSpPr txBox="1"/>
          <p:nvPr>
            <p:ph type="title"/>
          </p:nvPr>
        </p:nvSpPr>
        <p:spPr>
          <a:xfrm>
            <a:off x="604434" y="448628"/>
            <a:ext cx="10983000" cy="747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t>Stage 2: Cloning - Insertion of target gene into vector</a:t>
            </a:r>
            <a:endParaRPr/>
          </a:p>
        </p:txBody>
      </p:sp>
      <p:sp>
        <p:nvSpPr>
          <p:cNvPr id="134" name="Google Shape;134;p18"/>
          <p:cNvSpPr txBox="1"/>
          <p:nvPr>
            <p:ph idx="1" type="body"/>
          </p:nvPr>
        </p:nvSpPr>
        <p:spPr>
          <a:xfrm>
            <a:off x="503276" y="2453875"/>
            <a:ext cx="4139400" cy="4572900"/>
          </a:xfrm>
          <a:prstGeom prst="rect">
            <a:avLst/>
          </a:prstGeom>
        </p:spPr>
        <p:txBody>
          <a:bodyPr anchorCtr="0" anchor="t" bIns="45700" lIns="91425" spcFirstLastPara="1" rIns="91425" wrap="square" tIns="45700">
            <a:noAutofit/>
          </a:bodyPr>
          <a:lstStyle/>
          <a:p>
            <a:pPr indent="-342900" lvl="0" marL="457200" rtl="0" algn="l">
              <a:spcBef>
                <a:spcPts val="0"/>
              </a:spcBef>
              <a:spcAft>
                <a:spcPts val="0"/>
              </a:spcAft>
              <a:buClr>
                <a:srgbClr val="3A3838"/>
              </a:buClr>
              <a:buSzPts val="1800"/>
              <a:buAutoNum type="arabicPeriod"/>
            </a:pPr>
            <a:r>
              <a:rPr b="1" lang="en-US" sz="1800">
                <a:solidFill>
                  <a:srgbClr val="3A3838"/>
                </a:solidFill>
              </a:rPr>
              <a:t>Gene Amplification Using PCR</a:t>
            </a:r>
            <a:endParaRPr b="1" sz="1800">
              <a:solidFill>
                <a:srgbClr val="3A3838"/>
              </a:solidFill>
            </a:endParaRPr>
          </a:p>
          <a:p>
            <a:pPr indent="-342900" lvl="1" marL="914400" rtl="0" algn="l">
              <a:spcBef>
                <a:spcPts val="0"/>
              </a:spcBef>
              <a:spcAft>
                <a:spcPts val="0"/>
              </a:spcAft>
              <a:buClr>
                <a:srgbClr val="3A3838"/>
              </a:buClr>
              <a:buSzPts val="1800"/>
              <a:buAutoNum type="alphaLcPeriod"/>
            </a:pPr>
            <a:r>
              <a:rPr lang="en-US" sz="1800">
                <a:solidFill>
                  <a:srgbClr val="3A3838"/>
                </a:solidFill>
              </a:rPr>
              <a:t>Primer Design</a:t>
            </a:r>
            <a:endParaRPr sz="1800">
              <a:solidFill>
                <a:srgbClr val="3A3838"/>
              </a:solidFill>
            </a:endParaRPr>
          </a:p>
          <a:p>
            <a:pPr indent="-342900" lvl="0" marL="457200" rtl="0" algn="l">
              <a:spcBef>
                <a:spcPts val="0"/>
              </a:spcBef>
              <a:spcAft>
                <a:spcPts val="0"/>
              </a:spcAft>
              <a:buClr>
                <a:srgbClr val="3A3838"/>
              </a:buClr>
              <a:buSzPts val="1800"/>
              <a:buAutoNum type="arabicPeriod"/>
            </a:pPr>
            <a:r>
              <a:rPr b="1" lang="en-US" sz="1800">
                <a:solidFill>
                  <a:srgbClr val="3A3838"/>
                </a:solidFill>
              </a:rPr>
              <a:t>Purify DNA from PCR Reaction</a:t>
            </a:r>
            <a:endParaRPr b="1" sz="1800">
              <a:solidFill>
                <a:srgbClr val="3A3838"/>
              </a:solidFill>
            </a:endParaRPr>
          </a:p>
          <a:p>
            <a:pPr indent="-342900" lvl="0" marL="457200" rtl="0" algn="l">
              <a:spcBef>
                <a:spcPts val="0"/>
              </a:spcBef>
              <a:spcAft>
                <a:spcPts val="0"/>
              </a:spcAft>
              <a:buClr>
                <a:srgbClr val="3A3838"/>
              </a:buClr>
              <a:buSzPts val="1800"/>
              <a:buAutoNum type="arabicPeriod"/>
            </a:pPr>
            <a:r>
              <a:rPr b="1" lang="en-US" sz="1800">
                <a:solidFill>
                  <a:srgbClr val="3A3838"/>
                </a:solidFill>
              </a:rPr>
              <a:t>Isolate Target Gene</a:t>
            </a:r>
            <a:endParaRPr b="1" sz="1800">
              <a:solidFill>
                <a:srgbClr val="3A3838"/>
              </a:solidFill>
            </a:endParaRPr>
          </a:p>
          <a:p>
            <a:pPr indent="-342900" lvl="0" marL="457200" rtl="0" algn="l">
              <a:spcBef>
                <a:spcPts val="0"/>
              </a:spcBef>
              <a:spcAft>
                <a:spcPts val="0"/>
              </a:spcAft>
              <a:buClr>
                <a:srgbClr val="3A3838"/>
              </a:buClr>
              <a:buSzPts val="1800"/>
              <a:buAutoNum type="arabicPeriod"/>
            </a:pPr>
            <a:r>
              <a:rPr b="1" lang="en-US" sz="1800">
                <a:solidFill>
                  <a:srgbClr val="3A3838"/>
                </a:solidFill>
              </a:rPr>
              <a:t>Insert Target Gene into T7 Flexi Plasmid</a:t>
            </a:r>
            <a:endParaRPr b="1" sz="1800">
              <a:solidFill>
                <a:srgbClr val="3A3838"/>
              </a:solidFill>
            </a:endParaRPr>
          </a:p>
          <a:p>
            <a:pPr indent="-342900" lvl="1" marL="914400" rtl="0" algn="l">
              <a:spcBef>
                <a:spcPts val="0"/>
              </a:spcBef>
              <a:spcAft>
                <a:spcPts val="0"/>
              </a:spcAft>
              <a:buClr>
                <a:srgbClr val="3A3838"/>
              </a:buClr>
              <a:buSzPts val="1800"/>
              <a:buAutoNum type="alphaLcPeriod"/>
            </a:pPr>
            <a:r>
              <a:rPr lang="en-US" sz="1800">
                <a:solidFill>
                  <a:srgbClr val="3A3838"/>
                </a:solidFill>
              </a:rPr>
              <a:t>Digest with SgfI and PmeI restriction enzymes</a:t>
            </a:r>
            <a:endParaRPr sz="1800">
              <a:solidFill>
                <a:srgbClr val="3A3838"/>
              </a:solidFill>
            </a:endParaRPr>
          </a:p>
          <a:p>
            <a:pPr indent="-342900" lvl="1" marL="914400" rtl="0" algn="l">
              <a:spcBef>
                <a:spcPts val="0"/>
              </a:spcBef>
              <a:spcAft>
                <a:spcPts val="0"/>
              </a:spcAft>
              <a:buClr>
                <a:srgbClr val="3A3838"/>
              </a:buClr>
              <a:buSzPts val="1800"/>
              <a:buAutoNum type="alphaLcPeriod"/>
            </a:pPr>
            <a:r>
              <a:rPr lang="en-US" sz="1800">
                <a:solidFill>
                  <a:srgbClr val="3A3838"/>
                </a:solidFill>
              </a:rPr>
              <a:t>Ligate into vector. </a:t>
            </a:r>
            <a:endParaRPr sz="1800">
              <a:solidFill>
                <a:srgbClr val="3A3838"/>
              </a:solidFill>
            </a:endParaRPr>
          </a:p>
          <a:p>
            <a:pPr indent="-342900" lvl="0" marL="457200" rtl="0" algn="l">
              <a:spcBef>
                <a:spcPts val="0"/>
              </a:spcBef>
              <a:spcAft>
                <a:spcPts val="0"/>
              </a:spcAft>
              <a:buClr>
                <a:srgbClr val="3A3838"/>
              </a:buClr>
              <a:buSzPts val="1800"/>
              <a:buAutoNum type="arabicPeriod"/>
            </a:pPr>
            <a:r>
              <a:rPr b="1" lang="en-US" sz="1800">
                <a:solidFill>
                  <a:srgbClr val="3A3838"/>
                </a:solidFill>
              </a:rPr>
              <a:t>Verify accurate insertion of target gene using Sanger Sequencing. </a:t>
            </a:r>
            <a:endParaRPr b="1" sz="1800">
              <a:solidFill>
                <a:srgbClr val="3A3838"/>
              </a:solidFill>
            </a:endParaRPr>
          </a:p>
        </p:txBody>
      </p:sp>
      <p:pic>
        <p:nvPicPr>
          <p:cNvPr id="135" name="Google Shape;135;p18"/>
          <p:cNvPicPr preferRelativeResize="0"/>
          <p:nvPr/>
        </p:nvPicPr>
        <p:blipFill>
          <a:blip r:embed="rId3">
            <a:alphaModFix/>
          </a:blip>
          <a:stretch>
            <a:fillRect/>
          </a:stretch>
        </p:blipFill>
        <p:spPr>
          <a:xfrm>
            <a:off x="4464825" y="2085675"/>
            <a:ext cx="7363025" cy="3374550"/>
          </a:xfrm>
          <a:prstGeom prst="rect">
            <a:avLst/>
          </a:prstGeom>
          <a:noFill/>
          <a:ln>
            <a:noFill/>
          </a:ln>
        </p:spPr>
      </p:pic>
      <p:sp>
        <p:nvSpPr>
          <p:cNvPr id="136" name="Google Shape;136;p18"/>
          <p:cNvSpPr txBox="1"/>
          <p:nvPr/>
        </p:nvSpPr>
        <p:spPr>
          <a:xfrm>
            <a:off x="4652925" y="5522825"/>
            <a:ext cx="3924600" cy="29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Quattrocento Sans"/>
                <a:ea typeface="Quattrocento Sans"/>
                <a:cs typeface="Quattrocento Sans"/>
                <a:sym typeface="Quattrocento Sans"/>
              </a:rPr>
              <a:t>Modified from </a:t>
            </a:r>
            <a:r>
              <a:rPr lang="en-US" sz="1000" u="sng">
                <a:solidFill>
                  <a:schemeClr val="hlink"/>
                </a:solidFill>
                <a:hlinkClick r:id="rId4"/>
              </a:rPr>
              <a:t>https://www.addgene.org/protocols/pcr-cloning/</a:t>
            </a:r>
            <a:endParaRPr sz="1000">
              <a:latin typeface="Quattrocento Sans"/>
              <a:ea typeface="Quattrocento Sans"/>
              <a:cs typeface="Quattrocento Sans"/>
              <a:sym typeface="Quattrocento Sa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t Started with 3D">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2019-11-19T14:24:29Z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