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3" r:id="rId6"/>
    <p:sldId id="261" r:id="rId7"/>
    <p:sldId id="262" r:id="rId8"/>
    <p:sldId id="264" r:id="rId9"/>
    <p:sldId id="265" r:id="rId10"/>
    <p:sldId id="278" r:id="rId11"/>
    <p:sldId id="268" r:id="rId12"/>
    <p:sldId id="269" r:id="rId13"/>
    <p:sldId id="270" r:id="rId14"/>
    <p:sldId id="272" r:id="rId15"/>
    <p:sldId id="271" r:id="rId16"/>
    <p:sldId id="277" r:id="rId17"/>
    <p:sldId id="273" r:id="rId18"/>
    <p:sldId id="274" r:id="rId19"/>
    <p:sldId id="275" r:id="rId20"/>
    <p:sldId id="276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83728"/>
  </p:normalViewPr>
  <p:slideViewPr>
    <p:cSldViewPr snapToGrid="0" snapToObjects="1">
      <p:cViewPr>
        <p:scale>
          <a:sx n="66" d="100"/>
          <a:sy n="66" d="100"/>
        </p:scale>
        <p:origin x="289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3T03:07:28.2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90 67 24575,'14'0'0,"-1"0"0,1 0 0,0 0 0,-1 0 0,1 0 0,0 0 0,0 0 0,0 0 0,-1 0 0,1 6 0,-1 1 0,1 1 0,-6 4 0,5-10 0,-6 4 0,6-6 0,0 0 0,0 0 0,0 0 0,-1 0 0,1 0 0,0 0 0,0 0 0,0 0 0,0 0 0,0 0 0,0 0 0,0 0 0,1 0 0,-1 0 0,0 0 0,1 0 0,-1 0 0,1 0 0,-1 0 0,1 0 0,-1 0 0,0 0 0,0 0 0,1 0 0,0 0 0,0 0 0,0 0 0,0 0 0,-1 0 0,1 0 0,0 0 0,0 0 0,0 0 0,0 0 0,0 0 0,0 0 0,0 6 0,0-5 0,0 12 0,7-12 0,-5 5 0,5 1 0,-7-6 0,0 5 0,0-6 0,0 0 0,0 6 0,0-4 0,0 4 0,0-6 0,0 0 0,0 0 0,0 0 0,0 6 0,0-4 0,-1 4 0,1-6 0,-1 0 0,0 0 0,1 0 0,-1 0 0,-12 0 0,-9 0 0,-6 0 0,-6 0 0,7 0 0,0 6 0,0 1 0,5 6 0,-4-6 0,11 4 0,-5-4 0,6 6 0,0 0 0,0-1 0,0 1 0,0 0 0,0 0 0,0 0 0,0 0 0,0 0 0,0 0 0,0 1 0,0-1 0,0 0 0,0 0 0,0 0 0,0 0 0,0 1 0,0-1 0,0 0 0,0 0 0,0 0 0,0 0 0,0 0 0,0 0 0,0 0 0,0 0 0,-7-6 0,6 4 0,-6-4 0,7 6 0,0 0 0,0-1 0,0 1 0,0 0 0,0-1 0,0 1 0,0 0 0,0-1 0,0 1 0,0-1 0,0 1 0,0 0 0,0 0 0,0-1 0,0 1 0,0-1 0,0 1 0,0 0 0,0 0 0,0 0 0,0 0 0,0 0 0,0-1 0,0 1 0,0 0 0,0 0 0,0 0 0,0 0 0,0 0 0,0 0 0,0 0 0,0-1 0,0 1 0,0 0 0,0 0 0,0 0 0,0 0 0,0 0 0,0 0 0,0 0 0,0 0 0,0-1 0,0 1 0,0 0 0,0 0 0,0 0 0,0 0 0,0 0 0,0 0 0,0-1 0,0 1 0,0 0 0,0 0 0,0 0 0,0 0 0,0 0 0,0-1 0,0 1 0,-13-6 0,9 4 0,-10-3 0,14 5 0,0-1 0,0 1 0,0 0 0,0 0 0,0-1 0,-5-5 0,3 5 0,-3-4 0,5 5 0,0 0 0,0 0 0,-6 0 0,4 0 0,-4 0 0,6 0 0,0 1 0,0 0 0,0-1 0,0 1 0,0 0 0,0-1 0,0 1 0,0 0 0,0 0 0,0 0 0,0 0 0,-6 0 0,5 0 0,-6 0 0,7 0 0,0-1 0,0 1 0,0-2 0,0 1 0,-6-6 0,5 4 0,-5-4 0,6 6 0,0 0 0,0-1 0,0 1 0,0 0 0,-6 0 0,5-1 0,-5 1 0,6 0 0,0 0 0,-6-6 0,4 5 0,-4-4 0,6 5 0,0 1 0,0-1 0,-6 1 0,4-1 0,-4 1 0,6 0 0,0-1 0,0 1 0,0-1 0,0 0 0,0 0 0,0 0 0,0 0 0,0 0 0,0 0 0,0 0 0,0 0 0,0 0 0,0-1 0,0 1 0,0 0 0,0 0 0,0 0 0,0 0 0,0 0 0,0 0 0,-6 0 0,5 0 0,-5 0 0,6 0 0,0-1 0,0 1 0,0 0 0,0 0 0,0 0 0,-7-6 0,6 4 0,-5-4 0,6 6 0,-7-6 0,6 5 0,-6-5 0,7 6 0,-6-6 0,5 5 0,-6-5 0,7 6 0,-6 0 0,5 0 0,-11-6 0,11 5 0,-5-5 0,0 1 0,5 4 0,-5-5 0,6 6 0,0 0 0,-6-6 0,4 5 0,-4-5 0,6 7 0,-6-7 0,5 4 0,-5-4 0,6 5 0,0 1 0,0 0 0,0-1 0,-6-5 0,4 5 0,-4-5 0,0 0 0,4 4 0,-3-4 0,-1 6 0,5-1 0,-11 1 0,5 0 0,0-1 0,-5-5 0,10 5 0,-10-10 0,10 10 0,-10-10 0,10 10 0,-9-4 0,3 5 0,-5-6 0,6 4 0,-4-9 0,4 4 0,-7-6 0,1 0 0,-1 0 0,7-6 0,-5 4 0,4-4 0,0 0 0,-3 4 0,9-10 0,-9 10 0,9-10 0,-10 11 0,11-11 0,-11 5 0,11-7 0,-5 1 0,0 0 0,5 1 0,-5-1 0,6-1 0,0 1 0,0 0 0,0 0 0,0 0 0,0 0 0,0 1 0,0-1 0,0 0 0,0 0 0,0 0 0,0 0 0,0 1 0,0-1 0,0 0 0,0 0 0,-6 6 0,5-5 0,-5 5 0,0-1 0,4-4 0,-3 5 0,-2-1 0,6-3 0,-11 9 0,10-10 0,-10 5 0,5-7 0,-6 7 0,6-5 0,-5 10 0,11-10 0,-11 11 0,10-11 0,-9 4 0,9-5 0,-10 6 0,10-5 0,-10 11 0,11-11 0,-11 10 0,11-10 0,-5 5 0,0-1 0,5-4 0,-5 5 0,0-7 0,4 1 0,-3 0 0,-1 0 0,4-1 0,-3 1 0,5 0 0,0-1 0,-7 0 0,6 0 0,-6 0 0,7 0 0,-6-1 0,5 1 0,-6 1 0,1-1 0,4 0 0,-10 0 0,11 1 0,-5 0 0,0 0 0,4-1 0,-9 1 0,9 0 0,-10 5 0,10-4 0,-4 5 0,0-1 0,5-4 0,-5 5 0,6-6 0,-7 6 0,6-6 0,-5 6 0,0-7 0,4 1 0,-3 0 0,5 0 0,0-1 0,-7 1 0,6-1 0,-6 0 0,7 0 0,-6 0 0,5 0 0,-6 0 0,7 1 0,-6-1 0,5 1 0,-5-1 0,6 1 0,0-1 0,0 0 0,-6 0 0,4 0 0,-4 0 0,6 0 0,0-1 0,0 1 0,0 0 0,-6 0 0,4 0 0,-4 0 0,6 0 0,0-1 0,0 2 0,0-1 0,0 0 0,-7 0 0,6 0 0,-5 0 0,6 0 0,0 0 0,0 0 0,0 0 0,0 0 0,0 0 0,0 0 0,0 0 0,0 0 0,0 0 0,0-1 0,0 1 0,0 0 0,0 0 0,0 0 0,0 0 0,0 0 0,0 1 0,0-1 0,0 0 0,-7 0 0,6 0 0,-6 0 0,7-7 0,0 5 0,0-6 0,0 8 0,0-8 0,0 6 0,0-6 0,0 9 0,0-1 0,0 0 0,0 0 0,0 0 0,0 0 0,0 1 0,0-1 0,0-4 0,0-3 0,0 0 0,0 1 0,0-2 0,0-2 0,0-7 0,0-8 0,0 5 0,0-6 0,0 1 0,0 6 0,0-16 0,0 16 0,0-16 0,0 7 0,0-9 0,-13 9 0,9-7 0,-10 16 0,14-16 0,0 16 0,0 1 0,0 3 0,0 5 0,0 1 0,0 1 0,0 8 0,0 1 0,0 11 0,0 9 0,0 8 0,0 5 0,0-6 0,0 0 0,0-1 0,0 1 0,0 8 0,0-6 0,0 12 0,0-4 0,6-1 0,-4-2 0,4 0 0,0-5 0,-4 6 0,4-8 0,1 7 0,-5-5 0,11 5 0,-12-7 0,5 0 0,1 0 0,-6 0 0,11 0 0,-10 0 0,10 6 0,-10-5 0,10 5 0,-5-6 0,1 0 0,4-7 0,-10 6 0,4-6 0,0 1 0,-4 4 0,10-4 0,-10 6 0,10-6 0,-4 4 0,-1-4 0,6 6 0,-5 0 0,5 0 0,-5 0 0,5 0 0,-12 0 0,12 0 0,-12-1 0,5 1 0,-6 0 0,0 0 0,0 0 0,6-7 0,-4 5 0,4-4 0,0-1 0,-4 5 0,10-4 0,-4-1 0,-1 5 0,5-4 0,-4 6 0,6-1 0,-1-5 0,1 4 0,0-10 0,0 10 0,-6-4 0,4 0 0,-4 4 0,6-10 0,0 4 0,-7 0 0,6-4 0,-6 4 0,6-6 0,1 0 0,-2 0 0,-4-6 0,-3-1 0,-5-7 0,0 0 0,0 1 0,0-1 0,0 0 0,-6 6 0,-2-3 0,-6 9 0,1-10 0,-1 11 0,0-5 0,0 0 0,0 4 0,0-4 0,0-1 0,0 6 0,0-12 0,0 6 0,0-1 0,7-4 0,-6 10 0,5-10 0,-5 4 0,-1-6 0,0 1 0,6-1 0,-4 0 0,4 6 0,1-4 0,0 4 0,1-6 0,4 0 0,-10-1 0,10 1 0,-4 0 0,6 0 0,-6 0 0,5 0 0,-5 1 0,6-1 0,0 1 0,-7-1 0,6 1 0,-5-2 0,-1 1 0,6-7 0,-12 5 0,5-13 0,0 5 0,-6 0 0,6-5 0,0 13 0,-5-5 0,11-1 0,-11 12 0,12-10 0,-5 30 0,12-8 0,2 25 0,7-4 0,0 8 0,1 0 0,-1-1 0,-6 1 0,4-7 0,-5 5 0,7-6 0,0 8 0,0-8 0,-7 6 0,5-13 0,-5 5 0,-1-7 0,0 0 0,-1 0 0,-5 0 0,11-1 0,-4-5 0,-1 4 0,5-11 0,-5 11 0,1-4 0,4-1 0,-4-1 0,-1 1 0,6-6 0,-12 12 0,12-12 0,-6 5 0,1 1 0,5-6 0,-6 11 0,1-4 0,4 0 0,-4 4 0,6-10 0,-6 10 0,4-10 0,-4 10 0,5-4 0,1 5 0,-1-6 0,0 5 0,0-11 0,-6 11 0,5-11 0,-5 5 0,6-6 0,0 0 0,0 0 0,-1 0 0,1 0 0,0 0 0,0 0 0,1 0 0,-7-6 0,5 5 0,-11-11 0,11 10 0,-10-9 0,10 9 0,-11-10 0,11 5 0,-5 0 0,0-6 0,5 12 0,-5-11 0,6 10 0,-5-10 0,3 10 0,-3-4 0,-1 0 0,5 4 0,-4-10 0,5 11 0,-6-11 0,5 10 0,-11-9 0,5 3 0,-6-5 0,0 0 0,0-1 0,0 1 0,0 0 0,0-1 0,0 1 0,0-1 0,0 1 0,0 0 0,0 0 0,0 0 0,0-1 0,0 1 0,0-1 0,0 0 0,0 0 0,0 0 0,0-1 0,0 1 0,0 0 0,0-8 0,0 6 0,0-13 0,0 13 0,0-13 0,0 13 0,0-13 0,0 13 0,0-6 0,0 8 0,0 0 0,0 0 0,-6 6 0,-1 9 0,-6 0 0,-1 5 0,0-6 0,0 0 0,0 0 0,-7 0 0,5 0 0,-6 0 0,0 0 0,-1 0 0,-1 0 0,-5 0 0,13 0 0,-6 0 0,8 0 0,0 0 0,0 0 0,0 0 0,0 0 0,0 0 0,0 0 0,1 0 0,5-5 0,-4 3 0,5-4 0,-7 6 0,1 0 0,6 6 0,8 2 0,6-1 0,7 5 0,0-5 0,-1 1 0,1 4 0,0-4 0,-1 5 0,1-5 0,-7 4 0,5-11 0,-10 12 0,10-12 0,-5 11 0,7-4 0,0-1 0,-7 6 0,6-6 0,-5 1 0,5 5 0,-5-6 0,5 7 0,-6-6 0,7 4 0,-6-4 0,4 6 0,-4-6 0,0 4 0,4-4 0,-4 0 0,0 4 0,4-4 0,-5 5 0,7 1 0,-1-7 0,0 5 0,1-5 0,-1 7 0,1-7 0,-7 5 0,5-10 0,-10 10 0,10-11 0,-11 11 0,5-5 0,-6 7 0,0-13 0,-7-11 0,5-12 0,-11-10 0,4 1 0,-7 0 0,1 0 0,6 0 0,-4 8 0,11-6 0,-4 13 0,0-6 0,4 8 0,-4 1 0,-1 6 0,6-5 0,-11 5 0,5-7 0,-7 7 0,1 1 0,6 12 0,1 2 0,6 5 0,0 8 0,0-5 0,0 13 0,0-13 0,0 5 0,0-7 0,0 0 0,0 0 0,7 0 0,-6 0 0,12 0 0,-12 0 0,12-6 0,-12 4 0,11-4 0,-10 6 0,4-1 0,0-5 0,-4 4 0,10-5 0,-11 7 0,5-2 0,-1-5 0,-3 5 0,3-5 0,-5 5 0,0 1 0,6 0 0,-4 0 0,3 0 0,-5-1 0,0 1 0,0 0 0,0 0 0,-6-6 0,5 5 0,-12-5 0,6 0 0,-6 4 0,0-9 0,6 9 0,-5-9 0,11 10 0,-11-11 0,11 11 0,-11-10 0,10 10 0,-9-11 0,3 5 0,-5-6 0,6 6 0,-5-4 0,5 4 0,-1 0 0,-4-5 0,11 11 0,-11-10 0,11 10 0,-5-5 0,6 7 0,0-1 0,0 0 0,0 0 0,0 0 0,0 0 0,0 0 0,0 0 0,0 0 0,-6-6 0,4 5 0,-4-5 0,1 1 0,3 4 0,-9-11 0,3 5 0,-5-6 0,0 0 0,-1 0 0,1 0 0,-1 0 0,0 0 0,0 0 0,-1-14 0,1 5 0,-2-20 0,8 13 0,-5-6 0,5 0 0,0 6 0,-6-5 0,13-1 0,-12 6 0,12-6 0,-6 8 0,7 0 0,-5 0 0,3 0 0,-4 1 0,0-1 0,5 1 0,-11-1 0,4 1 0,-6-1 0,1 0 0,5 0 0,-4 7 0,10-5 0,-10 10 0,4-4 0,0 0 0,-3 5 0,3-6 0,-5 7 0,0-5 0,0 3 0,0-4 0,0 6 0,0 0 0,6 6 0,1 2 0,0 5 0,4 0 0,-3 1 0,5-1 0,0 1 0,0-1 0,0 1 0,0 0 0,0-1 0,0 1 0,0-1 0,0 1 0,0-1 0,0 0 0,0 0 0,0 1 0,0-1 0,0 1 0,0-1 0,0 0 0,0 1 0,0-1 0,0 0 0,0 0 0,0 0 0,0 0 0,0 0 0,0 0 0,0 0 0,0 1 0,0-1 0,0 0 0,0 0 0,0 0 0,0 0 0,0 0 0,0 0 0,0 0 0,0 1 0,5-1 0,-3 0 0,4 1 0,-1 0 0,-3-1 0,4 1 0,-6 0 0,6 0 0,-5 0 0,6 0 0,-1-1 0,0-5 0,7-8 0,-6-15 0,-1-8 0,-6-8 0,7 0 0,-6-9 0,6 7 0,-7-16 0,0 7 0,0 0 0,0-7 0,0 16 0,0-7 0,0 0 0,0 7 0,0-7 0,0 9 0,0 0 0,7 8 0,-6-7 0,5 14 0,0-5 0,-4 7 0,10 6 0,-11 8 0,11 7 0,-11 15 0,6 1 0,-1 8 0,-4 0 0,5 0 0,0 8 0,-5-13 0,6 12 0,-8-15 0,0 8 0,0-1 0,0-6 0,0 5 0,0-6 0,0 0 0,0-1 0,0-1 0,0-5 0,0 5 0,0 1 0,0-6 0,0 5 0,0-7 0,0 0 0,0 6 0,0-5 0,6 5 0,-5-6 0,5-1 0,-6 0 0,0 0 0,6-5 0,1-3 0,0-18 0,-2 3 0,-5-19 0,0 13 0,0-13 0,7 5 0,-5-7 0,5 0 0,-1 7 0,2-5 0,0 6 0,5-1 0,-11-5 0,10 13 0,-10-6 0,4 8 0,0 6 0,-4-4 0,10 10 0,-5-4 0,6 6 0,0 0 0,-1 6 0,-5 1 0,5 6 0,-10 1 0,10 0 0,-10 0 0,4 0 0,-6-1 0,0 1 0,0 0 0,0 7 0,0-5 0,0 6 0,0-1 0,0-5 0,0 13 0,0-13 0,0 5 0,0 0 0,0-5 0,-6 6 0,4-8 0,-11 0 0,12-1 0,-12-5 0,6-2 0,-7-6 0,1 0 0,-1 0 0,0 0 0,0 0 0,1 0 0,-1 0 0,1 0 0,-1 0 0,1 0 0,0 0 0,0 0 0,0 0 0,0 0 0,-1 0 0,2 0 0,4 6 0,3 1 0,-2 0 0,6 5 0,-11-11 0,10 11 0,-4-4 0,0-1 0,4 5 0,-4-5 0,0 7 0,5-1 0,-5 0 0,0-6 0,4 5 0,-4-5 0,6 6 0,0 0 0,-7-6 0,6 5 0,-5-4 0,6 5 0,0 0 0,0 0 0,0 0 0,-6-5 0,4 3 0,-4-15 0,12-2 0,1-3 0,6-3 0,0 12 0,0 0 0,1 0 0,-1 0 0,0 0 0,0 0 0,0 0 0,1 0 0,-1 0 0,0 0 0,0 0 0,-6-5 0,-1-3 0,-6-5 0,0 0 0,0 0 0,0 0 0,-6 0 0,-1 6 0,-7 1 0,1 0 0,-1 5 0,6-12 0,-4 12 0,4-12 0,-6 12 0,6-12 0,-5 11 0,5-10 0,-6 10 0,6-10 0,-4 10 0,10-10 0,-10 10 0,10-11 0,-11 6 0,12-8 0,-12 1 0,5 0 0,-5 0 0,5 0 0,2 1 0,0 5 0,4-5 0,-4 6 0,11-1 0,3 9 0,5 6 0,0 1 0,1-3 0,-1-5 0,1 0 0,-1 0 0,1 0 0,0 0 0,0 0 0,-1 0 0,1 0 0,0 0 0,0 0 0,0 0 0,-1 0 0,1-6 0,0-2 0,-1-5 0,1 5 0,-7-4 0,5 10 0,-5-3 0,1-1 0,4 4 0,-5-4 0,1 0 0,3 5 0,-10-12 0,5 6 0,0-7 0,-5 1 0,11 0 0,-11-1 0,5 1 0,-6-1 0,0 12 0,-6 4 0,4 11 0,-4 1 0,6 0 0,-7 8 0,-1-7 0,0 7 0,-5-8 0,5 0 0,0 0 0,-4 0 0,10-1 0,-10 1 0,10 0 0,-11-6 0,12 4 0,-5-5 0,0 1 0,4 3 0,-4-3 0,0-1 0,4 5 0,-4-5 0,6 6 0,-6-6 0,5 5 0,1-11 0,7 5 0,0 0 0,4-5 0,-9 11 0,9-11 0,-9 11 0,9-10 0,-9 10 0,3-5 0,1 0 0,-4 4 0,9-9 0,-10 9 0,5-4 0,-1 0 0,2-1 0,0 0 0,-1 1 0,0 1 0,-4 3 0,9-9 0,-9 9 0,3-4 0,2 1 0,-6 3 0,11-9 0,-11 9 0,11-4 0,-11 6 0,10-6 0,-9 4 0,9-10 0,-9 10 0,3-4 0,-5 6 0,0-1 0,0 1 0,6-6 0,-4 4 0,4-4 0,-6 6 0,5 0 0,-3 0 0,9-1 0,-10 1 0,5 0 0,0-6 0,-4 5 0,10-11 0,-11 11 0,5-5 0,0 0 0,-5 5 0,5-5 0,0 1 0,-4 4 0,10-5 0,-11 7 0,11-1 0,-11-1 0,11-4 0,-11 3 0,11-4 0,-11 6 0,5 0 0,-1-6 0,-3 4 0,9-9 0,-9 9 0,9-4 0,-10 6 0,11-6 0,-5-2 0,0 1 0,4-5 0,-4 5 0,1 0 0,3-5 0,-9 11 0,9-10 0,-4 9 0,6-9 0,-6 9 0,-1-4 0,-6 6 0,0 0 0,0-1 0,0 1 0,0 0 0,0 0 0,0 0 0,0 0 0,0-1 0,0 1 0,6-5 0,-4 3 0,4-4 0,-6 6 0,6-6 0,-5 5 0,5-5 0,-6 6 0,6-6 0,-5 5 0,6-5 0,-7 6 0,0 0 0,5-6 0,-3 5 0,4-5 0,-6 6 0,0 0 0,0 0 0,0-1 0,0 1 0,0 0 0,0 0 0,0 0 0,0 0 0,0 0 0,0 0 0,0-1 0,0 1 0,0 0 0,0 0 0,0-1 0,0 1 0,-6-6 0,5 5 0,-11-5 0,5 6 0,0 0 0,-5-6 0,4-1 0,1 0 0,-5-5 0,5 6 0,-7-2 0,1-3 0,6 10 0,-5-11 0,5 5 0,0 0 0,-5-4 0,5 3 0,-11-5 0,4 0 0,-5 0 0,6 0 0,0 0 0,0 0 0,0 0 0,0 0 0,-1 0 0,2 0 0,-1 0 0,0 0 0,-1 0 0,7-6 0,-5 4 0,11-10 0,-11 10 0,11-10 0,-12 11 0,12-11 0,-11 10 0,10-11 0,-10 6 0,11-7 0,-5 0 0,6 0 0,0 1 0,0-1 0,0 0 0,0 0 0,0 0 0,0 0 0,0 0 0,0 1 0,0-1 0,0 0 0,0-7 0,0 6 0,0-5 0,0 6 0,0 0 0,0 0 0,0 0 0,0 0 0,0 1 0,0 0 0,0-1 0,0 0 0,-6 6 0,4-4 0,-10 4 0,10-6 0,-11 6 0,12-5 0,-11 12 0,10-12 0,-10 12 0,5-6 0,-6 7 0,6-11 0,1 3 0,0-5 0,5 1 0,-6 5 0,7-7 0,0 1 0,-6 5 0,4-4 0,-4 5 0,0-1 0,5-4 0,-11 4 0,10-6 0,-9 1 0,9 0 0,-10 5 0,10-3 0,-10 9 0,10-10 0,-10 5 0,11-7 0,-12 6 0,12-4 0,-12 11 0,12-12 0,-6 5 0,1 0 0,5-4 0,-6 4 0,1 0 0,4-4 0,-10 4 0,5-6 0,-1 0 0,-4 1 0,5 6 0,-1 6 0,3 9 0,5 5 0,0 1 0,0 0 0,0-1 0,0 1 0,6 0 0,-5 0 0,12 0 0,-12-1 0,12 1 0,-12-1 0,12 1 0,-6 0 0,1 0 0,4-7 0,-11 6 0,5-6 0,1 1 0,0 4 0,7-11 0,-7 11 0,6-10 0,-6 10 0,7-4 0,-1 5 0,1-5 0,-7 4 0,5-5 0,-4 1 0,5 3 0,0-4 0,1 7 0,-1-7 0,-6 5 0,5-11 0,-11 12 0,11-6 0,-10 6 0,9-5 0,-9 4 0,3-5 0,1 0 0,-5 5 0,5-5 0,0 0 0,-4 5 0,10-5 0,-11 5 0,11-5 0,-11 5 0,12-11 0,-6 10 0,7-9 0,-7 10 0,5-11 0,-11 11 0,12-10 0,-6 9 0,6-3 0,0 4 0,0-4 0,-6 3 0,5-9 0,-11 10 0,11-11 0,-11 11 0,11-11 0,-11 11 0,11-11 0,-11 10 0,11-9 0,-11 9 0,5-3 0,-6 5 0,0 0 0,0 1 0,0 0 0,0 0 0,0 0 0,0-1 0,0 1 0,0 0 0,0-1 0,0 1 0,0-1 0,0 1 0,0-1 0,0 0 0,0 0 0,0 0 0,0 0 0,0 0 0,0 0 0,-6-6 0,5 5 0,-5-5 0,0 6 0,4 0 0,-10-6 0,11 5 0,-12-11 0,12 11 0,-11-11 0,4 11 0,-5-10 0,-1 3 0,1-5 0,0 0 0,0 0 0,5-5 0,3-3 0,-8 1 0,10-5 0,-10 5 0,13-6 0,0-1 0,0 1 0,0 0 0,0 0 0,0 0 0,0-1 0,-5 1 0,3-1 0,-4 1 0,6 0 0,-6-1 0,5 1 0,-11 0 0,10-1 0,-3 1 0,-2-1 0,0 0 0,-1 1 0,-4-1 0,10 0 0,-10 6 0,10-4 0,-11-4 0,5 0 0,-7-5 0,1-1 0,-1-1 0,-1-8 0,1 7 0,6 2 0,-4 1 0,5 11 0,0-10 0,-5 18 0,12-10 0,-11 10 0,10 1 0,-3 9 0,5 5 0,6 0 0,-5 1 0,12-6 0,-6 4 0,7-4 0,0 6 0,0 0 0,-6 0 0,4 0 0,-4-6 0,0 4 0,4-4 0,-5 5 0,1 1 0,4-7 0,-5-1 0,1 0 0,4-5 0,-5 6 0,7-2 0,-2-3 0,2 10 0,-1-11 0,0 5 0,-1-6 0,1 0 0,0 0 0,1 6 0,-1-5 0,0 5 0,1-6 0,-1 0 0,1 0 0,-1 0 0,1 0 0,-1 0 0,-5 6 0,-3 1 0,-5 5 0,0 1 0,0 0 0,0 1 0,-6-1 0,-1 0 0,-6 0 0,5 1 0,-4-1 0,11 1 0,-5-1 0,0 1 0,4-1 0,-4 1 0,6 0 0,0-1 0,0 1 0,-6 0 0,4-1 0,-4 1 0,6 0 0,0-1 0,-6-5 0,4 4 0,-10-11 0,5 5 0,-7-6 0,1 0 0,0 0 0,0 0 0,0 0 0,0 0 0,0 0 0,-1 0 0,7-5 0,1-3 0,0-6 0,5 1 0,-5 0 0,6-1 0,-6 0 0,-2 1 0,1-1 0,1 0 0,-1 6 0,6-5 0,-11 12 0,10-12 0,-10 6 0,11-6 0,-10 0 0,9 0 0,-10 6 0,11-6 0,-12 6 0,11-7 0,-11-8 0,5 6 0,-7-13 0,0 5 0,0 1 0,-1-6 0,2 13 0,5-6 0,-3 8 0,10 12 0,-4 3 0,6 12 0,6 1 0,2 0 0,0 0 0,4-1 0,-5-5 0,0 4 0,-1-5 0,0 1 0,-4 4 0,10-11 0,-11 11 0,5-4 0,0-1 0,-5 5 0,5-5 0,-6 7 0,0-1 0,6-6 0,-5 5 0,5-5 0,-6 6 0,6-6 0,-4 4 0,4-3 0,0-1 0,-4 4 0,10-9 0,-11 10 0,12-11 0,-12 12 0,12-5 0,-6 5 0,1 1 0,4-7 0,-11 4 0,12-9 0,-6 9 0,7-9 0,-7 10 0,6-11 0,-6 11 0,6-10 0,-5 9 0,3-9 0,-4 4 0,6-6 0,-5 6 0,3-5 0,-4 5 0,1 0 0,-3 1 0,-5 6 0,6-6 0,-4 5 0,4-5 0,0 0 0,-4 4 0,4-4 0,0 1 0,1-3 0,1-10 0,4-3 0,-11-6 0,6-7 0,-1 4 0,-5-4 0,12 13 0,-12-5 0,5 6 0,0-7 0,-4 0 0,9 1 0,-9-1 0,9 1 0,-9-1 0,10 7 0,-11-5 0,12 11 0,-6-5 0,0 11 0,-2 2 0,-11 7 0,5-1 0,-12 1 0,5-6 0,0 4 0,-4-10 0,10 10 0,-10-4 0,4 0 0,-6 4 0,1-10 0,-1 4 0,0-6 0,0 0 0,0 0 0,0 0 0,0 0 0,0 0 0,0 0 0,1 0 0,-2 0 0,1 0 0,0 0 0,0 0 0,0 0 0,1 0 0,-1 0 0,1-6 0,0 4 0,-1-9 0,1 9 0,6-10 0,-6 10 0,6-4 0,-7 6 0,7-6 0,1-2 0,0-6 0,5 0 0,-11 7 0,10-6 0,-4 5 0,6-6 0,-7 7 0,6-5 0,-5 4 0,6-5 0,0 0 0,0 0 0,0-1 0,0 1 0,0 0 0,0-1 0,0 1 0,0-1 0,0 1 0,0 0 0,0 0 0,0 0 0,0 0 0,0 0 0,0 0 0,0 0 0,0 0 0,0 0 0,0 0 0,0 0 0,0 0 0,0-1 0,-7 0 0,6 0 0,-6 0 0,7 0 0,-7-8 0,6 6 0,-6-5 0,1 7 0,4-1 0,-11-6 0,11 5 0,-5-5 0,1 13 0,4-4 0,-4 4 0,6-5 0,-6 5 0,5-4 0,-5 5 0,6-11 0,0 4 0,0-5 0,0 5 0,0 7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3T03:07:33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271 1 24575,'0'13'0,"0"-1"0,0 2 0,0-1 0,0 0 0,0-1 0,0 1 0,-5 0 0,3 0 0,-3 0 0,5-1 0,0 1 0,0 0 0,0 0 0,0 0 0,-6-5 0,4 4 0,-4-5 0,6 6 0,0 0 0,0 1 0,0-1 0,0 0 0,-6 0 0,5 0 0,-5 0 0,6 0 0,0 0 0,-6-6 0,4 5 0,-4-5 0,6 7 0,-6-1 0,4 0 0,-9 0 0,9-1 0,-4 1 0,1 1 0,3-1 0,-10 0 0,11 0 0,-11-6 0,10 5 0,-4-5 0,0 7 0,4-1 0,-4 0 0,0-5 0,5 4 0,-6-4 0,7 6 0,-6-6 0,4 4 0,-4-4 0,6 5 0,-6-5 0,4 4 0,-4-4 0,6 5 0,-6-5 0,4 4 0,-4-5 0,0 1 0,4 3 0,-10-4 0,5 1 0,-6-3 0,0-5 0,6-5 0,1-3 0,0 1 0,4-6 0,-4 6 0,6-6 0,0 0 0,0 0 0,0-1 0,0 1 0,0 0 0,0 0 0,0 0 0,0 1 0,0-1 0,6 5 0,-4-3 0,10 9 0,-11-10 0,5 5 0,-1-1 0,-3-4 0,3 5 0,1-1 0,-4-4 0,9 5 0,-9-7 0,3 1 0,1 6 0,-4-5 0,4 5 0,0 0 0,-5-5 0,5 4 0,-6-5 0,6 5 0,-4-4 0,3 5 0,-5-7 0,6 7 0,-4-5 0,3 5 0,-5-6 0,0 0 0,7 5 0,-6-4 0,5 5 0,-6-7 0,0 1 0,0 0 0,0-1 0,0 1 0,0 0 0,0 0 0,0 0 0,0 0 0,0 0 0,7 5 0,-6-3 0,5 4 0,-6-7 0,0 1 0,0 0 0,0-1 0,0 1 0,0-1 0,0 0 0,0 1 0,6 5 0,-5 9 0,10 0 0,-9 12 0,4-6 0,-6 0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9BC6-9430-EC4C-807C-F7BA7F80B731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F883D-897A-124E-8082-39447FA862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7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8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8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F883D-897A-124E-8082-39447FA8624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0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6960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6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0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8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8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0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8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080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5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BDE7606-378D-3F45-9BA6-459D041AE1FB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AB97CF5-353A-BF44-9B30-819D9D597A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13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02B7-A89B-1748-A6E8-2067AFB1D2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The long-term effects of exposure to lipopolysaccharides on the epigenetic modifications to the CXCL-8 gene from chronic wound samples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D8426-C126-6B47-89A6-BA16F9A68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Sahana Tharakan</a:t>
            </a:r>
          </a:p>
        </p:txBody>
      </p:sp>
    </p:spTree>
    <p:extLst>
      <p:ext uri="{BB962C8B-B14F-4D97-AF65-F5344CB8AC3E}">
        <p14:creationId xmlns:p14="http://schemas.microsoft.com/office/powerpoint/2010/main" val="413403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BD68-80F4-7146-BF86-2BE2E33C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216" y="685800"/>
            <a:ext cx="4231532" cy="880218"/>
          </a:xfrm>
        </p:spPr>
        <p:txBody>
          <a:bodyPr/>
          <a:lstStyle/>
          <a:p>
            <a:r>
              <a:rPr lang="en-US" dirty="0"/>
              <a:t>DNA Methylation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DA4EB-F3AD-C24A-89BF-1F235249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132" y="2000008"/>
            <a:ext cx="4711700" cy="41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1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5ECA-CBE3-7246-BA2E-1EAB04FB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888" y="593388"/>
            <a:ext cx="3278221" cy="1485900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984C-FA9A-3047-A673-5A7E596C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683212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Is permanent hypomethylation present in the CXCL-8 gene when chronic wounds samples are exposed to LPS?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7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D574-2F02-D742-B5FC-A5BBA7C8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Samples, Isolating Fibroblasts, and Exposing to LPS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7D1C0-DE9F-7B40-A5C6-CE355D1E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6103250" cy="413425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Tissue Biopsies</a:t>
            </a:r>
          </a:p>
          <a:p>
            <a:r>
              <a:rPr lang="en-US" sz="3200" dirty="0"/>
              <a:t>To isolate fibroblasts:</a:t>
            </a:r>
          </a:p>
          <a:p>
            <a:pPr lvl="1"/>
            <a:r>
              <a:rPr lang="en-US" sz="3200" i="0" dirty="0"/>
              <a:t>Dispase II to separate epidermis from dermis</a:t>
            </a:r>
          </a:p>
          <a:p>
            <a:pPr lvl="1"/>
            <a:r>
              <a:rPr lang="en-US" sz="3200" i="0" dirty="0"/>
              <a:t>Crude collagenase to digest the dermis</a:t>
            </a:r>
            <a:endParaRPr lang="en-US" sz="3200" dirty="0"/>
          </a:p>
          <a:p>
            <a:r>
              <a:rPr lang="en-US" sz="3200" dirty="0"/>
              <a:t>Expose isolated fibroblasts to LPS from </a:t>
            </a:r>
            <a:r>
              <a:rPr lang="en-US" sz="3200" i="1" dirty="0"/>
              <a:t>Escherichia coli </a:t>
            </a:r>
            <a:r>
              <a:rPr lang="en-US" sz="3200" dirty="0"/>
              <a:t>for 24 hours, 48 hours, and 72 hours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i="0" dirty="0"/>
          </a:p>
          <a:p>
            <a:pPr lvl="1"/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41112-17E6-A44E-9016-8293D073D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3" r="28043" b="-3799"/>
          <a:stretch/>
        </p:blipFill>
        <p:spPr>
          <a:xfrm>
            <a:off x="7338663" y="2273093"/>
            <a:ext cx="4717150" cy="3607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7E141A-7037-6C43-A16B-EA30196A5553}"/>
              </a:ext>
            </a:extLst>
          </p:cNvPr>
          <p:cNvSpPr/>
          <p:nvPr/>
        </p:nvSpPr>
        <p:spPr>
          <a:xfrm rot="2143986">
            <a:off x="10837887" y="3892699"/>
            <a:ext cx="269825" cy="920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FD7DD-DA96-8048-B72F-A38A2DBB7321}"/>
              </a:ext>
            </a:extLst>
          </p:cNvPr>
          <p:cNvSpPr/>
          <p:nvPr/>
        </p:nvSpPr>
        <p:spPr>
          <a:xfrm rot="5400000">
            <a:off x="11392143" y="3440159"/>
            <a:ext cx="406488" cy="920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C477-99C0-8443-B051-ED850316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Extraction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BEEA91A-72ED-8649-88E5-A9B732008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5149" y="1750979"/>
            <a:ext cx="7122369" cy="4084671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BB1323-1E67-7E4C-87CA-910D66E27814}"/>
              </a:ext>
            </a:extLst>
          </p:cNvPr>
          <p:cNvSpPr/>
          <p:nvPr/>
        </p:nvSpPr>
        <p:spPr>
          <a:xfrm>
            <a:off x="8463064" y="4922196"/>
            <a:ext cx="1556425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6DBD568-90D4-4B4F-BF7E-99DEBC83477F}"/>
                  </a:ext>
                </a:extLst>
              </p14:cNvPr>
              <p14:cNvContentPartPr/>
              <p14:nvPr/>
            </p14:nvContentPartPr>
            <p14:xfrm>
              <a:off x="9018107" y="3563801"/>
              <a:ext cx="416160" cy="10922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6DBD568-90D4-4B4F-BF7E-99DEBC8347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0107" y="3546161"/>
                <a:ext cx="45180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93C8EFA-7A8F-C94D-B695-2C289CBD46C1}"/>
                  </a:ext>
                </a:extLst>
              </p14:cNvPr>
              <p14:cNvContentPartPr/>
              <p14:nvPr/>
            </p14:nvContentPartPr>
            <p14:xfrm>
              <a:off x="9300347" y="4022441"/>
              <a:ext cx="97560" cy="275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93C8EFA-7A8F-C94D-B695-2C289CBD46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82707" y="4004801"/>
                <a:ext cx="133200" cy="31104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848886D6-9848-4B49-A4A2-5808B283308C}"/>
              </a:ext>
            </a:extLst>
          </p:cNvPr>
          <p:cNvSpPr txBox="1"/>
          <p:nvPr/>
        </p:nvSpPr>
        <p:spPr>
          <a:xfrm>
            <a:off x="9315977" y="3563801"/>
            <a:ext cx="64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Na+ 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A0D8C8-757C-3045-8BF9-ABDD0BAFA727}"/>
              </a:ext>
            </a:extLst>
          </p:cNvPr>
          <p:cNvSpPr txBox="1"/>
          <p:nvPr/>
        </p:nvSpPr>
        <p:spPr>
          <a:xfrm>
            <a:off x="8501843" y="4940536"/>
            <a:ext cx="1628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Add NaOAc and Ethanol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3DB5A6-EADA-4942-8CE5-10808199AA4D}"/>
              </a:ext>
            </a:extLst>
          </p:cNvPr>
          <p:cNvSpPr/>
          <p:nvPr/>
        </p:nvSpPr>
        <p:spPr>
          <a:xfrm>
            <a:off x="7637795" y="4978889"/>
            <a:ext cx="537253" cy="194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089D-DEE1-084F-A8A9-630C8E68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621" y="685800"/>
            <a:ext cx="5262664" cy="948447"/>
          </a:xfrm>
        </p:spPr>
        <p:txBody>
          <a:bodyPr/>
          <a:lstStyle/>
          <a:p>
            <a:r>
              <a:rPr lang="en-US" dirty="0"/>
              <a:t>Bisulfite Conversion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F9769-1633-E14C-97B3-B4D3FF5F8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634247"/>
            <a:ext cx="8440366" cy="4233153"/>
          </a:xfrm>
        </p:spPr>
      </p:pic>
    </p:spTree>
    <p:extLst>
      <p:ext uri="{BB962C8B-B14F-4D97-AF65-F5344CB8AC3E}">
        <p14:creationId xmlns:p14="http://schemas.microsoft.com/office/powerpoint/2010/main" val="51376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19FD-C8B8-D74E-93E6-F2AFBE49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Methylation-Specific Polymerase Chain Reaction (MS-PCR): Methylated Primers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552D322-8C58-C946-A425-5FEE2AE53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863" y="2171700"/>
            <a:ext cx="6716673" cy="4496565"/>
          </a:xfrm>
        </p:spPr>
      </p:pic>
    </p:spTree>
    <p:extLst>
      <p:ext uri="{BB962C8B-B14F-4D97-AF65-F5344CB8AC3E}">
        <p14:creationId xmlns:p14="http://schemas.microsoft.com/office/powerpoint/2010/main" val="403280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19FD-C8B8-D74E-93E6-F2AFBE49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Methylation-Specific Polymerase Chain Reaction (MS-PCR): Unmethylated Primers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552D322-8C58-C946-A425-5FEE2AE53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813863" y="2173566"/>
            <a:ext cx="6716673" cy="4492833"/>
          </a:xfrm>
        </p:spPr>
      </p:pic>
    </p:spTree>
    <p:extLst>
      <p:ext uri="{BB962C8B-B14F-4D97-AF65-F5344CB8AC3E}">
        <p14:creationId xmlns:p14="http://schemas.microsoft.com/office/powerpoint/2010/main" val="131321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523-B019-F342-8409-7392992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359" y="174090"/>
            <a:ext cx="5457217" cy="812260"/>
          </a:xfrm>
        </p:spPr>
        <p:txBody>
          <a:bodyPr>
            <a:normAutofit/>
          </a:bodyPr>
          <a:lstStyle/>
          <a:p>
            <a:r>
              <a:rPr lang="en-US" dirty="0"/>
              <a:t>MS-PCR: Denaturation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4F154-DFA2-CB49-B435-CDFBD8C4C6CD}"/>
              </a:ext>
            </a:extLst>
          </p:cNvPr>
          <p:cNvSpPr/>
          <p:nvPr/>
        </p:nvSpPr>
        <p:spPr>
          <a:xfrm>
            <a:off x="1011677" y="3210119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ADDDB-07CD-1A44-BE0C-63A05462B4B3}"/>
              </a:ext>
            </a:extLst>
          </p:cNvPr>
          <p:cNvSpPr/>
          <p:nvPr/>
        </p:nvSpPr>
        <p:spPr>
          <a:xfrm>
            <a:off x="1040860" y="3585452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EB0858-67D2-6A4E-A822-60D5C6367BCC}"/>
              </a:ext>
            </a:extLst>
          </p:cNvPr>
          <p:cNvCxnSpPr/>
          <p:nvPr/>
        </p:nvCxnSpPr>
        <p:spPr>
          <a:xfrm>
            <a:off x="1219200" y="331713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4C05FC-D6EC-FF42-AAD8-D2E740543D93}"/>
              </a:ext>
            </a:extLst>
          </p:cNvPr>
          <p:cNvCxnSpPr/>
          <p:nvPr/>
        </p:nvCxnSpPr>
        <p:spPr>
          <a:xfrm>
            <a:off x="1371600" y="3317130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5931B-5FE7-AB4C-8219-2C043B61E4C9}"/>
              </a:ext>
            </a:extLst>
          </p:cNvPr>
          <p:cNvCxnSpPr/>
          <p:nvPr/>
        </p:nvCxnSpPr>
        <p:spPr>
          <a:xfrm>
            <a:off x="1543455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520152-6157-8249-AD89-ADCF173934F8}"/>
              </a:ext>
            </a:extLst>
          </p:cNvPr>
          <p:cNvCxnSpPr/>
          <p:nvPr/>
        </p:nvCxnSpPr>
        <p:spPr>
          <a:xfrm>
            <a:off x="1682885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31EE54-B734-0247-8986-EC0F3EEF91B2}"/>
              </a:ext>
            </a:extLst>
          </p:cNvPr>
          <p:cNvCxnSpPr>
            <a:cxnSpLocks/>
          </p:cNvCxnSpPr>
          <p:nvPr/>
        </p:nvCxnSpPr>
        <p:spPr>
          <a:xfrm>
            <a:off x="1981200" y="3317130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38B631-3F95-2B40-990F-85394FEF442C}"/>
              </a:ext>
            </a:extLst>
          </p:cNvPr>
          <p:cNvCxnSpPr>
            <a:cxnSpLocks/>
          </p:cNvCxnSpPr>
          <p:nvPr/>
        </p:nvCxnSpPr>
        <p:spPr>
          <a:xfrm>
            <a:off x="1802862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EBF900-CD00-234D-A412-54474F51611F}"/>
              </a:ext>
            </a:extLst>
          </p:cNvPr>
          <p:cNvCxnSpPr/>
          <p:nvPr/>
        </p:nvCxnSpPr>
        <p:spPr>
          <a:xfrm>
            <a:off x="2123873" y="3317128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98DC7D-F136-7C4E-A0D6-C809B078171B}"/>
              </a:ext>
            </a:extLst>
          </p:cNvPr>
          <p:cNvCxnSpPr/>
          <p:nvPr/>
        </p:nvCxnSpPr>
        <p:spPr>
          <a:xfrm>
            <a:off x="2266545" y="330740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28E698-CE72-3C4C-986E-EA1CDEC4472F}"/>
              </a:ext>
            </a:extLst>
          </p:cNvPr>
          <p:cNvCxnSpPr/>
          <p:nvPr/>
        </p:nvCxnSpPr>
        <p:spPr>
          <a:xfrm>
            <a:off x="2438400" y="330537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357526-3104-D940-BA9D-7DF909953280}"/>
              </a:ext>
            </a:extLst>
          </p:cNvPr>
          <p:cNvCxnSpPr/>
          <p:nvPr/>
        </p:nvCxnSpPr>
        <p:spPr>
          <a:xfrm>
            <a:off x="2574586" y="330537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26A995-EF1E-4C48-9B66-C09805053C10}"/>
              </a:ext>
            </a:extLst>
          </p:cNvPr>
          <p:cNvCxnSpPr/>
          <p:nvPr/>
        </p:nvCxnSpPr>
        <p:spPr>
          <a:xfrm>
            <a:off x="2720504" y="330740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14907E-9DD6-B044-BDFD-8DF157DE1650}"/>
              </a:ext>
            </a:extLst>
          </p:cNvPr>
          <p:cNvCxnSpPr/>
          <p:nvPr/>
        </p:nvCxnSpPr>
        <p:spPr>
          <a:xfrm>
            <a:off x="2892359" y="33074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98C67F-6700-044B-9B0F-B40E44776F8F}"/>
              </a:ext>
            </a:extLst>
          </p:cNvPr>
          <p:cNvCxnSpPr/>
          <p:nvPr/>
        </p:nvCxnSpPr>
        <p:spPr>
          <a:xfrm>
            <a:off x="3064214" y="3307405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74D611-9329-FE4E-8F64-801C996B38A9}"/>
              </a:ext>
            </a:extLst>
          </p:cNvPr>
          <p:cNvCxnSpPr/>
          <p:nvPr/>
        </p:nvCxnSpPr>
        <p:spPr>
          <a:xfrm>
            <a:off x="3236069" y="33074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E747A3-ADED-7D4C-B022-027A44890721}"/>
              </a:ext>
            </a:extLst>
          </p:cNvPr>
          <p:cNvCxnSpPr/>
          <p:nvPr/>
        </p:nvCxnSpPr>
        <p:spPr>
          <a:xfrm>
            <a:off x="3365772" y="330983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B18C66-FC62-AC4D-B365-F2D11FB5CBB6}"/>
              </a:ext>
            </a:extLst>
          </p:cNvPr>
          <p:cNvCxnSpPr>
            <a:cxnSpLocks/>
          </p:cNvCxnSpPr>
          <p:nvPr/>
        </p:nvCxnSpPr>
        <p:spPr>
          <a:xfrm flipV="1">
            <a:off x="3696511" y="2780086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261150-1853-EB46-A72A-1FC75F7285A0}"/>
              </a:ext>
            </a:extLst>
          </p:cNvPr>
          <p:cNvCxnSpPr>
            <a:cxnSpLocks/>
          </p:cNvCxnSpPr>
          <p:nvPr/>
        </p:nvCxnSpPr>
        <p:spPr>
          <a:xfrm>
            <a:off x="3696511" y="3682729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AECA8D-75C5-3F41-B2A0-728978B1BBB1}"/>
              </a:ext>
            </a:extLst>
          </p:cNvPr>
          <p:cNvSpPr txBox="1"/>
          <p:nvPr/>
        </p:nvSpPr>
        <p:spPr>
          <a:xfrm>
            <a:off x="1011677" y="2780086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70ADA4-F216-2A45-AB22-B27FC7E3F516}"/>
              </a:ext>
            </a:extLst>
          </p:cNvPr>
          <p:cNvSpPr txBox="1"/>
          <p:nvPr/>
        </p:nvSpPr>
        <p:spPr>
          <a:xfrm>
            <a:off x="3169598" y="3669115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58F38B-3E49-E548-AF14-1199BD7AE17D}"/>
              </a:ext>
            </a:extLst>
          </p:cNvPr>
          <p:cNvSpPr txBox="1"/>
          <p:nvPr/>
        </p:nvSpPr>
        <p:spPr>
          <a:xfrm>
            <a:off x="1044102" y="3702352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46231C-D766-5E44-AEDB-F6F0703D4936}"/>
              </a:ext>
            </a:extLst>
          </p:cNvPr>
          <p:cNvSpPr txBox="1"/>
          <p:nvPr/>
        </p:nvSpPr>
        <p:spPr>
          <a:xfrm>
            <a:off x="3169598" y="285440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3112D9-608F-3D43-A950-72BB1BFDF8AD}"/>
              </a:ext>
            </a:extLst>
          </p:cNvPr>
          <p:cNvSpPr/>
          <p:nvPr/>
        </p:nvSpPr>
        <p:spPr>
          <a:xfrm>
            <a:off x="4163441" y="4687104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6168E-6598-DA46-827F-DB3D7D5C32EE}"/>
              </a:ext>
            </a:extLst>
          </p:cNvPr>
          <p:cNvSpPr/>
          <p:nvPr/>
        </p:nvSpPr>
        <p:spPr>
          <a:xfrm>
            <a:off x="4072649" y="1913911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0B828-FDEE-114E-B468-D687FE77FEE2}"/>
              </a:ext>
            </a:extLst>
          </p:cNvPr>
          <p:cNvSpPr txBox="1"/>
          <p:nvPr/>
        </p:nvSpPr>
        <p:spPr>
          <a:xfrm>
            <a:off x="6222463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36F55-C923-5143-B92A-416B2A7C549E}"/>
              </a:ext>
            </a:extLst>
          </p:cNvPr>
          <p:cNvSpPr txBox="1"/>
          <p:nvPr/>
        </p:nvSpPr>
        <p:spPr>
          <a:xfrm>
            <a:off x="3967267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2965-025E-C845-BD1B-803C4FB555FC}"/>
              </a:ext>
            </a:extLst>
          </p:cNvPr>
          <p:cNvSpPr txBox="1"/>
          <p:nvPr/>
        </p:nvSpPr>
        <p:spPr>
          <a:xfrm>
            <a:off x="4163441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0BCE3-173C-7046-847E-06DC3D3BF634}"/>
              </a:ext>
            </a:extLst>
          </p:cNvPr>
          <p:cNvSpPr txBox="1"/>
          <p:nvPr/>
        </p:nvSpPr>
        <p:spPr>
          <a:xfrm>
            <a:off x="6222463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</p:spTree>
    <p:extLst>
      <p:ext uri="{BB962C8B-B14F-4D97-AF65-F5344CB8AC3E}">
        <p14:creationId xmlns:p14="http://schemas.microsoft.com/office/powerpoint/2010/main" val="290856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523-B019-F342-8409-7392992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359" y="242370"/>
            <a:ext cx="5457217" cy="812260"/>
          </a:xfrm>
        </p:spPr>
        <p:txBody>
          <a:bodyPr>
            <a:normAutofit/>
          </a:bodyPr>
          <a:lstStyle/>
          <a:p>
            <a:r>
              <a:rPr lang="en-US" dirty="0"/>
              <a:t>MS-PCR: Annealing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4F154-DFA2-CB49-B435-CDFBD8C4C6CD}"/>
              </a:ext>
            </a:extLst>
          </p:cNvPr>
          <p:cNvSpPr/>
          <p:nvPr/>
        </p:nvSpPr>
        <p:spPr>
          <a:xfrm>
            <a:off x="1011677" y="3210119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ADDDB-07CD-1A44-BE0C-63A05462B4B3}"/>
              </a:ext>
            </a:extLst>
          </p:cNvPr>
          <p:cNvSpPr/>
          <p:nvPr/>
        </p:nvSpPr>
        <p:spPr>
          <a:xfrm>
            <a:off x="1040860" y="3585452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EB0858-67D2-6A4E-A822-60D5C6367BCC}"/>
              </a:ext>
            </a:extLst>
          </p:cNvPr>
          <p:cNvCxnSpPr/>
          <p:nvPr/>
        </p:nvCxnSpPr>
        <p:spPr>
          <a:xfrm>
            <a:off x="1219200" y="331713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4C05FC-D6EC-FF42-AAD8-D2E740543D93}"/>
              </a:ext>
            </a:extLst>
          </p:cNvPr>
          <p:cNvCxnSpPr/>
          <p:nvPr/>
        </p:nvCxnSpPr>
        <p:spPr>
          <a:xfrm>
            <a:off x="1371600" y="3317130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5931B-5FE7-AB4C-8219-2C043B61E4C9}"/>
              </a:ext>
            </a:extLst>
          </p:cNvPr>
          <p:cNvCxnSpPr/>
          <p:nvPr/>
        </p:nvCxnSpPr>
        <p:spPr>
          <a:xfrm>
            <a:off x="1543455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520152-6157-8249-AD89-ADCF173934F8}"/>
              </a:ext>
            </a:extLst>
          </p:cNvPr>
          <p:cNvCxnSpPr/>
          <p:nvPr/>
        </p:nvCxnSpPr>
        <p:spPr>
          <a:xfrm>
            <a:off x="1682885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31EE54-B734-0247-8986-EC0F3EEF91B2}"/>
              </a:ext>
            </a:extLst>
          </p:cNvPr>
          <p:cNvCxnSpPr>
            <a:cxnSpLocks/>
          </p:cNvCxnSpPr>
          <p:nvPr/>
        </p:nvCxnSpPr>
        <p:spPr>
          <a:xfrm>
            <a:off x="1981200" y="3317130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38B631-3F95-2B40-990F-85394FEF442C}"/>
              </a:ext>
            </a:extLst>
          </p:cNvPr>
          <p:cNvCxnSpPr>
            <a:cxnSpLocks/>
          </p:cNvCxnSpPr>
          <p:nvPr/>
        </p:nvCxnSpPr>
        <p:spPr>
          <a:xfrm>
            <a:off x="1802862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EBF900-CD00-234D-A412-54474F51611F}"/>
              </a:ext>
            </a:extLst>
          </p:cNvPr>
          <p:cNvCxnSpPr/>
          <p:nvPr/>
        </p:nvCxnSpPr>
        <p:spPr>
          <a:xfrm>
            <a:off x="2123873" y="3317128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98DC7D-F136-7C4E-A0D6-C809B078171B}"/>
              </a:ext>
            </a:extLst>
          </p:cNvPr>
          <p:cNvCxnSpPr/>
          <p:nvPr/>
        </p:nvCxnSpPr>
        <p:spPr>
          <a:xfrm>
            <a:off x="2266545" y="330740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28E698-CE72-3C4C-986E-EA1CDEC4472F}"/>
              </a:ext>
            </a:extLst>
          </p:cNvPr>
          <p:cNvCxnSpPr/>
          <p:nvPr/>
        </p:nvCxnSpPr>
        <p:spPr>
          <a:xfrm>
            <a:off x="2438400" y="330537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357526-3104-D940-BA9D-7DF909953280}"/>
              </a:ext>
            </a:extLst>
          </p:cNvPr>
          <p:cNvCxnSpPr/>
          <p:nvPr/>
        </p:nvCxnSpPr>
        <p:spPr>
          <a:xfrm>
            <a:off x="2574586" y="330537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26A995-EF1E-4C48-9B66-C09805053C10}"/>
              </a:ext>
            </a:extLst>
          </p:cNvPr>
          <p:cNvCxnSpPr/>
          <p:nvPr/>
        </p:nvCxnSpPr>
        <p:spPr>
          <a:xfrm>
            <a:off x="2720504" y="330740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14907E-9DD6-B044-BDFD-8DF157DE1650}"/>
              </a:ext>
            </a:extLst>
          </p:cNvPr>
          <p:cNvCxnSpPr/>
          <p:nvPr/>
        </p:nvCxnSpPr>
        <p:spPr>
          <a:xfrm>
            <a:off x="2892359" y="33074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98C67F-6700-044B-9B0F-B40E44776F8F}"/>
              </a:ext>
            </a:extLst>
          </p:cNvPr>
          <p:cNvCxnSpPr/>
          <p:nvPr/>
        </p:nvCxnSpPr>
        <p:spPr>
          <a:xfrm>
            <a:off x="3064214" y="3307405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74D611-9329-FE4E-8F64-801C996B38A9}"/>
              </a:ext>
            </a:extLst>
          </p:cNvPr>
          <p:cNvCxnSpPr/>
          <p:nvPr/>
        </p:nvCxnSpPr>
        <p:spPr>
          <a:xfrm>
            <a:off x="3236069" y="33074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E747A3-ADED-7D4C-B022-027A44890721}"/>
              </a:ext>
            </a:extLst>
          </p:cNvPr>
          <p:cNvCxnSpPr/>
          <p:nvPr/>
        </p:nvCxnSpPr>
        <p:spPr>
          <a:xfrm>
            <a:off x="3365772" y="330983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B18C66-FC62-AC4D-B365-F2D11FB5CBB6}"/>
              </a:ext>
            </a:extLst>
          </p:cNvPr>
          <p:cNvCxnSpPr>
            <a:cxnSpLocks/>
          </p:cNvCxnSpPr>
          <p:nvPr/>
        </p:nvCxnSpPr>
        <p:spPr>
          <a:xfrm flipV="1">
            <a:off x="3696511" y="2780086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261150-1853-EB46-A72A-1FC75F7285A0}"/>
              </a:ext>
            </a:extLst>
          </p:cNvPr>
          <p:cNvCxnSpPr>
            <a:cxnSpLocks/>
          </p:cNvCxnSpPr>
          <p:nvPr/>
        </p:nvCxnSpPr>
        <p:spPr>
          <a:xfrm>
            <a:off x="3696511" y="3682729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AECA8D-75C5-3F41-B2A0-728978B1BBB1}"/>
              </a:ext>
            </a:extLst>
          </p:cNvPr>
          <p:cNvSpPr txBox="1"/>
          <p:nvPr/>
        </p:nvSpPr>
        <p:spPr>
          <a:xfrm>
            <a:off x="1011677" y="2780086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70ADA4-F216-2A45-AB22-B27FC7E3F516}"/>
              </a:ext>
            </a:extLst>
          </p:cNvPr>
          <p:cNvSpPr txBox="1"/>
          <p:nvPr/>
        </p:nvSpPr>
        <p:spPr>
          <a:xfrm>
            <a:off x="3169598" y="3669115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58F38B-3E49-E548-AF14-1199BD7AE17D}"/>
              </a:ext>
            </a:extLst>
          </p:cNvPr>
          <p:cNvSpPr txBox="1"/>
          <p:nvPr/>
        </p:nvSpPr>
        <p:spPr>
          <a:xfrm>
            <a:off x="1044102" y="3702352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46231C-D766-5E44-AEDB-F6F0703D4936}"/>
              </a:ext>
            </a:extLst>
          </p:cNvPr>
          <p:cNvSpPr txBox="1"/>
          <p:nvPr/>
        </p:nvSpPr>
        <p:spPr>
          <a:xfrm>
            <a:off x="3169598" y="285440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3112D9-608F-3D43-A950-72BB1BFDF8AD}"/>
              </a:ext>
            </a:extLst>
          </p:cNvPr>
          <p:cNvSpPr/>
          <p:nvPr/>
        </p:nvSpPr>
        <p:spPr>
          <a:xfrm>
            <a:off x="4163441" y="4687104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6168E-6598-DA46-827F-DB3D7D5C32EE}"/>
              </a:ext>
            </a:extLst>
          </p:cNvPr>
          <p:cNvSpPr/>
          <p:nvPr/>
        </p:nvSpPr>
        <p:spPr>
          <a:xfrm>
            <a:off x="4072649" y="1913911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0B828-FDEE-114E-B468-D687FE77FEE2}"/>
              </a:ext>
            </a:extLst>
          </p:cNvPr>
          <p:cNvSpPr txBox="1"/>
          <p:nvPr/>
        </p:nvSpPr>
        <p:spPr>
          <a:xfrm>
            <a:off x="6222463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36F55-C923-5143-B92A-416B2A7C549E}"/>
              </a:ext>
            </a:extLst>
          </p:cNvPr>
          <p:cNvSpPr txBox="1"/>
          <p:nvPr/>
        </p:nvSpPr>
        <p:spPr>
          <a:xfrm>
            <a:off x="3967267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2965-025E-C845-BD1B-803C4FB555FC}"/>
              </a:ext>
            </a:extLst>
          </p:cNvPr>
          <p:cNvSpPr txBox="1"/>
          <p:nvPr/>
        </p:nvSpPr>
        <p:spPr>
          <a:xfrm>
            <a:off x="4163441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0BCE3-173C-7046-847E-06DC3D3BF634}"/>
              </a:ext>
            </a:extLst>
          </p:cNvPr>
          <p:cNvSpPr txBox="1"/>
          <p:nvPr/>
        </p:nvSpPr>
        <p:spPr>
          <a:xfrm>
            <a:off x="6222463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B2E34-B1B2-0B4F-A52D-466D9162EDF2}"/>
              </a:ext>
            </a:extLst>
          </p:cNvPr>
          <p:cNvSpPr/>
          <p:nvPr/>
        </p:nvSpPr>
        <p:spPr>
          <a:xfrm>
            <a:off x="4147230" y="4270441"/>
            <a:ext cx="583657" cy="1750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E211DF-4E9D-0141-8DDF-926897B30B2B}"/>
              </a:ext>
            </a:extLst>
          </p:cNvPr>
          <p:cNvSpPr/>
          <p:nvPr/>
        </p:nvSpPr>
        <p:spPr>
          <a:xfrm>
            <a:off x="5930634" y="2266121"/>
            <a:ext cx="583657" cy="1750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26BFC7-6EF0-CB4B-A3EB-CC7BE8B42D9B}"/>
              </a:ext>
            </a:extLst>
          </p:cNvPr>
          <p:cNvCxnSpPr/>
          <p:nvPr/>
        </p:nvCxnSpPr>
        <p:spPr>
          <a:xfrm>
            <a:off x="6418637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5D713B-7FA7-6243-A967-A0411BD51778}"/>
              </a:ext>
            </a:extLst>
          </p:cNvPr>
          <p:cNvCxnSpPr/>
          <p:nvPr/>
        </p:nvCxnSpPr>
        <p:spPr>
          <a:xfrm>
            <a:off x="460929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51B2B-A18E-B742-AD66-3A00F7168446}"/>
              </a:ext>
            </a:extLst>
          </p:cNvPr>
          <p:cNvCxnSpPr/>
          <p:nvPr/>
        </p:nvCxnSpPr>
        <p:spPr>
          <a:xfrm>
            <a:off x="444878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1936BB-C35A-1543-8C43-49A0DE0087D8}"/>
              </a:ext>
            </a:extLst>
          </p:cNvPr>
          <p:cNvCxnSpPr/>
          <p:nvPr/>
        </p:nvCxnSpPr>
        <p:spPr>
          <a:xfrm>
            <a:off x="4262340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482635-6993-4649-BD65-4D83CB828965}"/>
              </a:ext>
            </a:extLst>
          </p:cNvPr>
          <p:cNvCxnSpPr/>
          <p:nvPr/>
        </p:nvCxnSpPr>
        <p:spPr>
          <a:xfrm>
            <a:off x="6246784" y="19828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53DFC1-A8D9-204A-A038-BF2C4DC299F6}"/>
              </a:ext>
            </a:extLst>
          </p:cNvPr>
          <p:cNvCxnSpPr/>
          <p:nvPr/>
        </p:nvCxnSpPr>
        <p:spPr>
          <a:xfrm>
            <a:off x="6096000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60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523-B019-F342-8409-7392992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359" y="242370"/>
            <a:ext cx="5457217" cy="812260"/>
          </a:xfrm>
        </p:spPr>
        <p:txBody>
          <a:bodyPr>
            <a:normAutofit/>
          </a:bodyPr>
          <a:lstStyle/>
          <a:p>
            <a:r>
              <a:rPr lang="en-US" dirty="0"/>
              <a:t>MS-PCR: Elongation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4F154-DFA2-CB49-B435-CDFBD8C4C6CD}"/>
              </a:ext>
            </a:extLst>
          </p:cNvPr>
          <p:cNvSpPr/>
          <p:nvPr/>
        </p:nvSpPr>
        <p:spPr>
          <a:xfrm>
            <a:off x="1011677" y="3210119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ADDDB-07CD-1A44-BE0C-63A05462B4B3}"/>
              </a:ext>
            </a:extLst>
          </p:cNvPr>
          <p:cNvSpPr/>
          <p:nvPr/>
        </p:nvSpPr>
        <p:spPr>
          <a:xfrm>
            <a:off x="1040860" y="3585452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EB0858-67D2-6A4E-A822-60D5C6367BCC}"/>
              </a:ext>
            </a:extLst>
          </p:cNvPr>
          <p:cNvCxnSpPr/>
          <p:nvPr/>
        </p:nvCxnSpPr>
        <p:spPr>
          <a:xfrm>
            <a:off x="1219200" y="331713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4C05FC-D6EC-FF42-AAD8-D2E740543D93}"/>
              </a:ext>
            </a:extLst>
          </p:cNvPr>
          <p:cNvCxnSpPr/>
          <p:nvPr/>
        </p:nvCxnSpPr>
        <p:spPr>
          <a:xfrm>
            <a:off x="1371600" y="3317130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5931B-5FE7-AB4C-8219-2C043B61E4C9}"/>
              </a:ext>
            </a:extLst>
          </p:cNvPr>
          <p:cNvCxnSpPr/>
          <p:nvPr/>
        </p:nvCxnSpPr>
        <p:spPr>
          <a:xfrm>
            <a:off x="1543455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520152-6157-8249-AD89-ADCF173934F8}"/>
              </a:ext>
            </a:extLst>
          </p:cNvPr>
          <p:cNvCxnSpPr/>
          <p:nvPr/>
        </p:nvCxnSpPr>
        <p:spPr>
          <a:xfrm>
            <a:off x="1682885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31EE54-B734-0247-8986-EC0F3EEF91B2}"/>
              </a:ext>
            </a:extLst>
          </p:cNvPr>
          <p:cNvCxnSpPr>
            <a:cxnSpLocks/>
          </p:cNvCxnSpPr>
          <p:nvPr/>
        </p:nvCxnSpPr>
        <p:spPr>
          <a:xfrm>
            <a:off x="1981200" y="3317130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38B631-3F95-2B40-990F-85394FEF442C}"/>
              </a:ext>
            </a:extLst>
          </p:cNvPr>
          <p:cNvCxnSpPr>
            <a:cxnSpLocks/>
          </p:cNvCxnSpPr>
          <p:nvPr/>
        </p:nvCxnSpPr>
        <p:spPr>
          <a:xfrm>
            <a:off x="1802862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EBF900-CD00-234D-A412-54474F51611F}"/>
              </a:ext>
            </a:extLst>
          </p:cNvPr>
          <p:cNvCxnSpPr/>
          <p:nvPr/>
        </p:nvCxnSpPr>
        <p:spPr>
          <a:xfrm>
            <a:off x="2123873" y="3317128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98DC7D-F136-7C4E-A0D6-C809B078171B}"/>
              </a:ext>
            </a:extLst>
          </p:cNvPr>
          <p:cNvCxnSpPr/>
          <p:nvPr/>
        </p:nvCxnSpPr>
        <p:spPr>
          <a:xfrm>
            <a:off x="2266545" y="330740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28E698-CE72-3C4C-986E-EA1CDEC4472F}"/>
              </a:ext>
            </a:extLst>
          </p:cNvPr>
          <p:cNvCxnSpPr/>
          <p:nvPr/>
        </p:nvCxnSpPr>
        <p:spPr>
          <a:xfrm>
            <a:off x="2438400" y="330537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357526-3104-D940-BA9D-7DF909953280}"/>
              </a:ext>
            </a:extLst>
          </p:cNvPr>
          <p:cNvCxnSpPr/>
          <p:nvPr/>
        </p:nvCxnSpPr>
        <p:spPr>
          <a:xfrm>
            <a:off x="2574586" y="330537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26A995-EF1E-4C48-9B66-C09805053C10}"/>
              </a:ext>
            </a:extLst>
          </p:cNvPr>
          <p:cNvCxnSpPr/>
          <p:nvPr/>
        </p:nvCxnSpPr>
        <p:spPr>
          <a:xfrm>
            <a:off x="2720504" y="330740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14907E-9DD6-B044-BDFD-8DF157DE1650}"/>
              </a:ext>
            </a:extLst>
          </p:cNvPr>
          <p:cNvCxnSpPr/>
          <p:nvPr/>
        </p:nvCxnSpPr>
        <p:spPr>
          <a:xfrm>
            <a:off x="2892359" y="33074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98C67F-6700-044B-9B0F-B40E44776F8F}"/>
              </a:ext>
            </a:extLst>
          </p:cNvPr>
          <p:cNvCxnSpPr/>
          <p:nvPr/>
        </p:nvCxnSpPr>
        <p:spPr>
          <a:xfrm>
            <a:off x="3064214" y="3307405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74D611-9329-FE4E-8F64-801C996B38A9}"/>
              </a:ext>
            </a:extLst>
          </p:cNvPr>
          <p:cNvCxnSpPr/>
          <p:nvPr/>
        </p:nvCxnSpPr>
        <p:spPr>
          <a:xfrm>
            <a:off x="3236069" y="33074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E747A3-ADED-7D4C-B022-027A44890721}"/>
              </a:ext>
            </a:extLst>
          </p:cNvPr>
          <p:cNvCxnSpPr/>
          <p:nvPr/>
        </p:nvCxnSpPr>
        <p:spPr>
          <a:xfrm>
            <a:off x="3365772" y="330983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B18C66-FC62-AC4D-B365-F2D11FB5CBB6}"/>
              </a:ext>
            </a:extLst>
          </p:cNvPr>
          <p:cNvCxnSpPr>
            <a:cxnSpLocks/>
          </p:cNvCxnSpPr>
          <p:nvPr/>
        </p:nvCxnSpPr>
        <p:spPr>
          <a:xfrm flipV="1">
            <a:off x="3696511" y="2780086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261150-1853-EB46-A72A-1FC75F7285A0}"/>
              </a:ext>
            </a:extLst>
          </p:cNvPr>
          <p:cNvCxnSpPr>
            <a:cxnSpLocks/>
          </p:cNvCxnSpPr>
          <p:nvPr/>
        </p:nvCxnSpPr>
        <p:spPr>
          <a:xfrm>
            <a:off x="3696511" y="3682729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AECA8D-75C5-3F41-B2A0-728978B1BBB1}"/>
              </a:ext>
            </a:extLst>
          </p:cNvPr>
          <p:cNvSpPr txBox="1"/>
          <p:nvPr/>
        </p:nvSpPr>
        <p:spPr>
          <a:xfrm>
            <a:off x="1011677" y="2780086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70ADA4-F216-2A45-AB22-B27FC7E3F516}"/>
              </a:ext>
            </a:extLst>
          </p:cNvPr>
          <p:cNvSpPr txBox="1"/>
          <p:nvPr/>
        </p:nvSpPr>
        <p:spPr>
          <a:xfrm>
            <a:off x="3169598" y="3669115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58F38B-3E49-E548-AF14-1199BD7AE17D}"/>
              </a:ext>
            </a:extLst>
          </p:cNvPr>
          <p:cNvSpPr txBox="1"/>
          <p:nvPr/>
        </p:nvSpPr>
        <p:spPr>
          <a:xfrm>
            <a:off x="1044102" y="3702352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46231C-D766-5E44-AEDB-F6F0703D4936}"/>
              </a:ext>
            </a:extLst>
          </p:cNvPr>
          <p:cNvSpPr txBox="1"/>
          <p:nvPr/>
        </p:nvSpPr>
        <p:spPr>
          <a:xfrm>
            <a:off x="3169598" y="285440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3112D9-608F-3D43-A950-72BB1BFDF8AD}"/>
              </a:ext>
            </a:extLst>
          </p:cNvPr>
          <p:cNvSpPr/>
          <p:nvPr/>
        </p:nvSpPr>
        <p:spPr>
          <a:xfrm>
            <a:off x="4163441" y="4687104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6168E-6598-DA46-827F-DB3D7D5C32EE}"/>
              </a:ext>
            </a:extLst>
          </p:cNvPr>
          <p:cNvSpPr/>
          <p:nvPr/>
        </p:nvSpPr>
        <p:spPr>
          <a:xfrm>
            <a:off x="4072649" y="1913911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0B828-FDEE-114E-B468-D687FE77FEE2}"/>
              </a:ext>
            </a:extLst>
          </p:cNvPr>
          <p:cNvSpPr txBox="1"/>
          <p:nvPr/>
        </p:nvSpPr>
        <p:spPr>
          <a:xfrm>
            <a:off x="6222463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36F55-C923-5143-B92A-416B2A7C549E}"/>
              </a:ext>
            </a:extLst>
          </p:cNvPr>
          <p:cNvSpPr txBox="1"/>
          <p:nvPr/>
        </p:nvSpPr>
        <p:spPr>
          <a:xfrm>
            <a:off x="3967267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2965-025E-C845-BD1B-803C4FB555FC}"/>
              </a:ext>
            </a:extLst>
          </p:cNvPr>
          <p:cNvSpPr txBox="1"/>
          <p:nvPr/>
        </p:nvSpPr>
        <p:spPr>
          <a:xfrm>
            <a:off x="4163441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0BCE3-173C-7046-847E-06DC3D3BF634}"/>
              </a:ext>
            </a:extLst>
          </p:cNvPr>
          <p:cNvSpPr txBox="1"/>
          <p:nvPr/>
        </p:nvSpPr>
        <p:spPr>
          <a:xfrm>
            <a:off x="6222463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B2E34-B1B2-0B4F-A52D-466D9162EDF2}"/>
              </a:ext>
            </a:extLst>
          </p:cNvPr>
          <p:cNvSpPr/>
          <p:nvPr/>
        </p:nvSpPr>
        <p:spPr>
          <a:xfrm>
            <a:off x="4147230" y="4270441"/>
            <a:ext cx="583657" cy="1750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E211DF-4E9D-0141-8DDF-926897B30B2B}"/>
              </a:ext>
            </a:extLst>
          </p:cNvPr>
          <p:cNvSpPr/>
          <p:nvPr/>
        </p:nvSpPr>
        <p:spPr>
          <a:xfrm>
            <a:off x="5930634" y="2266121"/>
            <a:ext cx="583657" cy="1750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26BFC7-6EF0-CB4B-A3EB-CC7BE8B42D9B}"/>
              </a:ext>
            </a:extLst>
          </p:cNvPr>
          <p:cNvCxnSpPr/>
          <p:nvPr/>
        </p:nvCxnSpPr>
        <p:spPr>
          <a:xfrm>
            <a:off x="6418637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5D713B-7FA7-6243-A967-A0411BD51778}"/>
              </a:ext>
            </a:extLst>
          </p:cNvPr>
          <p:cNvCxnSpPr/>
          <p:nvPr/>
        </p:nvCxnSpPr>
        <p:spPr>
          <a:xfrm>
            <a:off x="460929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51B2B-A18E-B742-AD66-3A00F7168446}"/>
              </a:ext>
            </a:extLst>
          </p:cNvPr>
          <p:cNvCxnSpPr/>
          <p:nvPr/>
        </p:nvCxnSpPr>
        <p:spPr>
          <a:xfrm>
            <a:off x="444878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1936BB-C35A-1543-8C43-49A0DE0087D8}"/>
              </a:ext>
            </a:extLst>
          </p:cNvPr>
          <p:cNvCxnSpPr/>
          <p:nvPr/>
        </p:nvCxnSpPr>
        <p:spPr>
          <a:xfrm>
            <a:off x="4262340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482635-6993-4649-BD65-4D83CB828965}"/>
              </a:ext>
            </a:extLst>
          </p:cNvPr>
          <p:cNvCxnSpPr/>
          <p:nvPr/>
        </p:nvCxnSpPr>
        <p:spPr>
          <a:xfrm>
            <a:off x="6246784" y="19828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53DFC1-A8D9-204A-A038-BF2C4DC299F6}"/>
              </a:ext>
            </a:extLst>
          </p:cNvPr>
          <p:cNvCxnSpPr/>
          <p:nvPr/>
        </p:nvCxnSpPr>
        <p:spPr>
          <a:xfrm>
            <a:off x="6096000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Left Arrow 3">
            <a:extLst>
              <a:ext uri="{FF2B5EF4-FFF2-40B4-BE49-F238E27FC236}">
                <a16:creationId xmlns:a16="http://schemas.microsoft.com/office/drawing/2014/main" id="{75B8A7DF-4E26-724F-9B6C-4FF4763B9225}"/>
              </a:ext>
            </a:extLst>
          </p:cNvPr>
          <p:cNvSpPr/>
          <p:nvPr/>
        </p:nvSpPr>
        <p:spPr>
          <a:xfrm>
            <a:off x="3561946" y="2159530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Left Arrow 49">
            <a:extLst>
              <a:ext uri="{FF2B5EF4-FFF2-40B4-BE49-F238E27FC236}">
                <a16:creationId xmlns:a16="http://schemas.microsoft.com/office/drawing/2014/main" id="{B9EAE395-4DD4-F247-8F7B-2F31118A86A4}"/>
              </a:ext>
            </a:extLst>
          </p:cNvPr>
          <p:cNvSpPr/>
          <p:nvPr/>
        </p:nvSpPr>
        <p:spPr>
          <a:xfrm rot="10800000">
            <a:off x="4708193" y="4160167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5C6F3D-3DAF-0F45-BEEE-751E5FF518C3}"/>
              </a:ext>
            </a:extLst>
          </p:cNvPr>
          <p:cNvCxnSpPr/>
          <p:nvPr/>
        </p:nvCxnSpPr>
        <p:spPr>
          <a:xfrm>
            <a:off x="5094058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69C78C-C745-5A41-9198-036C4B36F0D1}"/>
              </a:ext>
            </a:extLst>
          </p:cNvPr>
          <p:cNvCxnSpPr/>
          <p:nvPr/>
        </p:nvCxnSpPr>
        <p:spPr>
          <a:xfrm>
            <a:off x="491896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059D17-91E5-694A-9353-7114F37A5A07}"/>
              </a:ext>
            </a:extLst>
          </p:cNvPr>
          <p:cNvCxnSpPr/>
          <p:nvPr/>
        </p:nvCxnSpPr>
        <p:spPr>
          <a:xfrm>
            <a:off x="476818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41AED8-DC91-FE43-AE39-A484CC3DFB27}"/>
              </a:ext>
            </a:extLst>
          </p:cNvPr>
          <p:cNvCxnSpPr/>
          <p:nvPr/>
        </p:nvCxnSpPr>
        <p:spPr>
          <a:xfrm>
            <a:off x="5317794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6394E3-03CF-054E-B9CB-AE617BFF779E}"/>
              </a:ext>
            </a:extLst>
          </p:cNvPr>
          <p:cNvCxnSpPr/>
          <p:nvPr/>
        </p:nvCxnSpPr>
        <p:spPr>
          <a:xfrm>
            <a:off x="5496133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EE2185-F190-7546-BD4B-A4FB1D683271}"/>
              </a:ext>
            </a:extLst>
          </p:cNvPr>
          <p:cNvCxnSpPr/>
          <p:nvPr/>
        </p:nvCxnSpPr>
        <p:spPr>
          <a:xfrm>
            <a:off x="5679332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5C0928-8218-934B-B4B5-C150AE58111C}"/>
              </a:ext>
            </a:extLst>
          </p:cNvPr>
          <p:cNvCxnSpPr/>
          <p:nvPr/>
        </p:nvCxnSpPr>
        <p:spPr>
          <a:xfrm>
            <a:off x="5892536" y="443539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E88504-CE97-324B-9D75-FAEEC720B96A}"/>
              </a:ext>
            </a:extLst>
          </p:cNvPr>
          <p:cNvCxnSpPr/>
          <p:nvPr/>
        </p:nvCxnSpPr>
        <p:spPr>
          <a:xfrm>
            <a:off x="6096000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EE63F7-2242-354B-928E-3CD06422FA8C}"/>
              </a:ext>
            </a:extLst>
          </p:cNvPr>
          <p:cNvCxnSpPr/>
          <p:nvPr/>
        </p:nvCxnSpPr>
        <p:spPr>
          <a:xfrm>
            <a:off x="6261372" y="44216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E1E073-EC0B-6545-A57E-B7032929D31B}"/>
              </a:ext>
            </a:extLst>
          </p:cNvPr>
          <p:cNvCxnSpPr/>
          <p:nvPr/>
        </p:nvCxnSpPr>
        <p:spPr>
          <a:xfrm>
            <a:off x="6425127" y="441269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D20717-194B-B541-A8B4-A7914AA00947}"/>
              </a:ext>
            </a:extLst>
          </p:cNvPr>
          <p:cNvCxnSpPr/>
          <p:nvPr/>
        </p:nvCxnSpPr>
        <p:spPr>
          <a:xfrm>
            <a:off x="4182896" y="1979558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1B5E574-7315-7A42-830A-09CAA0314687}"/>
              </a:ext>
            </a:extLst>
          </p:cNvPr>
          <p:cNvCxnSpPr/>
          <p:nvPr/>
        </p:nvCxnSpPr>
        <p:spPr>
          <a:xfrm>
            <a:off x="4340160" y="199049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F1E648-D38A-CB46-8D3B-7E1DD38B3ED0}"/>
              </a:ext>
            </a:extLst>
          </p:cNvPr>
          <p:cNvCxnSpPr/>
          <p:nvPr/>
        </p:nvCxnSpPr>
        <p:spPr>
          <a:xfrm>
            <a:off x="4490939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9F8D16F-7D08-394A-8AA1-10DC621293C2}"/>
              </a:ext>
            </a:extLst>
          </p:cNvPr>
          <p:cNvCxnSpPr/>
          <p:nvPr/>
        </p:nvCxnSpPr>
        <p:spPr>
          <a:xfrm>
            <a:off x="4643337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B6DD55-C250-384E-85E9-FCC24B13284E}"/>
              </a:ext>
            </a:extLst>
          </p:cNvPr>
          <p:cNvCxnSpPr/>
          <p:nvPr/>
        </p:nvCxnSpPr>
        <p:spPr>
          <a:xfrm>
            <a:off x="48330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EEF72D-2E68-C24F-8513-4311187CC2C0}"/>
              </a:ext>
            </a:extLst>
          </p:cNvPr>
          <p:cNvCxnSpPr/>
          <p:nvPr/>
        </p:nvCxnSpPr>
        <p:spPr>
          <a:xfrm>
            <a:off x="5000032" y="197956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B74C12-4F2F-4145-8C43-DC688897A970}"/>
              </a:ext>
            </a:extLst>
          </p:cNvPr>
          <p:cNvCxnSpPr/>
          <p:nvPr/>
        </p:nvCxnSpPr>
        <p:spPr>
          <a:xfrm>
            <a:off x="51913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E7E7741-114F-994A-9B8D-3B73A00F0D26}"/>
              </a:ext>
            </a:extLst>
          </p:cNvPr>
          <p:cNvCxnSpPr/>
          <p:nvPr/>
        </p:nvCxnSpPr>
        <p:spPr>
          <a:xfrm>
            <a:off x="5366428" y="199173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7073EB1-4CC3-FF47-8783-0D5205927413}"/>
              </a:ext>
            </a:extLst>
          </p:cNvPr>
          <p:cNvCxnSpPr/>
          <p:nvPr/>
        </p:nvCxnSpPr>
        <p:spPr>
          <a:xfrm>
            <a:off x="5567468" y="199173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F11F8BE-36D4-4F4D-A045-22F5677185F7}"/>
              </a:ext>
            </a:extLst>
          </p:cNvPr>
          <p:cNvCxnSpPr/>
          <p:nvPr/>
        </p:nvCxnSpPr>
        <p:spPr>
          <a:xfrm>
            <a:off x="5727970" y="198401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DAF8B8E-121B-E747-8A07-F2BD7B57E3B1}"/>
              </a:ext>
            </a:extLst>
          </p:cNvPr>
          <p:cNvCxnSpPr/>
          <p:nvPr/>
        </p:nvCxnSpPr>
        <p:spPr>
          <a:xfrm>
            <a:off x="5892536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15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A06F-FC44-4C42-AF7C-BB19C30C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0"/>
            <a:ext cx="8001000" cy="838200"/>
          </a:xfrm>
        </p:spPr>
        <p:txBody>
          <a:bodyPr/>
          <a:lstStyle/>
          <a:p>
            <a:r>
              <a:rPr lang="en-US" dirty="0"/>
              <a:t>Normal Stages of Wound Healing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537AB7-6C7E-8149-8337-27C6A3BAC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838200"/>
            <a:ext cx="6400800" cy="5725120"/>
          </a:xfrm>
        </p:spPr>
      </p:pic>
    </p:spTree>
    <p:extLst>
      <p:ext uri="{BB962C8B-B14F-4D97-AF65-F5344CB8AC3E}">
        <p14:creationId xmlns:p14="http://schemas.microsoft.com/office/powerpoint/2010/main" val="34935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523-B019-F342-8409-7392992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359" y="242370"/>
            <a:ext cx="5457217" cy="812260"/>
          </a:xfrm>
        </p:spPr>
        <p:txBody>
          <a:bodyPr>
            <a:normAutofit/>
          </a:bodyPr>
          <a:lstStyle/>
          <a:p>
            <a:r>
              <a:rPr lang="en-US" dirty="0"/>
              <a:t>MS-PCR: Repeat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4F154-DFA2-CB49-B435-CDFBD8C4C6CD}"/>
              </a:ext>
            </a:extLst>
          </p:cNvPr>
          <p:cNvSpPr/>
          <p:nvPr/>
        </p:nvSpPr>
        <p:spPr>
          <a:xfrm>
            <a:off x="1011677" y="3210119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ADDDB-07CD-1A44-BE0C-63A05462B4B3}"/>
              </a:ext>
            </a:extLst>
          </p:cNvPr>
          <p:cNvSpPr/>
          <p:nvPr/>
        </p:nvSpPr>
        <p:spPr>
          <a:xfrm>
            <a:off x="1040860" y="3585452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EB0858-67D2-6A4E-A822-60D5C6367BCC}"/>
              </a:ext>
            </a:extLst>
          </p:cNvPr>
          <p:cNvCxnSpPr/>
          <p:nvPr/>
        </p:nvCxnSpPr>
        <p:spPr>
          <a:xfrm>
            <a:off x="1219200" y="331713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4C05FC-D6EC-FF42-AAD8-D2E740543D93}"/>
              </a:ext>
            </a:extLst>
          </p:cNvPr>
          <p:cNvCxnSpPr/>
          <p:nvPr/>
        </p:nvCxnSpPr>
        <p:spPr>
          <a:xfrm>
            <a:off x="1371600" y="3317130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5931B-5FE7-AB4C-8219-2C043B61E4C9}"/>
              </a:ext>
            </a:extLst>
          </p:cNvPr>
          <p:cNvCxnSpPr/>
          <p:nvPr/>
        </p:nvCxnSpPr>
        <p:spPr>
          <a:xfrm>
            <a:off x="1543455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520152-6157-8249-AD89-ADCF173934F8}"/>
              </a:ext>
            </a:extLst>
          </p:cNvPr>
          <p:cNvCxnSpPr/>
          <p:nvPr/>
        </p:nvCxnSpPr>
        <p:spPr>
          <a:xfrm>
            <a:off x="1682885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31EE54-B734-0247-8986-EC0F3EEF91B2}"/>
              </a:ext>
            </a:extLst>
          </p:cNvPr>
          <p:cNvCxnSpPr>
            <a:cxnSpLocks/>
          </p:cNvCxnSpPr>
          <p:nvPr/>
        </p:nvCxnSpPr>
        <p:spPr>
          <a:xfrm>
            <a:off x="1981200" y="3317130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38B631-3F95-2B40-990F-85394FEF442C}"/>
              </a:ext>
            </a:extLst>
          </p:cNvPr>
          <p:cNvCxnSpPr>
            <a:cxnSpLocks/>
          </p:cNvCxnSpPr>
          <p:nvPr/>
        </p:nvCxnSpPr>
        <p:spPr>
          <a:xfrm>
            <a:off x="1802862" y="331712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EBF900-CD00-234D-A412-54474F51611F}"/>
              </a:ext>
            </a:extLst>
          </p:cNvPr>
          <p:cNvCxnSpPr/>
          <p:nvPr/>
        </p:nvCxnSpPr>
        <p:spPr>
          <a:xfrm>
            <a:off x="2123873" y="3317128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98DC7D-F136-7C4E-A0D6-C809B078171B}"/>
              </a:ext>
            </a:extLst>
          </p:cNvPr>
          <p:cNvCxnSpPr/>
          <p:nvPr/>
        </p:nvCxnSpPr>
        <p:spPr>
          <a:xfrm>
            <a:off x="2266545" y="330740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28E698-CE72-3C4C-986E-EA1CDEC4472F}"/>
              </a:ext>
            </a:extLst>
          </p:cNvPr>
          <p:cNvCxnSpPr/>
          <p:nvPr/>
        </p:nvCxnSpPr>
        <p:spPr>
          <a:xfrm>
            <a:off x="2438400" y="330537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357526-3104-D940-BA9D-7DF909953280}"/>
              </a:ext>
            </a:extLst>
          </p:cNvPr>
          <p:cNvCxnSpPr/>
          <p:nvPr/>
        </p:nvCxnSpPr>
        <p:spPr>
          <a:xfrm>
            <a:off x="2574586" y="330537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26A995-EF1E-4C48-9B66-C09805053C10}"/>
              </a:ext>
            </a:extLst>
          </p:cNvPr>
          <p:cNvCxnSpPr/>
          <p:nvPr/>
        </p:nvCxnSpPr>
        <p:spPr>
          <a:xfrm>
            <a:off x="2720504" y="330740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14907E-9DD6-B044-BDFD-8DF157DE1650}"/>
              </a:ext>
            </a:extLst>
          </p:cNvPr>
          <p:cNvCxnSpPr/>
          <p:nvPr/>
        </p:nvCxnSpPr>
        <p:spPr>
          <a:xfrm>
            <a:off x="2892359" y="33074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98C67F-6700-044B-9B0F-B40E44776F8F}"/>
              </a:ext>
            </a:extLst>
          </p:cNvPr>
          <p:cNvCxnSpPr/>
          <p:nvPr/>
        </p:nvCxnSpPr>
        <p:spPr>
          <a:xfrm>
            <a:off x="3064214" y="3307405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74D611-9329-FE4E-8F64-801C996B38A9}"/>
              </a:ext>
            </a:extLst>
          </p:cNvPr>
          <p:cNvCxnSpPr/>
          <p:nvPr/>
        </p:nvCxnSpPr>
        <p:spPr>
          <a:xfrm>
            <a:off x="3236069" y="33074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E747A3-ADED-7D4C-B022-027A44890721}"/>
              </a:ext>
            </a:extLst>
          </p:cNvPr>
          <p:cNvCxnSpPr/>
          <p:nvPr/>
        </p:nvCxnSpPr>
        <p:spPr>
          <a:xfrm>
            <a:off x="3365772" y="3309831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B18C66-FC62-AC4D-B365-F2D11FB5CBB6}"/>
              </a:ext>
            </a:extLst>
          </p:cNvPr>
          <p:cNvCxnSpPr>
            <a:cxnSpLocks/>
          </p:cNvCxnSpPr>
          <p:nvPr/>
        </p:nvCxnSpPr>
        <p:spPr>
          <a:xfrm flipV="1">
            <a:off x="3696511" y="2780086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261150-1853-EB46-A72A-1FC75F7285A0}"/>
              </a:ext>
            </a:extLst>
          </p:cNvPr>
          <p:cNvCxnSpPr>
            <a:cxnSpLocks/>
          </p:cNvCxnSpPr>
          <p:nvPr/>
        </p:nvCxnSpPr>
        <p:spPr>
          <a:xfrm>
            <a:off x="3696511" y="3682729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AECA8D-75C5-3F41-B2A0-728978B1BBB1}"/>
              </a:ext>
            </a:extLst>
          </p:cNvPr>
          <p:cNvSpPr txBox="1"/>
          <p:nvPr/>
        </p:nvSpPr>
        <p:spPr>
          <a:xfrm>
            <a:off x="1011677" y="2780086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70ADA4-F216-2A45-AB22-B27FC7E3F516}"/>
              </a:ext>
            </a:extLst>
          </p:cNvPr>
          <p:cNvSpPr txBox="1"/>
          <p:nvPr/>
        </p:nvSpPr>
        <p:spPr>
          <a:xfrm>
            <a:off x="3169598" y="3669115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58F38B-3E49-E548-AF14-1199BD7AE17D}"/>
              </a:ext>
            </a:extLst>
          </p:cNvPr>
          <p:cNvSpPr txBox="1"/>
          <p:nvPr/>
        </p:nvSpPr>
        <p:spPr>
          <a:xfrm>
            <a:off x="1044102" y="3702352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46231C-D766-5E44-AEDB-F6F0703D4936}"/>
              </a:ext>
            </a:extLst>
          </p:cNvPr>
          <p:cNvSpPr txBox="1"/>
          <p:nvPr/>
        </p:nvSpPr>
        <p:spPr>
          <a:xfrm>
            <a:off x="3169598" y="285440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3112D9-608F-3D43-A950-72BB1BFDF8AD}"/>
              </a:ext>
            </a:extLst>
          </p:cNvPr>
          <p:cNvSpPr/>
          <p:nvPr/>
        </p:nvSpPr>
        <p:spPr>
          <a:xfrm>
            <a:off x="4163441" y="4687104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6168E-6598-DA46-827F-DB3D7D5C32EE}"/>
              </a:ext>
            </a:extLst>
          </p:cNvPr>
          <p:cNvSpPr/>
          <p:nvPr/>
        </p:nvSpPr>
        <p:spPr>
          <a:xfrm>
            <a:off x="4072649" y="1913911"/>
            <a:ext cx="2451370" cy="972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0B828-FDEE-114E-B468-D687FE77FEE2}"/>
              </a:ext>
            </a:extLst>
          </p:cNvPr>
          <p:cNvSpPr txBox="1"/>
          <p:nvPr/>
        </p:nvSpPr>
        <p:spPr>
          <a:xfrm>
            <a:off x="6222463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36F55-C923-5143-B92A-416B2A7C549E}"/>
              </a:ext>
            </a:extLst>
          </p:cNvPr>
          <p:cNvSpPr txBox="1"/>
          <p:nvPr/>
        </p:nvSpPr>
        <p:spPr>
          <a:xfrm>
            <a:off x="3967267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2965-025E-C845-BD1B-803C4FB555FC}"/>
              </a:ext>
            </a:extLst>
          </p:cNvPr>
          <p:cNvSpPr txBox="1"/>
          <p:nvPr/>
        </p:nvSpPr>
        <p:spPr>
          <a:xfrm>
            <a:off x="4163441" y="4784381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0BCE3-173C-7046-847E-06DC3D3BF634}"/>
              </a:ext>
            </a:extLst>
          </p:cNvPr>
          <p:cNvSpPr txBox="1"/>
          <p:nvPr/>
        </p:nvSpPr>
        <p:spPr>
          <a:xfrm>
            <a:off x="6222463" y="1581158"/>
            <a:ext cx="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B2E34-B1B2-0B4F-A52D-466D9162EDF2}"/>
              </a:ext>
            </a:extLst>
          </p:cNvPr>
          <p:cNvSpPr/>
          <p:nvPr/>
        </p:nvSpPr>
        <p:spPr>
          <a:xfrm>
            <a:off x="4147230" y="4270441"/>
            <a:ext cx="583657" cy="1750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E211DF-4E9D-0141-8DDF-926897B30B2B}"/>
              </a:ext>
            </a:extLst>
          </p:cNvPr>
          <p:cNvSpPr/>
          <p:nvPr/>
        </p:nvSpPr>
        <p:spPr>
          <a:xfrm>
            <a:off x="5930634" y="2266121"/>
            <a:ext cx="583657" cy="1750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26BFC7-6EF0-CB4B-A3EB-CC7BE8B42D9B}"/>
              </a:ext>
            </a:extLst>
          </p:cNvPr>
          <p:cNvCxnSpPr/>
          <p:nvPr/>
        </p:nvCxnSpPr>
        <p:spPr>
          <a:xfrm>
            <a:off x="6418637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5D713B-7FA7-6243-A967-A0411BD51778}"/>
              </a:ext>
            </a:extLst>
          </p:cNvPr>
          <p:cNvCxnSpPr/>
          <p:nvPr/>
        </p:nvCxnSpPr>
        <p:spPr>
          <a:xfrm>
            <a:off x="460929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51B2B-A18E-B742-AD66-3A00F7168446}"/>
              </a:ext>
            </a:extLst>
          </p:cNvPr>
          <p:cNvCxnSpPr/>
          <p:nvPr/>
        </p:nvCxnSpPr>
        <p:spPr>
          <a:xfrm>
            <a:off x="444878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1936BB-C35A-1543-8C43-49A0DE0087D8}"/>
              </a:ext>
            </a:extLst>
          </p:cNvPr>
          <p:cNvCxnSpPr/>
          <p:nvPr/>
        </p:nvCxnSpPr>
        <p:spPr>
          <a:xfrm>
            <a:off x="4262340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482635-6993-4649-BD65-4D83CB828965}"/>
              </a:ext>
            </a:extLst>
          </p:cNvPr>
          <p:cNvCxnSpPr/>
          <p:nvPr/>
        </p:nvCxnSpPr>
        <p:spPr>
          <a:xfrm>
            <a:off x="6246784" y="19828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53DFC1-A8D9-204A-A038-BF2C4DC299F6}"/>
              </a:ext>
            </a:extLst>
          </p:cNvPr>
          <p:cNvCxnSpPr/>
          <p:nvPr/>
        </p:nvCxnSpPr>
        <p:spPr>
          <a:xfrm>
            <a:off x="6096000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Left Arrow 3">
            <a:extLst>
              <a:ext uri="{FF2B5EF4-FFF2-40B4-BE49-F238E27FC236}">
                <a16:creationId xmlns:a16="http://schemas.microsoft.com/office/drawing/2014/main" id="{75B8A7DF-4E26-724F-9B6C-4FF4763B9225}"/>
              </a:ext>
            </a:extLst>
          </p:cNvPr>
          <p:cNvSpPr/>
          <p:nvPr/>
        </p:nvSpPr>
        <p:spPr>
          <a:xfrm>
            <a:off x="3561946" y="2159530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Left Arrow 49">
            <a:extLst>
              <a:ext uri="{FF2B5EF4-FFF2-40B4-BE49-F238E27FC236}">
                <a16:creationId xmlns:a16="http://schemas.microsoft.com/office/drawing/2014/main" id="{B9EAE395-4DD4-F247-8F7B-2F31118A86A4}"/>
              </a:ext>
            </a:extLst>
          </p:cNvPr>
          <p:cNvSpPr/>
          <p:nvPr/>
        </p:nvSpPr>
        <p:spPr>
          <a:xfrm rot="10800000">
            <a:off x="4708193" y="4160167"/>
            <a:ext cx="2368688" cy="37899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5C6F3D-3DAF-0F45-BEEE-751E5FF518C3}"/>
              </a:ext>
            </a:extLst>
          </p:cNvPr>
          <p:cNvCxnSpPr/>
          <p:nvPr/>
        </p:nvCxnSpPr>
        <p:spPr>
          <a:xfrm>
            <a:off x="5094058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69C78C-C745-5A41-9198-036C4B36F0D1}"/>
              </a:ext>
            </a:extLst>
          </p:cNvPr>
          <p:cNvCxnSpPr/>
          <p:nvPr/>
        </p:nvCxnSpPr>
        <p:spPr>
          <a:xfrm>
            <a:off x="4918968" y="441878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059D17-91E5-694A-9353-7114F37A5A07}"/>
              </a:ext>
            </a:extLst>
          </p:cNvPr>
          <p:cNvCxnSpPr/>
          <p:nvPr/>
        </p:nvCxnSpPr>
        <p:spPr>
          <a:xfrm>
            <a:off x="4768183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41AED8-DC91-FE43-AE39-A484CC3DFB27}"/>
              </a:ext>
            </a:extLst>
          </p:cNvPr>
          <p:cNvCxnSpPr/>
          <p:nvPr/>
        </p:nvCxnSpPr>
        <p:spPr>
          <a:xfrm>
            <a:off x="5317794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6394E3-03CF-054E-B9CB-AE617BFF779E}"/>
              </a:ext>
            </a:extLst>
          </p:cNvPr>
          <p:cNvCxnSpPr/>
          <p:nvPr/>
        </p:nvCxnSpPr>
        <p:spPr>
          <a:xfrm>
            <a:off x="5496133" y="442445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EE2185-F190-7546-BD4B-A4FB1D683271}"/>
              </a:ext>
            </a:extLst>
          </p:cNvPr>
          <p:cNvCxnSpPr/>
          <p:nvPr/>
        </p:nvCxnSpPr>
        <p:spPr>
          <a:xfrm>
            <a:off x="5679332" y="442608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5C0928-8218-934B-B4B5-C150AE58111C}"/>
              </a:ext>
            </a:extLst>
          </p:cNvPr>
          <p:cNvCxnSpPr/>
          <p:nvPr/>
        </p:nvCxnSpPr>
        <p:spPr>
          <a:xfrm>
            <a:off x="5892536" y="443539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E88504-CE97-324B-9D75-FAEEC720B96A}"/>
              </a:ext>
            </a:extLst>
          </p:cNvPr>
          <p:cNvCxnSpPr/>
          <p:nvPr/>
        </p:nvCxnSpPr>
        <p:spPr>
          <a:xfrm>
            <a:off x="6096000" y="440905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EE63F7-2242-354B-928E-3CD06422FA8C}"/>
              </a:ext>
            </a:extLst>
          </p:cNvPr>
          <p:cNvCxnSpPr/>
          <p:nvPr/>
        </p:nvCxnSpPr>
        <p:spPr>
          <a:xfrm>
            <a:off x="6261372" y="442160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0E1E073-EC0B-6545-A57E-B7032929D31B}"/>
              </a:ext>
            </a:extLst>
          </p:cNvPr>
          <p:cNvCxnSpPr/>
          <p:nvPr/>
        </p:nvCxnSpPr>
        <p:spPr>
          <a:xfrm>
            <a:off x="6425127" y="441269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D20717-194B-B541-A8B4-A7914AA00947}"/>
              </a:ext>
            </a:extLst>
          </p:cNvPr>
          <p:cNvCxnSpPr/>
          <p:nvPr/>
        </p:nvCxnSpPr>
        <p:spPr>
          <a:xfrm>
            <a:off x="4182896" y="1979558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1B5E574-7315-7A42-830A-09CAA0314687}"/>
              </a:ext>
            </a:extLst>
          </p:cNvPr>
          <p:cNvCxnSpPr/>
          <p:nvPr/>
        </p:nvCxnSpPr>
        <p:spPr>
          <a:xfrm>
            <a:off x="4340160" y="199049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F1E648-D38A-CB46-8D3B-7E1DD38B3ED0}"/>
              </a:ext>
            </a:extLst>
          </p:cNvPr>
          <p:cNvCxnSpPr/>
          <p:nvPr/>
        </p:nvCxnSpPr>
        <p:spPr>
          <a:xfrm>
            <a:off x="4490939" y="198200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9F8D16F-7D08-394A-8AA1-10DC621293C2}"/>
              </a:ext>
            </a:extLst>
          </p:cNvPr>
          <p:cNvCxnSpPr/>
          <p:nvPr/>
        </p:nvCxnSpPr>
        <p:spPr>
          <a:xfrm>
            <a:off x="4643337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B6DD55-C250-384E-85E9-FCC24B13284E}"/>
              </a:ext>
            </a:extLst>
          </p:cNvPr>
          <p:cNvCxnSpPr/>
          <p:nvPr/>
        </p:nvCxnSpPr>
        <p:spPr>
          <a:xfrm>
            <a:off x="48330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EEF72D-2E68-C24F-8513-4311187CC2C0}"/>
              </a:ext>
            </a:extLst>
          </p:cNvPr>
          <p:cNvCxnSpPr/>
          <p:nvPr/>
        </p:nvCxnSpPr>
        <p:spPr>
          <a:xfrm>
            <a:off x="5000032" y="1979566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B74C12-4F2F-4145-8C43-DC688897A970}"/>
              </a:ext>
            </a:extLst>
          </p:cNvPr>
          <p:cNvCxnSpPr/>
          <p:nvPr/>
        </p:nvCxnSpPr>
        <p:spPr>
          <a:xfrm>
            <a:off x="5191333" y="1979559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E7E7741-114F-994A-9B8D-3B73A00F0D26}"/>
              </a:ext>
            </a:extLst>
          </p:cNvPr>
          <p:cNvCxnSpPr/>
          <p:nvPr/>
        </p:nvCxnSpPr>
        <p:spPr>
          <a:xfrm>
            <a:off x="5366428" y="199173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7073EB1-4CC3-FF47-8783-0D5205927413}"/>
              </a:ext>
            </a:extLst>
          </p:cNvPr>
          <p:cNvCxnSpPr/>
          <p:nvPr/>
        </p:nvCxnSpPr>
        <p:spPr>
          <a:xfrm>
            <a:off x="5567468" y="1991733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F11F8BE-36D4-4F4D-A045-22F5677185F7}"/>
              </a:ext>
            </a:extLst>
          </p:cNvPr>
          <p:cNvCxnSpPr/>
          <p:nvPr/>
        </p:nvCxnSpPr>
        <p:spPr>
          <a:xfrm>
            <a:off x="5727970" y="1984014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DAF8B8E-121B-E747-8A07-F2BD7B57E3B1}"/>
              </a:ext>
            </a:extLst>
          </p:cNvPr>
          <p:cNvCxnSpPr/>
          <p:nvPr/>
        </p:nvCxnSpPr>
        <p:spPr>
          <a:xfrm>
            <a:off x="5892536" y="1980782"/>
            <a:ext cx="0" cy="2683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316CDCC-8322-5B40-9BC7-596F917ECA69}"/>
              </a:ext>
            </a:extLst>
          </p:cNvPr>
          <p:cNvCxnSpPr>
            <a:cxnSpLocks/>
          </p:cNvCxnSpPr>
          <p:nvPr/>
        </p:nvCxnSpPr>
        <p:spPr>
          <a:xfrm flipV="1">
            <a:off x="6786663" y="1765824"/>
            <a:ext cx="674452" cy="2287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D57B94E-A2F3-5A4E-99F0-97D0E465E96A}"/>
              </a:ext>
            </a:extLst>
          </p:cNvPr>
          <p:cNvCxnSpPr>
            <a:cxnSpLocks/>
          </p:cNvCxnSpPr>
          <p:nvPr/>
        </p:nvCxnSpPr>
        <p:spPr>
          <a:xfrm flipV="1">
            <a:off x="7195224" y="4160167"/>
            <a:ext cx="680134" cy="369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B3AF08A-639A-FE48-96F3-C7D739A9B580}"/>
              </a:ext>
            </a:extLst>
          </p:cNvPr>
          <p:cNvCxnSpPr>
            <a:cxnSpLocks/>
          </p:cNvCxnSpPr>
          <p:nvPr/>
        </p:nvCxnSpPr>
        <p:spPr>
          <a:xfrm>
            <a:off x="7195224" y="4834086"/>
            <a:ext cx="680134" cy="319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AAF56D7-6EEC-204B-A33B-E45EA6516FA8}"/>
              </a:ext>
            </a:extLst>
          </p:cNvPr>
          <p:cNvCxnSpPr>
            <a:cxnSpLocks/>
          </p:cNvCxnSpPr>
          <p:nvPr/>
        </p:nvCxnSpPr>
        <p:spPr>
          <a:xfrm>
            <a:off x="6768830" y="2432343"/>
            <a:ext cx="692285" cy="3412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758E3DB-F62D-854F-878F-DCEC4C051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292" y="719209"/>
            <a:ext cx="3332551" cy="9323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749247-C370-FC4B-8D40-7AE652D4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89" y="5153712"/>
            <a:ext cx="3332551" cy="116639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7ED50B2-E295-1B4E-B964-CA3BD3F3E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064" y="2313779"/>
            <a:ext cx="2908174" cy="54062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F9B777B-74E3-254F-9C1D-71F918AFEFEF}"/>
              </a:ext>
            </a:extLst>
          </p:cNvPr>
          <p:cNvSpPr/>
          <p:nvPr/>
        </p:nvSpPr>
        <p:spPr>
          <a:xfrm>
            <a:off x="9345435" y="2863969"/>
            <a:ext cx="583657" cy="1750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96A0EA8-D023-4747-83E3-8B3BA878779D}"/>
              </a:ext>
            </a:extLst>
          </p:cNvPr>
          <p:cNvSpPr/>
          <p:nvPr/>
        </p:nvSpPr>
        <p:spPr>
          <a:xfrm>
            <a:off x="7656064" y="2854401"/>
            <a:ext cx="1689371" cy="184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12FFCC7-454F-C345-A0C0-542C422B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75358" y="4092608"/>
            <a:ext cx="3001682" cy="558005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BB02403-9788-4B48-A1B8-DDE9D3FC6341}"/>
              </a:ext>
            </a:extLst>
          </p:cNvPr>
          <p:cNvSpPr/>
          <p:nvPr/>
        </p:nvSpPr>
        <p:spPr>
          <a:xfrm>
            <a:off x="8479681" y="3906472"/>
            <a:ext cx="583657" cy="1750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BBE5C0B-99AE-3745-80F7-1D90F8172A42}"/>
              </a:ext>
            </a:extLst>
          </p:cNvPr>
          <p:cNvSpPr/>
          <p:nvPr/>
        </p:nvSpPr>
        <p:spPr>
          <a:xfrm>
            <a:off x="9063338" y="3903895"/>
            <a:ext cx="1689371" cy="184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1043CF-AB39-C042-9913-252B42D2C791}"/>
              </a:ext>
            </a:extLst>
          </p:cNvPr>
          <p:cNvCxnSpPr>
            <a:cxnSpLocks/>
          </p:cNvCxnSpPr>
          <p:nvPr/>
        </p:nvCxnSpPr>
        <p:spPr>
          <a:xfrm flipV="1">
            <a:off x="10877040" y="537895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1240271-7A6B-5D45-8BB7-E8CB2222F5FC}"/>
              </a:ext>
            </a:extLst>
          </p:cNvPr>
          <p:cNvCxnSpPr>
            <a:cxnSpLocks/>
          </p:cNvCxnSpPr>
          <p:nvPr/>
        </p:nvCxnSpPr>
        <p:spPr>
          <a:xfrm flipV="1">
            <a:off x="10864070" y="3488436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2A23F88-6A57-264F-9E67-F1215CDAD7B8}"/>
              </a:ext>
            </a:extLst>
          </p:cNvPr>
          <p:cNvCxnSpPr>
            <a:cxnSpLocks/>
          </p:cNvCxnSpPr>
          <p:nvPr/>
        </p:nvCxnSpPr>
        <p:spPr>
          <a:xfrm flipV="1">
            <a:off x="10630605" y="1977795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05D90BE-3301-5445-8AD8-8E9C924521FD}"/>
              </a:ext>
            </a:extLst>
          </p:cNvPr>
          <p:cNvCxnSpPr>
            <a:cxnSpLocks/>
          </p:cNvCxnSpPr>
          <p:nvPr/>
        </p:nvCxnSpPr>
        <p:spPr>
          <a:xfrm flipV="1">
            <a:off x="11303540" y="4784381"/>
            <a:ext cx="466930" cy="525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D3C68C-1F66-5443-959C-A9137627B5E6}"/>
              </a:ext>
            </a:extLst>
          </p:cNvPr>
          <p:cNvCxnSpPr>
            <a:cxnSpLocks/>
          </p:cNvCxnSpPr>
          <p:nvPr/>
        </p:nvCxnSpPr>
        <p:spPr>
          <a:xfrm>
            <a:off x="10581970" y="2923721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884ADED-4FC0-F640-AB9D-1702D68B38FB}"/>
              </a:ext>
            </a:extLst>
          </p:cNvPr>
          <p:cNvCxnSpPr>
            <a:cxnSpLocks/>
          </p:cNvCxnSpPr>
          <p:nvPr/>
        </p:nvCxnSpPr>
        <p:spPr>
          <a:xfrm>
            <a:off x="10881605" y="1344454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CAC3E55-AC1E-9047-A77D-0676FBDDC659}"/>
              </a:ext>
            </a:extLst>
          </p:cNvPr>
          <p:cNvCxnSpPr>
            <a:cxnSpLocks/>
          </p:cNvCxnSpPr>
          <p:nvPr/>
        </p:nvCxnSpPr>
        <p:spPr>
          <a:xfrm>
            <a:off x="11238596" y="5859858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7D42EF4-9865-484F-BA08-56A1FF1196FE}"/>
              </a:ext>
            </a:extLst>
          </p:cNvPr>
          <p:cNvCxnSpPr>
            <a:cxnSpLocks/>
          </p:cNvCxnSpPr>
          <p:nvPr/>
        </p:nvCxnSpPr>
        <p:spPr>
          <a:xfrm>
            <a:off x="10864070" y="4388659"/>
            <a:ext cx="752277" cy="335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4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DE67-3DC4-CA47-8942-4E5EE46D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103123" cy="734438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9DC1B-6EF9-C44C-9646-7BBAC2E12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036979" cy="2889115"/>
          </a:xfrm>
        </p:spPr>
        <p:txBody>
          <a:bodyPr>
            <a:normAutofit/>
          </a:bodyPr>
          <a:lstStyle/>
          <a:p>
            <a:r>
              <a:rPr lang="en-US" sz="3600" dirty="0"/>
              <a:t>Potential Results</a:t>
            </a:r>
          </a:p>
          <a:p>
            <a:r>
              <a:rPr lang="en-US" sz="3600" dirty="0"/>
              <a:t>Pitfalls</a:t>
            </a:r>
          </a:p>
          <a:p>
            <a:r>
              <a:rPr lang="en-US" sz="3600" dirty="0"/>
              <a:t>Further Experimentation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B5190-A6ED-5541-9287-1D74788C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79" y="2110902"/>
            <a:ext cx="6729906" cy="26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FA3E-2DB7-8A43-936E-6DDBDE97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808" y="0"/>
            <a:ext cx="2947481" cy="753894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832F0-30FA-3040-B159-D6EEE3404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53894"/>
            <a:ext cx="9601200" cy="6104106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Maynard, J.  (2015). How Wounds Heal: The 4 Main Phases of Wound Healing. http://www.shieldhealthcare.com/community/popular/2015/12/18/how-wounds-heal-the-4-main-phases-of-wound-healing/</a:t>
            </a:r>
          </a:p>
          <a:p>
            <a:r>
              <a:rPr lang="en-US" dirty="0"/>
              <a:t>Wallace, H. A., Basehore, B. M., &amp; Zito, P. M. (2019). Wound Healing Phases. https://www.ncbi.nlm.nih.gov/books/NBK470443/  </a:t>
            </a:r>
          </a:p>
          <a:p>
            <a:r>
              <a:rPr lang="en-US" dirty="0"/>
              <a:t>de Moya, M. A., Phan, H. H., Montero, P. M., Stefanidis, D., &amp; Cahalane, M. J. (n.d.) Non-healing wounds. </a:t>
            </a:r>
            <a:r>
              <a:rPr lang="en-US" i="1" dirty="0"/>
              <a:t>American College of Surgeons Division of Education</a:t>
            </a:r>
            <a:r>
              <a:rPr lang="en-US" dirty="0"/>
              <a:t>, 1-36. https://www.facs.org/-/media/files/education/core-curriculum/nonhealing_wounds.ashx</a:t>
            </a:r>
          </a:p>
          <a:p>
            <a:r>
              <a:rPr lang="en-US" dirty="0"/>
              <a:t>Flavell, S. J., Hou, T. Z., Lax, S., Filer, A. D., Salmon, M., &amp; Buckley, C. D. (2008). Fibroblasts as novel therapeutic targets in chronic inflammation. British Journal of Pharmacology, </a:t>
            </a:r>
            <a:r>
              <a:rPr lang="en-US" i="1" dirty="0"/>
              <a:t>153</a:t>
            </a:r>
            <a:r>
              <a:rPr lang="en-US" dirty="0"/>
              <a:t>(SUPPL. 1), 241–246. https://doi.org/10.1038/sj.bjp.0707487</a:t>
            </a:r>
          </a:p>
          <a:p>
            <a:r>
              <a:rPr lang="en-US" dirty="0"/>
              <a:t>Jordana M., Sarnstrand, B., Sime, P. J., Ramis, I. (1994) Immune-inflammatory functions of fibroblasts. </a:t>
            </a:r>
            <a:r>
              <a:rPr lang="en-US" i="1" dirty="0"/>
              <a:t>European Respiratory Journal</a:t>
            </a:r>
            <a:r>
              <a:rPr lang="en-US" dirty="0"/>
              <a:t>, </a:t>
            </a:r>
            <a:r>
              <a:rPr lang="en-US" i="1" dirty="0"/>
              <a:t>7</a:t>
            </a:r>
            <a:r>
              <a:rPr lang="en-US" dirty="0"/>
              <a:t>(12), 2212-2222. doi: 10.1183/09031936.94.07122212</a:t>
            </a:r>
          </a:p>
          <a:p>
            <a:r>
              <a:rPr lang="en-US" dirty="0"/>
              <a:t>Kandasamy, S., Green, B. B., Benjamin, A. L., &amp; Kerr, D. E. (2011). Between-cow variation in dermal fibroblast response to lipopolysaccharide reflected in resolution of inflammation during Escherichia coli mastitis. </a:t>
            </a:r>
            <a:r>
              <a:rPr lang="en-US" i="1" dirty="0"/>
              <a:t>Journal of Dairy Science</a:t>
            </a:r>
            <a:r>
              <a:rPr lang="en-US" dirty="0"/>
              <a:t>, </a:t>
            </a:r>
            <a:r>
              <a:rPr lang="en-US" i="1" dirty="0"/>
              <a:t>94</a:t>
            </a:r>
            <a:r>
              <a:rPr lang="en-US" dirty="0"/>
              <a:t>(12), 5963–5975. https://doi.org/10.3168/jds.2011-4288</a:t>
            </a:r>
          </a:p>
          <a:p>
            <a:r>
              <a:rPr lang="en-US" dirty="0"/>
              <a:t>Buckley, C. D., Pilling, D., Lord, J. M., Akbar, A. N., Scheel-Toellner, D., &amp; Salmon, M. (2001). Fibroblasts regulate the switch from acute resolving to chronic persistent inflammation. Trends in Immunology, </a:t>
            </a:r>
            <a:r>
              <a:rPr lang="en-US" i="1" dirty="0"/>
              <a:t>22</a:t>
            </a:r>
            <a:r>
              <a:rPr lang="en-US" dirty="0"/>
              <a:t>(4), 199–204. https://doi.org/10.1016/S1471-4906(01)01863-4</a:t>
            </a:r>
          </a:p>
          <a:p>
            <a:r>
              <a:rPr lang="en-US" dirty="0"/>
              <a:t>Bickel, M. (1993). The role of interleukin-8 in inflammation and mechanisms of regulation. </a:t>
            </a:r>
            <a:r>
              <a:rPr lang="en-US" i="1" dirty="0"/>
              <a:t>Journal of Periodontology</a:t>
            </a:r>
            <a:r>
              <a:rPr lang="en-US" dirty="0"/>
              <a:t>, </a:t>
            </a:r>
            <a:r>
              <a:rPr lang="en-US" i="1" dirty="0"/>
              <a:t>64</a:t>
            </a:r>
            <a:r>
              <a:rPr lang="en-US" dirty="0"/>
              <a:t>(5), 456-460. https://www.ncbi.nlm.nih.gov/pubmed/8315568</a:t>
            </a:r>
          </a:p>
          <a:p>
            <a:pPr lvl="0"/>
            <a:r>
              <a:rPr lang="en-US" dirty="0"/>
              <a:t>Mukaida, N., Shiroo, M., &amp; Matsushima, K. (1989). Genomic structure of the human monocyte-derived chemotactic factor IL-8. </a:t>
            </a:r>
            <a:r>
              <a:rPr lang="en-US" i="1" dirty="0"/>
              <a:t>Journal of Immunology</a:t>
            </a:r>
            <a:r>
              <a:rPr lang="en-US" dirty="0"/>
              <a:t>, </a:t>
            </a:r>
            <a:r>
              <a:rPr lang="en-US" i="1" dirty="0"/>
              <a:t>143</a:t>
            </a:r>
            <a:r>
              <a:rPr lang="en-US" dirty="0"/>
              <a:t>(4), 1366-1371. https://www.ncbi.nlm.nih.gov/nuccore/M28130</a:t>
            </a:r>
          </a:p>
          <a:p>
            <a:pPr lvl="0"/>
            <a:r>
              <a:rPr lang="en-US" dirty="0"/>
              <a:t>Green, B. B. &amp; Kerr, D. E. (2014). Epigenetic contribution to individual variation in response to lipopolysaccharide in bovine dermal fibroblasts. Veterinary Immunology and Immunopathology, </a:t>
            </a:r>
            <a:r>
              <a:rPr lang="en-US" i="1" dirty="0"/>
              <a:t>157(0)</a:t>
            </a:r>
            <a:r>
              <a:rPr lang="en-US" dirty="0"/>
              <a:t>, 49-58. doi:10.1016/j.vetimm.2013.10.015.</a:t>
            </a:r>
          </a:p>
          <a:p>
            <a:pPr lvl="0"/>
            <a:r>
              <a:rPr lang="en-US" dirty="0"/>
              <a:t>Chan, S. W., Zilberman, D., Xie, Z., Johansen, L. K., Carrington, J. C., and Jacobsen, S.E., 2004 RNA Silencing Genes Control de Novo DNA Methylation. Science. 303: 1336.</a:t>
            </a:r>
          </a:p>
          <a:p>
            <a:pPr lvl="0"/>
            <a:r>
              <a:rPr lang="en-US" dirty="0"/>
              <a:t>Panuncialman, J., Hammerman, S., Carson, P., &amp; Falanga, V. (2010). Wound edge biopsy sites in chronic wounds heal rapidly and do not result in delayed overall healing of the wound. </a:t>
            </a:r>
            <a:r>
              <a:rPr lang="en-US" i="1" dirty="0"/>
              <a:t>Wound Repair Regeneration, 18</a:t>
            </a:r>
            <a:r>
              <a:rPr lang="en-US" dirty="0"/>
              <a:t>(1), 21-25. doi: 10.1111/j.1524-475X.2009.00559.x</a:t>
            </a:r>
            <a:endParaRPr lang="en-US" b="1" dirty="0"/>
          </a:p>
          <a:p>
            <a:pPr lvl="0"/>
            <a:r>
              <a:rPr lang="en-US" dirty="0"/>
              <a:t>Andia, D. C., de Oliveira, N. F. P., Casarin, R. C. V., Casati, M. Z., Line, S. R. P., &amp; de Souza A. P. (2010). DNA Methylation Status of the IL8 Gene Promoter in Aggressive Periodontitis. </a:t>
            </a:r>
            <a:r>
              <a:rPr lang="en-US" i="1" dirty="0"/>
              <a:t>Journal of Periodontology, 81</a:t>
            </a:r>
            <a:r>
              <a:rPr lang="en-US" dirty="0"/>
              <a:t>(9), 1336-1341. doi: 10.1902/jop.2010.100082</a:t>
            </a:r>
          </a:p>
          <a:p>
            <a:pPr lvl="0"/>
            <a:r>
              <a:rPr lang="en-US" dirty="0"/>
              <a:t>Dispase II. (n.d.). Retrieved November 30, 2019 from https://www.sigmaaldrich.com/catalog/product/sigma/d4693?lang=en&amp;region=US</a:t>
            </a:r>
          </a:p>
          <a:p>
            <a:pPr lvl="0"/>
            <a:r>
              <a:rPr lang="en-US" dirty="0"/>
              <a:t>Kanta, J. (2015). Collagen matrix as a tool in studying fibroblastic cell behavior, </a:t>
            </a:r>
            <a:r>
              <a:rPr lang="en-US" i="1" dirty="0"/>
              <a:t>Cell Adhesion and Migration, 9</a:t>
            </a:r>
            <a:r>
              <a:rPr lang="en-US" dirty="0"/>
              <a:t>(4), 308-316. http://dx.doi.org/10.1080/19336918.2015.1005469</a:t>
            </a:r>
          </a:p>
          <a:p>
            <a:pPr lvl="0"/>
            <a:r>
              <a:rPr lang="en-US" dirty="0"/>
              <a:t>Collagenase from </a:t>
            </a:r>
            <a:r>
              <a:rPr lang="en-US" i="1" dirty="0"/>
              <a:t>Clostridium histolyticum</a:t>
            </a:r>
            <a:r>
              <a:rPr lang="en-US" dirty="0"/>
              <a:t>. (n.d.). Retrieved November 30, 2019 from https://www.sigmaaldrich.com/catalog/product/sigma/c0130?lang=en&amp;region=US</a:t>
            </a:r>
          </a:p>
          <a:p>
            <a:pPr lvl="0"/>
            <a:r>
              <a:rPr lang="en-US" dirty="0"/>
              <a:t>Pandamooz, S., Hadipour, A., Akhavan-Niaki, H., Pourghasem, M.,  Abedian, Z., Motevallizadeh Ardekani, A., Golpour, M., Hassan, Z. M., &amp; Mostafazadeh, A. (2012). Short exposure to collagenase and coculture with mouse embryonic pancreas improve human dermal fibroblast culture. </a:t>
            </a:r>
            <a:r>
              <a:rPr lang="en-US" i="1" dirty="0"/>
              <a:t>Biotechnology and Applied Biochemistry, 59</a:t>
            </a:r>
            <a:r>
              <a:rPr lang="en-US" dirty="0"/>
              <a:t>(3), 254-261. DOI: 10.1002/bab.1020</a:t>
            </a:r>
          </a:p>
          <a:p>
            <a:pPr lvl="0"/>
            <a:r>
              <a:rPr lang="en-US" dirty="0"/>
              <a:t>Lipopolysaccharides from Escherichia coli O111:B4. (n.d.) Retrieved November 30, 2019 from https://www.sigmaaldrich.com/catalog/product/sigma/l4391?lang=en&amp;region=US</a:t>
            </a:r>
          </a:p>
          <a:p>
            <a:pPr lvl="0"/>
            <a:r>
              <a:rPr lang="en-US" dirty="0"/>
              <a:t>Farrell, R. (2010). Resilient Ribonucleases. In </a:t>
            </a:r>
            <a:r>
              <a:rPr lang="en-US" i="1" dirty="0"/>
              <a:t>RNA methodologies 4</a:t>
            </a:r>
            <a:r>
              <a:rPr lang="en-US" i="1" baseline="30000" dirty="0"/>
              <a:t>th</a:t>
            </a:r>
            <a:r>
              <a:rPr lang="en-US" i="1" dirty="0"/>
              <a:t> edition</a:t>
            </a:r>
            <a:r>
              <a:rPr lang="en-US" dirty="0"/>
              <a:t> (Chapter 7). https://doi.org/10.1016/B978-0-12-374727-3.00007-3</a:t>
            </a:r>
          </a:p>
          <a:p>
            <a:pPr lvl="0"/>
            <a:r>
              <a:rPr lang="en-US" dirty="0"/>
              <a:t>Proteinase K. (n.d.). Retrieved November 30, 2019 from https://www.sigmaaldrich.com/life-science/metabolomics/enzyme-explorer/analytical-enzymes/proteinase-k.html</a:t>
            </a:r>
          </a:p>
          <a:p>
            <a:pPr lvl="0"/>
            <a:r>
              <a:rPr lang="en-US" dirty="0"/>
              <a:t>McKiernan, H. E. and Danielson, P. B. (2017). Molecular Diagnostic Applications in Forensic Science. </a:t>
            </a:r>
            <a:r>
              <a:rPr lang="en-US" i="1" dirty="0"/>
              <a:t>Molecular Diagnostics (Third Edition)</a:t>
            </a:r>
            <a:r>
              <a:rPr lang="en-US" dirty="0"/>
              <a:t>, 371-394. https://doi.org/10.1016/B978-0-12-802971-8.00021-3</a:t>
            </a:r>
          </a:p>
          <a:p>
            <a:pPr lvl="0"/>
            <a:r>
              <a:rPr lang="en-US" dirty="0"/>
              <a:t>Invitrogen</a:t>
            </a:r>
            <a:r>
              <a:rPr lang="en-US" baseline="30000" dirty="0"/>
              <a:t>TM</a:t>
            </a:r>
            <a:r>
              <a:rPr lang="en-US" dirty="0"/>
              <a:t> SYBR™ Gold Nucleic Acid Gel Stain (10,000X Concentrate in DMSO). (n.d.). Retrieved November 30, 2019 from https://www.thermofisher.com/order/catalog/product/S11494#/S11494</a:t>
            </a:r>
          </a:p>
          <a:p>
            <a:pPr lvl="0"/>
            <a:r>
              <a:rPr lang="en-US" dirty="0"/>
              <a:t>Oliveira, N. F. P., Damm, G. R., Andia, D. C., Salmon, C., Nociti, F. H., Line, S. R. P., de Souza, A.P. (2009). DNA methylation status of IL8 gene promoter in oral cells of smokers and non- smokers with chronic periodontitis. </a:t>
            </a:r>
            <a:r>
              <a:rPr lang="en-US" i="1" dirty="0"/>
              <a:t>Journal of Clinical Periodontology, 36</a:t>
            </a:r>
            <a:r>
              <a:rPr lang="en-US" dirty="0"/>
              <a:t>, 719–725. doi: 10.1111/j.1600-051X.2009.01446.x.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4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A06F-FC44-4C42-AF7C-BB19C30C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0"/>
            <a:ext cx="8001000" cy="838200"/>
          </a:xfrm>
        </p:spPr>
        <p:txBody>
          <a:bodyPr/>
          <a:lstStyle/>
          <a:p>
            <a:r>
              <a:rPr lang="en-US" dirty="0"/>
              <a:t>Normal Stages of Wound Healing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537AB7-6C7E-8149-8337-27C6A3BAC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838200"/>
            <a:ext cx="6400800" cy="572512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EBB1037-A7EB-B04B-81B4-70A99C6100F8}"/>
              </a:ext>
            </a:extLst>
          </p:cNvPr>
          <p:cNvSpPr/>
          <p:nvPr/>
        </p:nvSpPr>
        <p:spPr>
          <a:xfrm>
            <a:off x="3912781" y="2503967"/>
            <a:ext cx="2679404" cy="185006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9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204-D3D1-394A-BE8D-7DC8AAD1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032" y="409353"/>
            <a:ext cx="5007935" cy="866553"/>
          </a:xfrm>
        </p:spPr>
        <p:txBody>
          <a:bodyPr/>
          <a:lstStyle/>
          <a:p>
            <a:r>
              <a:rPr lang="en-US" dirty="0"/>
              <a:t>Inflammatory Stage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1846D-E2DD-0544-9F6A-95E4F519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189" y="1647830"/>
            <a:ext cx="6939622" cy="356233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DB80DE-05A2-CD4C-A903-9459F4F66C69}"/>
              </a:ext>
            </a:extLst>
          </p:cNvPr>
          <p:cNvSpPr/>
          <p:nvPr/>
        </p:nvSpPr>
        <p:spPr>
          <a:xfrm>
            <a:off x="2626189" y="3593805"/>
            <a:ext cx="2222258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9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503B-F2EC-1748-88FB-5A20F0FC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856" y="599853"/>
            <a:ext cx="2902688" cy="781493"/>
          </a:xfrm>
        </p:spPr>
        <p:txBody>
          <a:bodyPr/>
          <a:lstStyle/>
          <a:p>
            <a:r>
              <a:rPr lang="en-US" dirty="0"/>
              <a:t>Fibroblasts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214BFF-4CB2-A841-84CD-AF9B2E1FA8D0}"/>
              </a:ext>
            </a:extLst>
          </p:cNvPr>
          <p:cNvSpPr/>
          <p:nvPr/>
        </p:nvSpPr>
        <p:spPr>
          <a:xfrm>
            <a:off x="3514058" y="3178474"/>
            <a:ext cx="5316279" cy="2211572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E9A16-4727-8B4C-B3C6-3C05314F7DBB}"/>
              </a:ext>
            </a:extLst>
          </p:cNvPr>
          <p:cNvSpPr txBox="1"/>
          <p:nvPr/>
        </p:nvSpPr>
        <p:spPr>
          <a:xfrm>
            <a:off x="5192232" y="3861426"/>
            <a:ext cx="180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Fibroblast</a:t>
            </a: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2B311952-77BD-1044-A101-90A4F2AD28C2}"/>
              </a:ext>
            </a:extLst>
          </p:cNvPr>
          <p:cNvSpPr/>
          <p:nvPr/>
        </p:nvSpPr>
        <p:spPr>
          <a:xfrm rot="13354723">
            <a:off x="5672344" y="2414021"/>
            <a:ext cx="701748" cy="637954"/>
          </a:xfrm>
          <a:prstGeom prst="halfFrame">
            <a:avLst>
              <a:gd name="adj1" fmla="val 36666"/>
              <a:gd name="adj2" fmla="val 33333"/>
            </a:avLst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8112D2-809A-6746-8A7A-948DDC88EA55}"/>
              </a:ext>
            </a:extLst>
          </p:cNvPr>
          <p:cNvSpPr txBox="1"/>
          <p:nvPr/>
        </p:nvSpPr>
        <p:spPr>
          <a:xfrm>
            <a:off x="7602645" y="2751373"/>
            <a:ext cx="227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Toll-like Receptor-4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52B0A4-6249-A249-8B52-F05C47112D76}"/>
              </a:ext>
            </a:extLst>
          </p:cNvPr>
          <p:cNvCxnSpPr>
            <a:cxnSpLocks/>
          </p:cNvCxnSpPr>
          <p:nvPr/>
        </p:nvCxnSpPr>
        <p:spPr>
          <a:xfrm flipH="1">
            <a:off x="6549286" y="2895583"/>
            <a:ext cx="105335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8E17E99-2B0F-4146-AEA2-E669D76FA891}"/>
              </a:ext>
            </a:extLst>
          </p:cNvPr>
          <p:cNvSpPr txBox="1"/>
          <p:nvPr/>
        </p:nvSpPr>
        <p:spPr>
          <a:xfrm>
            <a:off x="4505058" y="1249589"/>
            <a:ext cx="3936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Lipopolysaccharides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5E4D6A-C786-7046-BDA5-0F26001C21D9}"/>
              </a:ext>
            </a:extLst>
          </p:cNvPr>
          <p:cNvCxnSpPr>
            <a:cxnSpLocks/>
          </p:cNvCxnSpPr>
          <p:nvPr/>
        </p:nvCxnSpPr>
        <p:spPr>
          <a:xfrm>
            <a:off x="6096000" y="1843270"/>
            <a:ext cx="0" cy="9046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B307FA-8535-0C46-ACE7-2ECCD8C51D73}"/>
              </a:ext>
            </a:extLst>
          </p:cNvPr>
          <p:cNvCxnSpPr>
            <a:stCxn id="5" idx="4"/>
          </p:cNvCxnSpPr>
          <p:nvPr/>
        </p:nvCxnSpPr>
        <p:spPr>
          <a:xfrm flipH="1">
            <a:off x="6172197" y="5390046"/>
            <a:ext cx="1" cy="75783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D484B6-AF44-AA43-A96E-9D213ED12A7E}"/>
              </a:ext>
            </a:extLst>
          </p:cNvPr>
          <p:cNvSpPr txBox="1"/>
          <p:nvPr/>
        </p:nvSpPr>
        <p:spPr>
          <a:xfrm>
            <a:off x="7639063" y="6279122"/>
            <a:ext cx="204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219EB3-D6DE-744B-974C-51EFD4EDE7D2}"/>
              </a:ext>
            </a:extLst>
          </p:cNvPr>
          <p:cNvSpPr/>
          <p:nvPr/>
        </p:nvSpPr>
        <p:spPr>
          <a:xfrm>
            <a:off x="6023218" y="6225702"/>
            <a:ext cx="377088" cy="3211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8CD0F74-B479-AB44-B0A1-2D78D2BD118D}"/>
              </a:ext>
            </a:extLst>
          </p:cNvPr>
          <p:cNvCxnSpPr>
            <a:cxnSpLocks/>
          </p:cNvCxnSpPr>
          <p:nvPr/>
        </p:nvCxnSpPr>
        <p:spPr>
          <a:xfrm flipH="1">
            <a:off x="6497405" y="6416492"/>
            <a:ext cx="1105240" cy="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08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204-D3D1-394A-BE8D-7DC8AAD1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032" y="409353"/>
            <a:ext cx="5007935" cy="866553"/>
          </a:xfrm>
        </p:spPr>
        <p:txBody>
          <a:bodyPr/>
          <a:lstStyle/>
          <a:p>
            <a:r>
              <a:rPr lang="en-US" dirty="0"/>
              <a:t>Inflammatory Stage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1846D-E2DD-0544-9F6A-95E4F519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0005" y="1403389"/>
            <a:ext cx="7891990" cy="4051221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290B6D-6049-9E4B-9613-CAA956DE00C2}"/>
              </a:ext>
            </a:extLst>
          </p:cNvPr>
          <p:cNvSpPr/>
          <p:nvPr/>
        </p:nvSpPr>
        <p:spPr>
          <a:xfrm>
            <a:off x="5358809" y="3628359"/>
            <a:ext cx="127592" cy="135567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6EF234-C95B-3B47-840E-1129BACACDE6}"/>
              </a:ext>
            </a:extLst>
          </p:cNvPr>
          <p:cNvCxnSpPr>
            <a:cxnSpLocks/>
          </p:cNvCxnSpPr>
          <p:nvPr/>
        </p:nvCxnSpPr>
        <p:spPr>
          <a:xfrm>
            <a:off x="3997841" y="1928482"/>
            <a:ext cx="1360968" cy="169987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7A4FA2-9B8A-CF43-8131-BD953011FC89}"/>
              </a:ext>
            </a:extLst>
          </p:cNvPr>
          <p:cNvSpPr txBox="1"/>
          <p:nvPr/>
        </p:nvSpPr>
        <p:spPr>
          <a:xfrm>
            <a:off x="3381153" y="1680075"/>
            <a:ext cx="136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Cytokine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600EE5-171D-724E-B142-FF0AAF684EA6}"/>
              </a:ext>
            </a:extLst>
          </p:cNvPr>
          <p:cNvSpPr/>
          <p:nvPr/>
        </p:nvSpPr>
        <p:spPr>
          <a:xfrm>
            <a:off x="2150005" y="3589817"/>
            <a:ext cx="2464523" cy="56363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0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204-D3D1-394A-BE8D-7DC8AAD1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032" y="409353"/>
            <a:ext cx="5007935" cy="866553"/>
          </a:xfrm>
        </p:spPr>
        <p:txBody>
          <a:bodyPr/>
          <a:lstStyle/>
          <a:p>
            <a:r>
              <a:rPr lang="en-US" dirty="0"/>
              <a:t>Inflammatory Stage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1846D-E2DD-0544-9F6A-95E4F519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0005" y="1403389"/>
            <a:ext cx="7891990" cy="4051221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290B6D-6049-9E4B-9613-CAA956DE00C2}"/>
              </a:ext>
            </a:extLst>
          </p:cNvPr>
          <p:cNvSpPr/>
          <p:nvPr/>
        </p:nvSpPr>
        <p:spPr>
          <a:xfrm>
            <a:off x="5358809" y="3628359"/>
            <a:ext cx="127592" cy="135567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6EF234-C95B-3B47-840E-1129BACACDE6}"/>
              </a:ext>
            </a:extLst>
          </p:cNvPr>
          <p:cNvCxnSpPr>
            <a:cxnSpLocks/>
          </p:cNvCxnSpPr>
          <p:nvPr/>
        </p:nvCxnSpPr>
        <p:spPr>
          <a:xfrm>
            <a:off x="3997841" y="1928482"/>
            <a:ext cx="1360968" cy="169987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7A4FA2-9B8A-CF43-8131-BD953011FC89}"/>
              </a:ext>
            </a:extLst>
          </p:cNvPr>
          <p:cNvSpPr txBox="1"/>
          <p:nvPr/>
        </p:nvSpPr>
        <p:spPr>
          <a:xfrm>
            <a:off x="3381153" y="1680075"/>
            <a:ext cx="136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Cytokine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4916AF-8619-EC4A-91D5-4ECFF3D7E2DA}"/>
              </a:ext>
            </a:extLst>
          </p:cNvPr>
          <p:cNvSpPr/>
          <p:nvPr/>
        </p:nvSpPr>
        <p:spPr>
          <a:xfrm>
            <a:off x="5422605" y="3755949"/>
            <a:ext cx="361506" cy="3402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6C815F-BB35-454C-A1C6-D4782C2B1432}"/>
              </a:ext>
            </a:extLst>
          </p:cNvPr>
          <p:cNvCxnSpPr/>
          <p:nvPr/>
        </p:nvCxnSpPr>
        <p:spPr>
          <a:xfrm flipV="1">
            <a:off x="4954772" y="4096190"/>
            <a:ext cx="531629" cy="187930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1C6C0B-D1AB-BB48-A920-CA48193DEB97}"/>
              </a:ext>
            </a:extLst>
          </p:cNvPr>
          <p:cNvSpPr txBox="1"/>
          <p:nvPr/>
        </p:nvSpPr>
        <p:spPr>
          <a:xfrm>
            <a:off x="4263656" y="5998403"/>
            <a:ext cx="19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Neutrophil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200E2-3981-7D45-A1E0-AEE3EC8B6B03}"/>
              </a:ext>
            </a:extLst>
          </p:cNvPr>
          <p:cNvSpPr/>
          <p:nvPr/>
        </p:nvSpPr>
        <p:spPr>
          <a:xfrm>
            <a:off x="2150005" y="3589817"/>
            <a:ext cx="2464523" cy="56363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9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F891-B34D-7542-9BFE-CB3FE929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115" y="257783"/>
            <a:ext cx="3501053" cy="870626"/>
          </a:xfrm>
        </p:spPr>
        <p:txBody>
          <a:bodyPr/>
          <a:lstStyle/>
          <a:p>
            <a:r>
              <a:rPr lang="en-US" dirty="0"/>
              <a:t>Interleukin-8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479506-7F91-EC4A-AAB6-E1C1DB9C1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685" y="1128409"/>
            <a:ext cx="6151123" cy="4119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1A7F1-7CBA-714E-9BB8-EB481375CAA7}"/>
              </a:ext>
            </a:extLst>
          </p:cNvPr>
          <p:cNvSpPr txBox="1"/>
          <p:nvPr/>
        </p:nvSpPr>
        <p:spPr>
          <a:xfrm>
            <a:off x="1371600" y="1551563"/>
            <a:ext cx="44260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4400" dirty="0"/>
              <a:t>Proinflammatory cytokine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4400" dirty="0"/>
              <a:t>CXCL-8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4400" dirty="0"/>
              <a:t>Located on Chromosome 4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4B6E5-45A7-674F-8B0A-7773CF2A9FCB}"/>
              </a:ext>
            </a:extLst>
          </p:cNvPr>
          <p:cNvSpPr txBox="1"/>
          <p:nvPr/>
        </p:nvSpPr>
        <p:spPr>
          <a:xfrm>
            <a:off x="7271425" y="5529536"/>
            <a:ext cx="372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Promoter region of CXCL-8</a:t>
            </a:r>
          </a:p>
        </p:txBody>
      </p:sp>
    </p:spTree>
    <p:extLst>
      <p:ext uri="{BB962C8B-B14F-4D97-AF65-F5344CB8AC3E}">
        <p14:creationId xmlns:p14="http://schemas.microsoft.com/office/powerpoint/2010/main" val="218569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BD68-80F4-7146-BF86-2BE2E33C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234" y="685800"/>
            <a:ext cx="4231532" cy="880218"/>
          </a:xfrm>
        </p:spPr>
        <p:txBody>
          <a:bodyPr/>
          <a:lstStyle/>
          <a:p>
            <a:r>
              <a:rPr lang="en-US" dirty="0"/>
              <a:t>DNA Methylation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3C51D-7B0D-DB4C-BEA0-96AB634EB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813" y="2171700"/>
            <a:ext cx="6502773" cy="3120282"/>
          </a:xfrm>
        </p:spPr>
      </p:pic>
    </p:spTree>
    <p:extLst>
      <p:ext uri="{BB962C8B-B14F-4D97-AF65-F5344CB8AC3E}">
        <p14:creationId xmlns:p14="http://schemas.microsoft.com/office/powerpoint/2010/main" val="111038115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{6FC9C2CB-D0F8-E24C-ABF9-D5ECF7A4C762}tf10001072</Template>
  <TotalTime>1246</TotalTime>
  <Words>1407</Words>
  <Application>Microsoft Macintosh PowerPoint</Application>
  <PresentationFormat>Widescreen</PresentationFormat>
  <Paragraphs>107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Franklin Gothic Book</vt:lpstr>
      <vt:lpstr>Wingdings</vt:lpstr>
      <vt:lpstr>Crop</vt:lpstr>
      <vt:lpstr>The long-term effects of exposure to lipopolysaccharides on the epigenetic modifications to the CXCL-8 gene from chronic wound samples</vt:lpstr>
      <vt:lpstr>Normal Stages of Wound Healing</vt:lpstr>
      <vt:lpstr>Normal Stages of Wound Healing</vt:lpstr>
      <vt:lpstr>Inflammatory Stage</vt:lpstr>
      <vt:lpstr>Fibroblasts</vt:lpstr>
      <vt:lpstr>Inflammatory Stage</vt:lpstr>
      <vt:lpstr>Inflammatory Stage</vt:lpstr>
      <vt:lpstr>Interleukin-8</vt:lpstr>
      <vt:lpstr>DNA Methylation </vt:lpstr>
      <vt:lpstr>DNA Methylation </vt:lpstr>
      <vt:lpstr>Experiment</vt:lpstr>
      <vt:lpstr>Obtaining Samples, Isolating Fibroblasts, and Exposing to LPS </vt:lpstr>
      <vt:lpstr>DNA Extraction</vt:lpstr>
      <vt:lpstr>Bisulfite Conversion</vt:lpstr>
      <vt:lpstr>Methylation-Specific Polymerase Chain Reaction (MS-PCR): Methylated Primers</vt:lpstr>
      <vt:lpstr>Methylation-Specific Polymerase Chain Reaction (MS-PCR): Unmethylated Primers</vt:lpstr>
      <vt:lpstr>MS-PCR: Denaturation</vt:lpstr>
      <vt:lpstr>MS-PCR: Annealing</vt:lpstr>
      <vt:lpstr>MS-PCR: Elongation</vt:lpstr>
      <vt:lpstr>MS-PCR: Repeat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Sahana Tharakan</dc:creator>
  <cp:lastModifiedBy>Sahana Tharakan</cp:lastModifiedBy>
  <cp:revision>31</cp:revision>
  <dcterms:created xsi:type="dcterms:W3CDTF">2019-12-02T17:58:57Z</dcterms:created>
  <dcterms:modified xsi:type="dcterms:W3CDTF">2019-12-03T14:45:22Z</dcterms:modified>
</cp:coreProperties>
</file>