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4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00"/>
    <p:restoredTop sz="64890"/>
  </p:normalViewPr>
  <p:slideViewPr>
    <p:cSldViewPr snapToGrid="0" snapToObjects="1">
      <p:cViewPr varScale="1">
        <p:scale>
          <a:sx n="45" d="100"/>
          <a:sy n="45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07F46-AF7C-A04B-9A8B-4F33084BF0F6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62013-49B8-E941-B469-264FE456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ALS8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Relatively Rare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Causes motor neuron cells to die off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Patients lose movement in affected regions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B isotope of VAP is the reason for ALS8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r>
              <a:rPr lang="en-US" dirty="0"/>
              <a:t>VAPB</a:t>
            </a:r>
          </a:p>
          <a:p>
            <a:pPr marL="171450" indent="-171450">
              <a:buFontTx/>
              <a:buChar char="-"/>
            </a:pPr>
            <a:r>
              <a:rPr lang="en-US" dirty="0"/>
              <a:t>Encodes proteins to aid the Unfolded Protein Response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Fixes misfolded/unfolded proteins with the ER to allow easy transport</a:t>
            </a:r>
          </a:p>
          <a:p>
            <a:pPr marL="171450" indent="-171450">
              <a:buFontTx/>
              <a:buChar char="-"/>
            </a:pPr>
            <a:r>
              <a:rPr lang="en-US" dirty="0"/>
              <a:t>P56S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Purine to Serine of the 56</a:t>
            </a:r>
            <a:r>
              <a:rPr lang="en-US" baseline="30000" dirty="0"/>
              <a:t>th</a:t>
            </a:r>
            <a:r>
              <a:rPr lang="en-US" dirty="0"/>
              <a:t> Amino Acid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Causes ER aggregation by affecting the Unfolded Protein Response</a:t>
            </a:r>
          </a:p>
          <a:p>
            <a:endParaRPr lang="en-US" dirty="0"/>
          </a:p>
          <a:p>
            <a:r>
              <a:rPr lang="en-US" dirty="0"/>
              <a:t>Image</a:t>
            </a:r>
          </a:p>
          <a:p>
            <a:pPr marL="171450" indent="-171450">
              <a:buFontTx/>
              <a:buChar char="-"/>
            </a:pPr>
            <a:r>
              <a:rPr lang="en-US" dirty="0"/>
              <a:t>Images come from Prosser et. al</a:t>
            </a:r>
          </a:p>
          <a:p>
            <a:pPr marL="171450" indent="-171450">
              <a:buFontTx/>
              <a:buChar char="-"/>
            </a:pPr>
            <a:r>
              <a:rPr lang="en-US" dirty="0"/>
              <a:t>Fig 1: This image shows ER aggregation because of VAPB- P56S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Fig 2: Normal ER aggregation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Red regions are where VAPB has travelled through the cell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Green regions are where Calreticulin, the observer protein that was used in their experiment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Yellow regions is where the aggregates are formed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Family of proteins that shuttle lipids to different compartments in the cell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12 types that help with different cell functions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ORP3 is of interest due to it rescuing aggregation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Links intercellular compartments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Binds to </a:t>
            </a:r>
            <a:r>
              <a:rPr lang="en-US" dirty="0" err="1"/>
              <a:t>phosphoinositides</a:t>
            </a:r>
            <a:endParaRPr lang="en-US" dirty="0"/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Binding to </a:t>
            </a:r>
            <a:r>
              <a:rPr lang="en-US" dirty="0" err="1"/>
              <a:t>phosphoinositides</a:t>
            </a:r>
            <a:r>
              <a:rPr lang="en-US" dirty="0"/>
              <a:t> allows ORP3 to guide protein activity through the cell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Which is beneficial to rescuing ER aggregation</a:t>
            </a:r>
          </a:p>
          <a:p>
            <a:r>
              <a:rPr lang="en-US" dirty="0"/>
              <a:t>Image</a:t>
            </a:r>
          </a:p>
          <a:p>
            <a:pPr marL="171450" indent="-171450">
              <a:buFontTx/>
              <a:buChar char="-"/>
            </a:pPr>
            <a:r>
              <a:rPr lang="en-US" dirty="0"/>
              <a:t>ER aggregation in all the other tested ORPs, but no aggregation in ORP3.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Different regions of interest</a:t>
            </a:r>
          </a:p>
          <a:p>
            <a:r>
              <a:rPr lang="en-US" dirty="0"/>
              <a:t>PH 1-250</a:t>
            </a:r>
          </a:p>
          <a:p>
            <a:pPr marL="171450" indent="-171450">
              <a:buFontTx/>
              <a:buChar char="-"/>
            </a:pPr>
            <a:r>
              <a:rPr lang="en-US" dirty="0"/>
              <a:t>Bind to </a:t>
            </a:r>
            <a:r>
              <a:rPr lang="en-US" dirty="0" err="1"/>
              <a:t>phosphoinositides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These are molecules that interact with proteins and guide them throughout the cell</a:t>
            </a:r>
          </a:p>
          <a:p>
            <a:r>
              <a:rPr lang="en-US" dirty="0"/>
              <a:t>FFAT 251-470</a:t>
            </a:r>
          </a:p>
          <a:p>
            <a:pPr marL="171450" indent="-171450">
              <a:buFontTx/>
              <a:buChar char="-"/>
            </a:pPr>
            <a:r>
              <a:rPr lang="en-US" dirty="0"/>
              <a:t>2 Phenylalanines in an acidic tract</a:t>
            </a:r>
          </a:p>
          <a:p>
            <a:pPr marL="171450" indent="-171450">
              <a:buFontTx/>
              <a:buChar char="-"/>
            </a:pPr>
            <a:r>
              <a:rPr lang="en-US" dirty="0"/>
              <a:t>Has been found to rescue the cell by binding to microtubules from the ER and nuclear membranes blocking VAPB-P56S from binding to these microtubes and creating aggregates</a:t>
            </a:r>
          </a:p>
          <a:p>
            <a:r>
              <a:rPr lang="en-US" dirty="0"/>
              <a:t>ORD 471-887</a:t>
            </a:r>
          </a:p>
          <a:p>
            <a:pPr marL="171450" indent="-171450">
              <a:buFontTx/>
              <a:buChar char="-"/>
            </a:pPr>
            <a:r>
              <a:rPr lang="en-US" dirty="0"/>
              <a:t>Hydrophobic region that regulate the binding of sterols and other binding regions</a:t>
            </a:r>
          </a:p>
          <a:p>
            <a:r>
              <a:rPr lang="en-US" dirty="0"/>
              <a:t>PH + FFAT 1-470</a:t>
            </a:r>
          </a:p>
          <a:p>
            <a:r>
              <a:rPr lang="en-US" dirty="0"/>
              <a:t>ORD + FFAT 251-887</a:t>
            </a:r>
          </a:p>
          <a:p>
            <a:r>
              <a:rPr lang="en-US" dirty="0"/>
              <a:t>ORP3 1-887</a:t>
            </a:r>
          </a:p>
          <a:p>
            <a:pPr marL="171450" indent="-171450">
              <a:buFontTx/>
              <a:buChar char="-"/>
            </a:pPr>
            <a:r>
              <a:rPr lang="en-US" dirty="0"/>
              <a:t>Positive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PCR – Polymerase Chain Reaction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regions mentioned before are amplified by PCR</a:t>
            </a:r>
          </a:p>
          <a:p>
            <a:pPr marL="171450" indent="-171450">
              <a:buFontTx/>
              <a:buChar char="-"/>
            </a:pPr>
            <a:r>
              <a:rPr lang="en-US" dirty="0"/>
              <a:t>30-35 rounds to amplify the regions millionfold</a:t>
            </a:r>
          </a:p>
          <a:p>
            <a:pPr marL="171450" indent="-171450">
              <a:buFontTx/>
              <a:buChar char="-"/>
            </a:pPr>
            <a:r>
              <a:rPr lang="en-US" dirty="0"/>
              <a:t>DNA polymerase, buffer, nucleotides and primers are needed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DNA polymerase reads and creates more strands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Buffer regulates the pH and salt concentration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 Primers add restriction sites that are regions to stop the polymerase from coding while also helping in the next step for creating plasmids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EcoR1 and Kpn1 are primers that do not make cuts at any point of the ORP3.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Found these through use of the Primer Express software </a:t>
            </a:r>
          </a:p>
          <a:p>
            <a:r>
              <a:rPr lang="en-US" dirty="0"/>
              <a:t>Molecular Cloning</a:t>
            </a:r>
          </a:p>
          <a:p>
            <a:pPr marL="171450" indent="-171450">
              <a:buFontTx/>
              <a:buChar char="-"/>
            </a:pPr>
            <a:r>
              <a:rPr lang="en-US" dirty="0"/>
              <a:t>Fixes plasmids so that they can be transfected by the cell</a:t>
            </a:r>
          </a:p>
          <a:p>
            <a:pPr marL="171450" indent="-171450">
              <a:buFontTx/>
              <a:buChar char="-"/>
            </a:pPr>
            <a:r>
              <a:rPr lang="en-US" dirty="0"/>
              <a:t>Inserts are the pieces of DNA that we wish to input into a cell while the vectors are the plasmids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 inserts are the PCR products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Plasmids contain same primers as PCR products in order for the same overhangs to be available for binding seen in the figures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45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9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5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8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4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9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5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7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8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789E-DB7F-1045-BE56-A73B9672DD5A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00A5-4F68-F44D-883F-6EB4E0692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Functional Domains of ORP3 Required for Suppression of ER Aggregation in ALS8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588A8-05F3-A545-8558-FED9E7431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Sohail Syed</a:t>
            </a:r>
          </a:p>
        </p:txBody>
      </p:sp>
    </p:spTree>
    <p:extLst>
      <p:ext uri="{BB962C8B-B14F-4D97-AF65-F5344CB8AC3E}">
        <p14:creationId xmlns:p14="http://schemas.microsoft.com/office/powerpoint/2010/main" val="340787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7544-D226-1D45-B750-1A128CFA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ALS and ER Aggregation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F184-7D1A-FB40-8A5F-1A4691203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184776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Affects 1 per 100,000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27 types ALS8 is of interest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VAPB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(Vesicle-associated membrane protein-associated protein 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P56S mutation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Unfolded Protein response</a:t>
            </a:r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13DA4-4222-F84C-9FF2-C2C5F46D7E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788" y="3997332"/>
            <a:ext cx="1828800" cy="19138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1B277A-1A7A-2649-B063-3B5AFC995F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63" y="2154865"/>
            <a:ext cx="1967230" cy="18637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BB99C7-182E-7847-8E7F-C205FD3887EB}"/>
              </a:ext>
            </a:extLst>
          </p:cNvPr>
          <p:cNvSpPr/>
          <p:nvPr/>
        </p:nvSpPr>
        <p:spPr>
          <a:xfrm>
            <a:off x="7667663" y="4043676"/>
            <a:ext cx="19672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1: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 aggregation caused by VAPB-P56S due to the wildtype VAPB-P56S being insoluble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5A7CC-624A-904C-9330-69520A67C30B}"/>
              </a:ext>
            </a:extLst>
          </p:cNvPr>
          <p:cNvSpPr/>
          <p:nvPr/>
        </p:nvSpPr>
        <p:spPr>
          <a:xfrm>
            <a:off x="9602788" y="3035286"/>
            <a:ext cx="1784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2: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Normal ER functioning Cell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3D111-4EB6-614C-907B-B939C8DA0B4B}"/>
              </a:ext>
            </a:extLst>
          </p:cNvPr>
          <p:cNvSpPr txBox="1"/>
          <p:nvPr/>
        </p:nvSpPr>
        <p:spPr>
          <a:xfrm>
            <a:off x="10479973" y="5944196"/>
            <a:ext cx="1024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Prosser et. al</a:t>
            </a:r>
          </a:p>
        </p:txBody>
      </p:sp>
    </p:spTree>
    <p:extLst>
      <p:ext uri="{BB962C8B-B14F-4D97-AF65-F5344CB8AC3E}">
        <p14:creationId xmlns:p14="http://schemas.microsoft.com/office/powerpoint/2010/main" val="326618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E2FD-ADFB-5641-BEB4-A646202C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2800" dirty="0"/>
              <a:t>ORPs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02972-AB3F-554E-9DA9-2BD44B86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428816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Oxysterol-binding protein related proteins</a:t>
            </a:r>
          </a:p>
          <a:p>
            <a:pPr>
              <a:lnSpc>
                <a:spcPct val="150000"/>
              </a:lnSpc>
            </a:pPr>
            <a:r>
              <a:rPr lang="en-US" dirty="0"/>
              <a:t>12 different Types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ORP3 is of interest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Binds with </a:t>
            </a:r>
            <a:r>
              <a:rPr lang="en-US" dirty="0" err="1"/>
              <a:t>phosphoinositides</a:t>
            </a:r>
            <a:r>
              <a:rPr lang="en-US" dirty="0"/>
              <a:t> 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Helps with aggregation (</a:t>
            </a:r>
            <a:r>
              <a:rPr lang="en-US" dirty="0" err="1"/>
              <a:t>Darbyson</a:t>
            </a:r>
            <a:r>
              <a:rPr lang="en-US" dirty="0"/>
              <a:t> et. al)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93A41C-9168-D84F-BB0F-F75CC57B6E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28" y="2266505"/>
            <a:ext cx="5486584" cy="27374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E26A9B-38E3-B54C-BD17-84BCDA3C0381}"/>
              </a:ext>
            </a:extLst>
          </p:cNvPr>
          <p:cNvSpPr/>
          <p:nvPr/>
        </p:nvSpPr>
        <p:spPr>
          <a:xfrm>
            <a:off x="6096000" y="4991986"/>
            <a:ext cx="5408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3: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ORP3 Rescues ER Aggregation from Overexpression of VAPB-P56S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DB49F5-D544-F74B-BD66-BD6DB6A7A5F4}"/>
              </a:ext>
            </a:extLst>
          </p:cNvPr>
          <p:cNvSpPr/>
          <p:nvPr/>
        </p:nvSpPr>
        <p:spPr>
          <a:xfrm>
            <a:off x="10018308" y="5484428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Darbyson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et. al).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050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DBAE-7F48-924B-A4F5-6CB1FEFF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Regions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9D189-328D-4C4F-949F-F1843888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3633415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PH Domain</a:t>
            </a:r>
          </a:p>
          <a:p>
            <a:pPr>
              <a:lnSpc>
                <a:spcPct val="200000"/>
              </a:lnSpc>
            </a:pPr>
            <a:r>
              <a:rPr lang="en-US" dirty="0"/>
              <a:t>FFAT Motif</a:t>
            </a:r>
          </a:p>
          <a:p>
            <a:pPr>
              <a:lnSpc>
                <a:spcPct val="200000"/>
              </a:lnSpc>
            </a:pPr>
            <a:r>
              <a:rPr lang="en-US" dirty="0"/>
              <a:t>ORD Domain</a:t>
            </a:r>
          </a:p>
          <a:p>
            <a:pPr>
              <a:lnSpc>
                <a:spcPct val="200000"/>
              </a:lnSpc>
            </a:pPr>
            <a:r>
              <a:rPr lang="en-US" dirty="0"/>
              <a:t>PH + FFAT</a:t>
            </a:r>
          </a:p>
          <a:p>
            <a:pPr>
              <a:lnSpc>
                <a:spcPct val="200000"/>
              </a:lnSpc>
            </a:pPr>
            <a:r>
              <a:rPr lang="en-US" dirty="0"/>
              <a:t>ORD + FFAT</a:t>
            </a:r>
          </a:p>
          <a:p>
            <a:pPr>
              <a:lnSpc>
                <a:spcPct val="200000"/>
              </a:lnSpc>
            </a:pPr>
            <a:r>
              <a:rPr lang="en-US" dirty="0"/>
              <a:t>ORP3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ABE68C-BC0D-6746-840A-08CAC90A9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627" y="2133600"/>
            <a:ext cx="5281985" cy="37776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A25E36D-D68B-8A4A-AA1A-04910A749990}"/>
              </a:ext>
            </a:extLst>
          </p:cNvPr>
          <p:cNvSpPr/>
          <p:nvPr/>
        </p:nvSpPr>
        <p:spPr>
          <a:xfrm>
            <a:off x="6376399" y="5955156"/>
            <a:ext cx="4974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4: ORP3 Split into its Regions of Interest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0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429CF-9CFA-E34D-83B9-1770E678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and Molecular Cloning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8AA5-E1A7-ED42-90B6-0A49C0E39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088255" cy="3777622"/>
          </a:xfrm>
        </p:spPr>
        <p:txBody>
          <a:bodyPr/>
          <a:lstStyle/>
          <a:p>
            <a:r>
              <a:rPr lang="en-US" dirty="0"/>
              <a:t>Polymerase Chain Reaction</a:t>
            </a:r>
          </a:p>
          <a:p>
            <a:pPr lvl="1"/>
            <a:r>
              <a:rPr lang="en-US" dirty="0"/>
              <a:t>Amplifies the regions of interest </a:t>
            </a:r>
          </a:p>
          <a:p>
            <a:pPr lvl="1"/>
            <a:r>
              <a:rPr lang="en-US" dirty="0"/>
              <a:t>Adds primers with restriction sites</a:t>
            </a:r>
          </a:p>
          <a:p>
            <a:pPr lvl="2"/>
            <a:r>
              <a:rPr lang="en-US" dirty="0"/>
              <a:t>EcoR1 and Kpn1</a:t>
            </a:r>
          </a:p>
          <a:p>
            <a:pPr lvl="1"/>
            <a:r>
              <a:rPr lang="en-US" dirty="0"/>
              <a:t>Preps regions for next step</a:t>
            </a:r>
          </a:p>
          <a:p>
            <a:r>
              <a:rPr lang="en-US" dirty="0"/>
              <a:t>Molecular Cloning</a:t>
            </a:r>
          </a:p>
          <a:p>
            <a:pPr lvl="1"/>
            <a:r>
              <a:rPr lang="en-US" dirty="0"/>
              <a:t>Creates Plasmids for delivery</a:t>
            </a:r>
          </a:p>
          <a:p>
            <a:pPr lvl="1"/>
            <a:r>
              <a:rPr lang="en-US" dirty="0"/>
              <a:t>Inserts and Vectors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CF130D-79BF-C242-A6A0-9F2C86FDD9C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67" y="2133600"/>
            <a:ext cx="3827145" cy="1352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B78A22-FC2B-4942-A2F6-C5065E4EF54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67" y="3523301"/>
            <a:ext cx="3845560" cy="23507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C1A5A75-0A7E-684F-A445-B6A92DE19BD6}"/>
              </a:ext>
            </a:extLst>
          </p:cNvPr>
          <p:cNvSpPr/>
          <p:nvPr/>
        </p:nvSpPr>
        <p:spPr>
          <a:xfrm>
            <a:off x="7677467" y="1788262"/>
            <a:ext cx="40911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5: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Attachment of EcoR1 and Kpn1 primers 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ED2D2-3A81-0346-833A-B9238C9A121A}"/>
              </a:ext>
            </a:extLst>
          </p:cNvPr>
          <p:cNvSpPr/>
          <p:nvPr/>
        </p:nvSpPr>
        <p:spPr>
          <a:xfrm>
            <a:off x="7677467" y="5816656"/>
            <a:ext cx="4091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6: Molecular Cloning through DNA ligation of Inserts and Vectors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80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0EE2-7486-1D4C-AA09-FD6F8E62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F9B5-576C-CC43-83AD-3633F139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874844" cy="3777622"/>
          </a:xfrm>
        </p:spPr>
        <p:txBody>
          <a:bodyPr/>
          <a:lstStyle/>
          <a:p>
            <a:r>
              <a:rPr lang="en-US" dirty="0"/>
              <a:t>Help with understanding the ALS8 disease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Expected that any regions with FFAT motif will help with aggregation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Chimeric Proteins for developing super gene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C2B9F-3599-5B42-8E1E-B30D92DC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6129" y1="79677" x2="26129" y2="79677"/>
                        <a14:foregroundMark x1="34516" y1="74194" x2="34516" y2="74194"/>
                        <a14:foregroundMark x1="42581" y1="74194" x2="42581" y2="74194"/>
                        <a14:foregroundMark x1="51935" y1="75806" x2="51935" y2="75806"/>
                        <a14:foregroundMark x1="60645" y1="72581" x2="60645" y2="72581"/>
                        <a14:foregroundMark x1="67742" y1="67742" x2="67742" y2="677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4056" y="1651886"/>
            <a:ext cx="3937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050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{DE1E8227-E1A1-F446-998C-4E373CEE10E6}tf10001069</Template>
  <TotalTime>966</TotalTime>
  <Words>635</Words>
  <Application>Microsoft Macintosh PowerPoint</Application>
  <PresentationFormat>Widescreen</PresentationFormat>
  <Paragraphs>104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Mapping Functional Domains of ORP3 Required for Suppression of ER Aggregation in ALS8</vt:lpstr>
      <vt:lpstr>ALS and ER Aggregation </vt:lpstr>
      <vt:lpstr>ORPs</vt:lpstr>
      <vt:lpstr>Regions of Interest</vt:lpstr>
      <vt:lpstr>PCR and Molecular Cloning</vt:lpstr>
      <vt:lpstr>Implications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Functional domains of ORP3 required for suppression of ER aggregation in ALS8</dc:title>
  <dc:creator>Sohail Syed</dc:creator>
  <cp:lastModifiedBy>Sohail Syed</cp:lastModifiedBy>
  <cp:revision>17</cp:revision>
  <dcterms:created xsi:type="dcterms:W3CDTF">2019-12-04T00:29:37Z</dcterms:created>
  <dcterms:modified xsi:type="dcterms:W3CDTF">2019-12-05T00:48:34Z</dcterms:modified>
</cp:coreProperties>
</file>