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3" r:id="rId3"/>
    <p:sldId id="259" r:id="rId4"/>
    <p:sldId id="257" r:id="rId5"/>
    <p:sldId id="264" r:id="rId6"/>
    <p:sldId id="258" r:id="rId7"/>
    <p:sldId id="266" r:id="rId8"/>
    <p:sldId id="265" r:id="rId9"/>
    <p:sldId id="268" r:id="rId10"/>
    <p:sldId id="272" r:id="rId11"/>
    <p:sldId id="261" r:id="rId12"/>
    <p:sldId id="262" r:id="rId13"/>
    <p:sldId id="273" r:id="rId14"/>
    <p:sldId id="274" r:id="rId15"/>
    <p:sldId id="270" r:id="rId16"/>
    <p:sldId id="269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84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5" r:id="rId36"/>
    <p:sldId id="296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8" autoAdjust="0"/>
    <p:restoredTop sz="94660"/>
  </p:normalViewPr>
  <p:slideViewPr>
    <p:cSldViewPr snapToGrid="0">
      <p:cViewPr varScale="1">
        <p:scale>
          <a:sx n="45" d="100"/>
          <a:sy n="45" d="100"/>
        </p:scale>
        <p:origin x="6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91E5-B32E-4ED4-BCD3-F80C789D86F2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8E81B-8EED-4834-9ACD-B232CA5B5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4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6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6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116B-BFA0-4F9F-A306-B094480DF5DB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0C1E-C8A1-4FED-A153-0F7B579B2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04357"/>
            <a:ext cx="9448800" cy="3062844"/>
          </a:xfrm>
        </p:spPr>
        <p:txBody>
          <a:bodyPr>
            <a:noAutofit/>
          </a:bodyPr>
          <a:lstStyle/>
          <a:p>
            <a:r>
              <a:rPr lang="en-US" sz="6600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Understanding </a:t>
            </a:r>
            <a:r>
              <a:rPr lang="en-US" sz="66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Cleft Lip and Palate via </a:t>
            </a:r>
            <a:r>
              <a:rPr lang="en-US" sz="6600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BMP-2 Knockout in </a:t>
            </a:r>
            <a:r>
              <a:rPr lang="en-US" sz="6600" b="1" i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Xenopus laevis</a:t>
            </a:r>
            <a:r>
              <a:rPr lang="en-US" sz="6600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66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embryos</a:t>
            </a:r>
            <a:endParaRPr lang="en-US" sz="6600" b="1" dirty="0">
              <a:ln>
                <a:solidFill>
                  <a:schemeClr val="bg2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1260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n w="3175"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Nathaniel Smith</a:t>
            </a:r>
          </a:p>
        </p:txBody>
      </p:sp>
    </p:spTree>
    <p:extLst>
      <p:ext uri="{BB962C8B-B14F-4D97-AF65-F5344CB8AC3E}">
        <p14:creationId xmlns:p14="http://schemas.microsoft.com/office/powerpoint/2010/main" val="19318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50299" y="181023"/>
            <a:ext cx="12994887" cy="149828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BMP-2 Gene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Known for bone and cartilage formation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99187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Sahoo</a:t>
            </a:r>
            <a:r>
              <a:rPr lang="en-US" dirty="0" smtClean="0">
                <a:solidFill>
                  <a:schemeClr val="bg1"/>
                </a:solidFill>
              </a:rPr>
              <a:t> et al (2011)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09" y="1679309"/>
            <a:ext cx="8048182" cy="50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6809" y="310117"/>
            <a:ext cx="10758631" cy="164171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Experiment - Knockout of BMP-2 Gene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Help Determine causes of Cleft Palate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66" y="2555949"/>
            <a:ext cx="6965591" cy="39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24352" y="2601684"/>
            <a:ext cx="6124353" cy="4256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72737" y="344546"/>
            <a:ext cx="9503230" cy="1371599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Knockout of BMP-2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Gene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Using CRISPR/Cas9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2601685"/>
            <a:ext cx="6124353" cy="4256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403" y="2534237"/>
            <a:ext cx="6357155" cy="4256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22" y="2651506"/>
            <a:ext cx="5962612" cy="413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72737" y="344546"/>
            <a:ext cx="9503230" cy="1371599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Knockout of BMP-2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Gene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Designing the 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sgRNA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38" y="1922972"/>
            <a:ext cx="8356828" cy="454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72737" y="344546"/>
            <a:ext cx="9503230" cy="1371599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Knockout of BMP-2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Gene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Picking a high-quality 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sgRNA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6" y="2582018"/>
            <a:ext cx="12192000" cy="27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50974" y="-258086"/>
            <a:ext cx="10150929" cy="1959429"/>
          </a:xfrm>
        </p:spPr>
        <p:txBody>
          <a:bodyPr>
            <a:normAutofit/>
          </a:bodyPr>
          <a:lstStyle/>
          <a:p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Knockout of BMP-2 Gene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Performed at 1-cell stage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343"/>
            <a:ext cx="5122127" cy="515665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21935" y="1743873"/>
            <a:ext cx="1275907" cy="12757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98" y="1892261"/>
            <a:ext cx="4903869" cy="477482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997842" y="2752503"/>
            <a:ext cx="2381693" cy="12878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8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74369" y="-175943"/>
            <a:ext cx="10918916" cy="1959429"/>
          </a:xfrm>
        </p:spPr>
        <p:txBody>
          <a:bodyPr>
            <a:normAutofit/>
          </a:bodyPr>
          <a:lstStyle/>
          <a:p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Knockout of BMP-2 Gene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Microinjection of CRISPR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2155370"/>
            <a:ext cx="6217920" cy="434162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217920" y="2732315"/>
            <a:ext cx="597408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" y="388848"/>
            <a:ext cx="12035549" cy="2099171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Knockout of BMP-2 Gene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Embryos incubated for 3 days, until facial development occurs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908"/>
            <a:ext cx="5727401" cy="3221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24" y="2687377"/>
            <a:ext cx="5574425" cy="39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1571514" cy="195942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Assess Mutations in BMP-2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Done via DNA Extraction and PCR analysis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3" y="2363560"/>
            <a:ext cx="3386460" cy="4308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05" y="2363560"/>
            <a:ext cx="3986461" cy="43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4346" y="-191386"/>
            <a:ext cx="11654043" cy="195942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Measuring gene expression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Wnt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1 and 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RARg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are the genes measured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99187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Wahl et al (2018)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92" y="2434981"/>
            <a:ext cx="9782508" cy="44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8809" y="194779"/>
            <a:ext cx="8499290" cy="1839568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Birth Defects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Cause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20% of infant death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54765" y="6446974"/>
            <a:ext cx="9144000" cy="41337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“Birth Defects.” </a:t>
            </a:r>
            <a:r>
              <a:rPr lang="en-US" i="1" dirty="0">
                <a:solidFill>
                  <a:schemeClr val="bg1"/>
                </a:solidFill>
              </a:rPr>
              <a:t>Birth Defects, Child Health USA 2014</a:t>
            </a:r>
            <a:r>
              <a:rPr lang="en-US" dirty="0">
                <a:solidFill>
                  <a:schemeClr val="bg1"/>
                </a:solidFill>
              </a:rPr>
              <a:t>, 2014.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09" y="2226365"/>
            <a:ext cx="9350982" cy="3863147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2221718" y="2409342"/>
            <a:ext cx="1793691" cy="238539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4346" y="-191386"/>
            <a:ext cx="11654043" cy="195942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Measuring gene expression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Dissection of Frogs Faces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833" y="2402959"/>
            <a:ext cx="5730063" cy="370615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 rot="17129260">
            <a:off x="8785128" y="1131665"/>
            <a:ext cx="1074795" cy="4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4346" y="-191386"/>
            <a:ext cx="11654043" cy="195942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Measuring gene expression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Isolating RNA from tissue sample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6" y="1905554"/>
            <a:ext cx="5282609" cy="495244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77786" y="1905554"/>
            <a:ext cx="6314077" cy="49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4346" y="-191386"/>
            <a:ext cx="11654043" cy="195942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Measuring gene expression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RT-PCR and qPCR can help us do this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212"/>
            <a:ext cx="4167963" cy="52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191386"/>
            <a:ext cx="12192000" cy="195942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RT-PCR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Regular PCR, but with RNA and new enzyme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4212"/>
            <a:ext cx="4167963" cy="52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4346" y="-191386"/>
            <a:ext cx="11654043" cy="195942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RT-PCR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Designing high-quality primers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8601"/>
            <a:ext cx="12192000" cy="39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4346" y="-191386"/>
            <a:ext cx="11654043" cy="195942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RT-PCR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Designing high-quality primers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768044"/>
            <a:ext cx="12192000" cy="249772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265768"/>
            <a:ext cx="12192001" cy="25922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0967" y="2360428"/>
            <a:ext cx="2679405" cy="1360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60966" y="4881400"/>
            <a:ext cx="2679405" cy="1360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3562" y="2360428"/>
            <a:ext cx="4951229" cy="1360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63561" y="4881400"/>
            <a:ext cx="4951229" cy="1360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4346" y="-297711"/>
            <a:ext cx="11654043" cy="195942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RT-PCR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cDNA synthesis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74" y="819644"/>
            <a:ext cx="8973879" cy="60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64346" y="-297711"/>
            <a:ext cx="11654043" cy="195942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RT-PCR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cDNA synthesis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558"/>
            <a:ext cx="12192000" cy="53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320498"/>
            <a:ext cx="11654043" cy="289357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qPCR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Same as PCR, but fluorescent based dye is used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3" y="2573077"/>
            <a:ext cx="11313801" cy="41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-320498"/>
            <a:ext cx="11654043" cy="289357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qPCR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Fluorescence is measured between each thermal cycle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06" y="2573077"/>
            <a:ext cx="5368429" cy="40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509" y="2047461"/>
            <a:ext cx="9350982" cy="3863147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 rot="419471">
            <a:off x="9224268" y="416338"/>
            <a:ext cx="3222629" cy="1856779"/>
          </a:xfrm>
          <a:prstGeom prst="wedgeEllipseCallou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447" y="134731"/>
            <a:ext cx="8516442" cy="1769342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Birth Defects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Remain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a mystery</a:t>
            </a:r>
            <a:endParaRPr lang="en-US" u="sng" dirty="0"/>
          </a:p>
        </p:txBody>
      </p:sp>
      <p:sp>
        <p:nvSpPr>
          <p:cNvPr id="10" name="&quot;No&quot; Symbol 9"/>
          <p:cNvSpPr/>
          <p:nvPr/>
        </p:nvSpPr>
        <p:spPr>
          <a:xfrm>
            <a:off x="2253155" y="2320979"/>
            <a:ext cx="1793691" cy="238539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376948">
            <a:off x="8801276" y="-159273"/>
            <a:ext cx="191578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4"/>
                </a:solidFill>
                <a:effectLst/>
              </a:rPr>
              <a:t>?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846505">
            <a:off x="9704998" y="-236898"/>
            <a:ext cx="191578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4"/>
                </a:solidFill>
                <a:effectLst/>
              </a:rPr>
              <a:t>?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2309153">
            <a:off x="10461684" y="460781"/>
            <a:ext cx="191578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3800" b="1" cap="none" spc="0" dirty="0" smtClean="0">
                <a:ln/>
                <a:solidFill>
                  <a:schemeClr val="accent4"/>
                </a:solidFill>
                <a:effectLst/>
              </a:rPr>
              <a:t>?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62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1654043" cy="1913858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qPCR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Ct value represents 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flourescence</a:t>
            </a:r>
            <a:endParaRPr lang="en-US" dirty="0"/>
          </a:p>
        </p:txBody>
      </p:sp>
      <p:pic>
        <p:nvPicPr>
          <p:cNvPr id="6" name="Picture 5" descr="Image result for ct threshol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31" y="1913858"/>
            <a:ext cx="8513134" cy="4944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61507"/>
            <a:ext cx="11654043" cy="191385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qPCR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High Ct value = Low Gene Expression</a:t>
            </a:r>
            <a:b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Low Ct value = High Gene Expression</a:t>
            </a:r>
            <a:endParaRPr lang="en-US" dirty="0"/>
          </a:p>
        </p:txBody>
      </p:sp>
      <p:pic>
        <p:nvPicPr>
          <p:cNvPr id="5" name="Picture 4" descr="Image result for ct threshol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65" y="2275366"/>
            <a:ext cx="8534400" cy="4582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8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91384" y="-276447"/>
            <a:ext cx="11654043" cy="191385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Delta-Delta Ct Analysis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Uses Ct values to quantify gene expression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14" y="1637411"/>
            <a:ext cx="7229781" cy="49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91384" y="-276447"/>
            <a:ext cx="11654043" cy="191385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Delta-Delta Ct Analysis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Uses Ct values to quantify gene expression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98" y="1637411"/>
            <a:ext cx="9293013" cy="52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2649" y="0"/>
            <a:ext cx="11654043" cy="1913858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Potential results of BMP-2 Knockout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Increased/Decreased Wnt1 &amp; </a:t>
            </a:r>
            <a:r>
              <a:rPr lang="en-US" b="1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RARg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" y="2115680"/>
            <a:ext cx="6885240" cy="47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2649" y="0"/>
            <a:ext cx="11654043" cy="1913858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Potential results of BMP-2 Knockout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Blue – Increased, Red - Decreased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" y="2115680"/>
            <a:ext cx="6885240" cy="47423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01339" y="2115680"/>
            <a:ext cx="0" cy="37747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82409" y="2115680"/>
            <a:ext cx="0" cy="377475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3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2649" y="382772"/>
            <a:ext cx="11654043" cy="191385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Potential results of BMP-2 Knockout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Uncovers interaction of genes responsible for Cleft Lip and Palate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22" y="2303004"/>
            <a:ext cx="7758933" cy="455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2649" y="382772"/>
            <a:ext cx="11654043" cy="191385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Potential results of BMP-2 Knockout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Uncovers interaction of genes responsible for Cleft Lip and Palate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2" y="2235498"/>
            <a:ext cx="6926225" cy="46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3747"/>
            <a:ext cx="12245008" cy="2805577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Cleft Lip and Palate</a:t>
            </a:r>
            <a:br>
              <a:rPr lang="en-US" sz="60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sz="60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One of the Most Common Birth Defects</a:t>
            </a:r>
            <a:endParaRPr lang="en-US" sz="6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44629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Bloomfield, V., &amp; Liao, C.H. (2015)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620" y="2472423"/>
            <a:ext cx="5822892" cy="3972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80" y="2472424"/>
            <a:ext cx="4346941" cy="3972205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053132" y="2099127"/>
            <a:ext cx="1872097" cy="373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Cleft lip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620000" y="2099127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Cleft Palate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" y="-225889"/>
            <a:ext cx="12175274" cy="2942256"/>
          </a:xfrm>
        </p:spPr>
        <p:txBody>
          <a:bodyPr>
            <a:noAutofit/>
          </a:bodyPr>
          <a:lstStyle/>
          <a:p>
            <a:pPr algn="ctr"/>
            <a:r>
              <a:rPr lang="en-US" sz="6000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Cleft Lip and Palate</a:t>
            </a:r>
            <a:r>
              <a:rPr lang="en-US" sz="60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sz="60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sz="6000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NO CURE!!!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0765"/>
            <a:ext cx="4161597" cy="331386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6726" y="6423724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Bloomfield, V., &amp; Liao, C.H. (2015)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597" y="3130765"/>
            <a:ext cx="3697357" cy="3292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832" y="3129738"/>
            <a:ext cx="4258089" cy="33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87" y="-409065"/>
            <a:ext cx="10842171" cy="2188825"/>
          </a:xfrm>
        </p:spPr>
        <p:txBody>
          <a:bodyPr>
            <a:normAutofit/>
          </a:bodyPr>
          <a:lstStyle/>
          <a:p>
            <a:r>
              <a:rPr lang="en-US" b="1" u="sng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Cleft Lip and 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Palate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	Huge Implications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16745"/>
            <a:ext cx="9144000" cy="2626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9" y="1410557"/>
            <a:ext cx="3164317" cy="1970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76" y="3564337"/>
            <a:ext cx="3592893" cy="266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124" y="1709029"/>
            <a:ext cx="4396484" cy="4640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296" y="3564337"/>
            <a:ext cx="2546214" cy="2508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102" y="1085450"/>
            <a:ext cx="2562225" cy="2295525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6726" y="6423724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Jugessur</a:t>
            </a:r>
            <a:r>
              <a:rPr lang="en-US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Murray, J. C. (2005)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078" y="-2276901"/>
            <a:ext cx="12400156" cy="406314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Cleft Lip and Palate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Can be u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nderstood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Using </a:t>
            </a:r>
            <a:r>
              <a:rPr lang="en-US" b="1" i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Xenopus laevis</a:t>
            </a:r>
            <a:endParaRPr lang="en-US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10" y="1702684"/>
            <a:ext cx="6681290" cy="5155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1786248"/>
            <a:ext cx="4328002" cy="43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96908" y="114367"/>
            <a:ext cx="12994887" cy="207616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BMP-2 Gene</a:t>
            </a:r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ost altered Gene in </a:t>
            </a:r>
            <a:r>
              <a:rPr lang="en-US" b="1" i="1" dirty="0" err="1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Xenopus</a:t>
            </a:r>
            <a:r>
              <a:rPr lang="en-US" b="1" i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/>
            </a:r>
            <a:br>
              <a:rPr lang="en-US" b="1" i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i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with cleft palate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99187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Wahl et al (2018)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92" y="2434981"/>
            <a:ext cx="9782508" cy="44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1444" y="755181"/>
            <a:ext cx="12994887" cy="149828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BMP-2 Gene</a:t>
            </a:r>
            <a:br>
              <a:rPr lang="en-US" b="1" u="sng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</a:br>
            <a:r>
              <a:rPr lang="en-US" b="1" dirty="0" smtClean="0">
                <a:ln>
                  <a:solidFill>
                    <a:schemeClr val="bg2"/>
                  </a:solidFill>
                </a:ln>
                <a:solidFill>
                  <a:srgbClr val="00B050"/>
                </a:solidFill>
              </a:rPr>
              <a:t>Microdeletions of BMP2 cause cleft palate in humans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499187"/>
            <a:ext cx="9144000" cy="41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Sahoo</a:t>
            </a:r>
            <a:r>
              <a:rPr lang="en-US" dirty="0" smtClean="0">
                <a:solidFill>
                  <a:schemeClr val="bg1"/>
                </a:solidFill>
              </a:rPr>
              <a:t> et al (2011)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7" y="2017349"/>
            <a:ext cx="3257882" cy="4481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63" y="2180128"/>
            <a:ext cx="3124818" cy="4677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702" y="2674541"/>
            <a:ext cx="4562296" cy="36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204</Words>
  <Application>Microsoft Office PowerPoint</Application>
  <PresentationFormat>Widescreen</PresentationFormat>
  <Paragraphs>51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Understanding Cleft Lip and Palate via BMP-2 Knockout in Xenopus laevis embryos</vt:lpstr>
      <vt:lpstr>Birth Defects Cause 20% of infant death</vt:lpstr>
      <vt:lpstr>Birth Defects Remain a mystery</vt:lpstr>
      <vt:lpstr>Cleft Lip and Palate One of the Most Common Birth Defects</vt:lpstr>
      <vt:lpstr>Cleft Lip and Palate NO CURE!!!</vt:lpstr>
      <vt:lpstr>Cleft Lip and Palate  Huge Implications</vt:lpstr>
      <vt:lpstr>Cleft Lip and Palate Can be understood Using Xenopus laevis</vt:lpstr>
      <vt:lpstr>BMP-2 Gene Most altered Gene in Xenopus  with cleft palate</vt:lpstr>
      <vt:lpstr>BMP-2 Gene Microdeletions of BMP2 cause cleft palate in humans</vt:lpstr>
      <vt:lpstr>BMP-2 Gene Known for bone and cartilage formation</vt:lpstr>
      <vt:lpstr>Experiment - Knockout of BMP-2 Gene Help Determine causes of Cleft Palate</vt:lpstr>
      <vt:lpstr>Knockout of BMP-2 Gene Using CRISPR/Cas9</vt:lpstr>
      <vt:lpstr>Knockout of BMP-2 Gene Designing the sgRNA</vt:lpstr>
      <vt:lpstr>Knockout of BMP-2 Gene Picking a high-quality sgRNA</vt:lpstr>
      <vt:lpstr>Knockout of BMP-2 Gene Performed at 1-cell stage</vt:lpstr>
      <vt:lpstr>Knockout of BMP-2 Gene Microinjection of CRISPR</vt:lpstr>
      <vt:lpstr>Knockout of BMP-2 Gene Embryos incubated for 3 days, until facial development occurs</vt:lpstr>
      <vt:lpstr>Assess Mutations in BMP-2 Done via DNA Extraction and PCR analysis</vt:lpstr>
      <vt:lpstr>Measuring gene expression Wnt1 and RARg are the genes measured</vt:lpstr>
      <vt:lpstr>Measuring gene expression Dissection of Frogs Faces</vt:lpstr>
      <vt:lpstr>Measuring gene expression Isolating RNA from tissue sample</vt:lpstr>
      <vt:lpstr>Measuring gene expression RT-PCR and qPCR can help us do this</vt:lpstr>
      <vt:lpstr>RT-PCR Regular PCR, but with RNA and new enzyme</vt:lpstr>
      <vt:lpstr>RT-PCR Designing high-quality primers</vt:lpstr>
      <vt:lpstr>RT-PCR Designing high-quality primers</vt:lpstr>
      <vt:lpstr>RT-PCR cDNA synthesis</vt:lpstr>
      <vt:lpstr>RT-PCR cDNA synthesis</vt:lpstr>
      <vt:lpstr>qPCR Same as PCR, but fluorescent based dye is used</vt:lpstr>
      <vt:lpstr>qPCR Fluorescence is measured between each thermal cycle</vt:lpstr>
      <vt:lpstr>qPCR Ct value represents flourescence</vt:lpstr>
      <vt:lpstr>qPCR High Ct value = Low Gene Expression Low Ct value = High Gene Expression</vt:lpstr>
      <vt:lpstr>Delta-Delta Ct Analysis Uses Ct values to quantify gene expression</vt:lpstr>
      <vt:lpstr>Delta-Delta Ct Analysis Uses Ct values to quantify gene expression</vt:lpstr>
      <vt:lpstr>Potential results of BMP-2 Knockout Increased/Decreased Wnt1 &amp; RARg</vt:lpstr>
      <vt:lpstr>Potential results of BMP-2 Knockout Blue – Increased, Red - Decreased</vt:lpstr>
      <vt:lpstr>Potential results of BMP-2 Knockout Uncovers interaction of genes responsible for Cleft Lip and Palate</vt:lpstr>
      <vt:lpstr>Potential results of BMP-2 Knockout Uncovers interaction of genes responsible for Cleft Lip and Palate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Orofacial Defects via BMP-2 Knockout in Xenopus laevis embryos</dc:title>
  <dc:creator>Scott Smith</dc:creator>
  <cp:lastModifiedBy>Scott Smith</cp:lastModifiedBy>
  <cp:revision>40</cp:revision>
  <dcterms:created xsi:type="dcterms:W3CDTF">2019-12-02T20:00:45Z</dcterms:created>
  <dcterms:modified xsi:type="dcterms:W3CDTF">2019-12-03T04:36:15Z</dcterms:modified>
</cp:coreProperties>
</file>