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67"/>
    <p:restoredTop sz="94690"/>
  </p:normalViewPr>
  <p:slideViewPr>
    <p:cSldViewPr snapToGrid="0" snapToObjects="1">
      <p:cViewPr varScale="1">
        <p:scale>
          <a:sx n="47" d="100"/>
          <a:sy n="47" d="100"/>
        </p:scale>
        <p:origin x="224" y="1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03T04:23:20.468"/>
    </inkml:context>
    <inkml:brush xml:id="br0">
      <inkml:brushProperty name="width" value="0.05" units="cm"/>
      <inkml:brushProperty name="height" value="0.05" units="cm"/>
    </inkml:brush>
  </inkml:definitions>
  <inkml:trace contextRef="#ctx0" brushRef="#br0">1 0 24575,'0'0'0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12/2/19</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3510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9215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27945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38590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12/2/19</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06999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35059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54402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29079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11544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12/2/19</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69060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12/2/19</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93629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12/2/19</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541886686"/>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00" r:id="rId4"/>
    <p:sldLayoutId id="2147483801" r:id="rId5"/>
    <p:sldLayoutId id="2147483807" r:id="rId6"/>
    <p:sldLayoutId id="2147483802" r:id="rId7"/>
    <p:sldLayoutId id="2147483803" r:id="rId8"/>
    <p:sldLayoutId id="2147483804" r:id="rId9"/>
    <p:sldLayoutId id="2147483805" r:id="rId10"/>
    <p:sldLayoutId id="2147483806" r:id="rId11"/>
  </p:sldLayoutIdLst>
  <p:hf sldNum="0" hdr="0" ftr="0" dt="0"/>
  <p:txStyles>
    <p:titleStyle>
      <a:lvl1pPr algn="l" defTabSz="914400" rtl="0" eaLnBrk="1" latinLnBrk="0" hangingPunct="1">
        <a:lnSpc>
          <a:spcPct val="90000"/>
        </a:lnSpc>
        <a:spcBef>
          <a:spcPct val="0"/>
        </a:spcBef>
        <a:buNone/>
        <a:defRPr lang="en-US" sz="3800" i="1"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4F08C1-2055-458B-9B6F-2FAA6F27E82E}"/>
              </a:ext>
            </a:extLst>
          </p:cNvPr>
          <p:cNvPicPr>
            <a:picLocks noChangeAspect="1"/>
          </p:cNvPicPr>
          <p:nvPr/>
        </p:nvPicPr>
        <p:blipFill rotWithShape="1">
          <a:blip r:embed="rId2">
            <a:alphaModFix amt="90000"/>
          </a:blip>
          <a:srcRect/>
          <a:stretch/>
        </p:blipFill>
        <p:spPr>
          <a:xfrm>
            <a:off x="20" y="10"/>
            <a:ext cx="12191979" cy="6857990"/>
          </a:xfrm>
          <a:prstGeom prst="rect">
            <a:avLst/>
          </a:prstGeom>
        </p:spPr>
      </p:pic>
      <p:sp>
        <p:nvSpPr>
          <p:cNvPr id="25" name="Rectangle 24">
            <a:extLst>
              <a:ext uri="{FF2B5EF4-FFF2-40B4-BE49-F238E27FC236}">
                <a16:creationId xmlns:a16="http://schemas.microsoft.com/office/drawing/2014/main" id="{DB4A12B6-EF0D-43E8-8C17-4FAD4D276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lumMod val="85000"/>
              <a:lumOff val="15000"/>
              <a:alpha val="93000"/>
            </a:schemeClr>
          </a:solidFill>
          <a:ln w="6350" cap="flat" cmpd="sng" algn="ctr">
            <a:noFill/>
            <a:prstDash val="solid"/>
          </a:ln>
          <a:effectLst>
            <a:softEdge rad="0"/>
          </a:effectLst>
        </p:spPr>
      </p:sp>
      <p:sp>
        <p:nvSpPr>
          <p:cNvPr id="27" name="Rectangle 26">
            <a:extLst>
              <a:ext uri="{FF2B5EF4-FFF2-40B4-BE49-F238E27FC236}">
                <a16:creationId xmlns:a16="http://schemas.microsoft.com/office/drawing/2014/main" id="{AE107525-0C02-447F-8A3F-553320A72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2"/>
            </a:solidFill>
            <a:prstDash val="solid"/>
            <a:miter lim="800000"/>
          </a:ln>
          <a:effectLst/>
        </p:spPr>
      </p:sp>
      <p:sp>
        <p:nvSpPr>
          <p:cNvPr id="2" name="Title 1">
            <a:extLst>
              <a:ext uri="{FF2B5EF4-FFF2-40B4-BE49-F238E27FC236}">
                <a16:creationId xmlns:a16="http://schemas.microsoft.com/office/drawing/2014/main" id="{6BBAF1BE-03A2-6B4F-BFC8-F970ADC97F45}"/>
              </a:ext>
            </a:extLst>
          </p:cNvPr>
          <p:cNvSpPr>
            <a:spLocks noGrp="1"/>
          </p:cNvSpPr>
          <p:nvPr>
            <p:ph type="ctrTitle"/>
          </p:nvPr>
        </p:nvSpPr>
        <p:spPr>
          <a:xfrm>
            <a:off x="1629103" y="2244830"/>
            <a:ext cx="8933796" cy="2437232"/>
          </a:xfrm>
        </p:spPr>
        <p:txBody>
          <a:bodyPr>
            <a:normAutofit/>
          </a:bodyPr>
          <a:lstStyle/>
          <a:p>
            <a:r>
              <a:rPr lang="en-US" sz="2800" dirty="0"/>
              <a:t>The effects of mutations on the functionality of the HCN4 channel</a:t>
            </a:r>
          </a:p>
        </p:txBody>
      </p:sp>
      <p:sp>
        <p:nvSpPr>
          <p:cNvPr id="3" name="Subtitle 2">
            <a:extLst>
              <a:ext uri="{FF2B5EF4-FFF2-40B4-BE49-F238E27FC236}">
                <a16:creationId xmlns:a16="http://schemas.microsoft.com/office/drawing/2014/main" id="{35A10023-F1A2-E148-BBEF-2EE0FAA99953}"/>
              </a:ext>
            </a:extLst>
          </p:cNvPr>
          <p:cNvSpPr>
            <a:spLocks noGrp="1"/>
          </p:cNvSpPr>
          <p:nvPr>
            <p:ph type="subTitle" idx="1"/>
          </p:nvPr>
        </p:nvSpPr>
        <p:spPr>
          <a:xfrm>
            <a:off x="1629101" y="4682062"/>
            <a:ext cx="8936846" cy="764323"/>
          </a:xfrm>
        </p:spPr>
        <p:txBody>
          <a:bodyPr>
            <a:normAutofit/>
          </a:bodyPr>
          <a:lstStyle/>
          <a:p>
            <a:r>
              <a:rPr lang="en-US" dirty="0"/>
              <a:t>Arashpreet Singh</a:t>
            </a:r>
          </a:p>
          <a:p>
            <a:r>
              <a:rPr lang="en-US" dirty="0"/>
              <a:t>Mentor: Lei Zhou PhD</a:t>
            </a:r>
          </a:p>
        </p:txBody>
      </p:sp>
      <p:sp>
        <p:nvSpPr>
          <p:cNvPr id="29" name="Rectangle 28">
            <a:extLst>
              <a:ext uri="{FF2B5EF4-FFF2-40B4-BE49-F238E27FC236}">
                <a16:creationId xmlns:a16="http://schemas.microsoft.com/office/drawing/2014/main" id="{AB7A42E3-05D8-4A0B-9D4E-20EF581E5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6EE9A54B-189D-4645-8254-FDC4210EC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11CE48F-D5E4-4520-AF1E-8F85CFBDA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1448851-39AD-4943-BF9C-C50704E083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02401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1EC812-4237-7745-B996-73A078E64497}"/>
              </a:ext>
            </a:extLst>
          </p:cNvPr>
          <p:cNvSpPr>
            <a:spLocks noGrp="1"/>
          </p:cNvSpPr>
          <p:nvPr>
            <p:ph type="title"/>
          </p:nvPr>
        </p:nvSpPr>
        <p:spPr>
          <a:xfrm>
            <a:off x="6862222" y="3329709"/>
            <a:ext cx="4602152" cy="939074"/>
          </a:xfrm>
        </p:spPr>
        <p:txBody>
          <a:bodyPr>
            <a:normAutofit/>
          </a:bodyPr>
          <a:lstStyle/>
          <a:p>
            <a:r>
              <a:rPr lang="en-US" sz="3200" dirty="0"/>
              <a:t>Microinjection</a:t>
            </a:r>
          </a:p>
        </p:txBody>
      </p:sp>
      <p:pic>
        <p:nvPicPr>
          <p:cNvPr id="29" name="image12.png" descr="A microscope on a table&#10;&#10;Description automatically generated">
            <a:extLst>
              <a:ext uri="{FF2B5EF4-FFF2-40B4-BE49-F238E27FC236}">
                <a16:creationId xmlns:a16="http://schemas.microsoft.com/office/drawing/2014/main" id="{E5594247-E854-7D48-A90F-19E709AC3E98}"/>
              </a:ext>
            </a:extLst>
          </p:cNvPr>
          <p:cNvPicPr/>
          <p:nvPr/>
        </p:nvPicPr>
        <p:blipFill>
          <a:blip r:embed="rId2"/>
          <a:stretch>
            <a:fillRect/>
          </a:stretch>
        </p:blipFill>
        <p:spPr>
          <a:xfrm>
            <a:off x="865943" y="619330"/>
            <a:ext cx="4616042" cy="5595203"/>
          </a:xfrm>
          <a:prstGeom prst="rect">
            <a:avLst/>
          </a:prstGeom>
        </p:spPr>
      </p:pic>
      <p:pic>
        <p:nvPicPr>
          <p:cNvPr id="4" name="image17.png" descr="A picture containing device&#10;&#10;Description automatically generated">
            <a:extLst>
              <a:ext uri="{FF2B5EF4-FFF2-40B4-BE49-F238E27FC236}">
                <a16:creationId xmlns:a16="http://schemas.microsoft.com/office/drawing/2014/main" id="{6B827B37-9B53-EC40-98C0-C587CC583283}"/>
              </a:ext>
            </a:extLst>
          </p:cNvPr>
          <p:cNvPicPr>
            <a:picLocks/>
          </p:cNvPicPr>
          <p:nvPr/>
        </p:nvPicPr>
        <p:blipFill>
          <a:blip r:embed="rId3"/>
          <a:stretch>
            <a:fillRect/>
          </a:stretch>
        </p:blipFill>
        <p:spPr>
          <a:xfrm>
            <a:off x="6680579" y="600313"/>
            <a:ext cx="4965438" cy="2793057"/>
          </a:xfrm>
          <a:prstGeom prst="rect">
            <a:avLst/>
          </a:prstGeom>
        </p:spPr>
      </p:pic>
      <p:sp>
        <p:nvSpPr>
          <p:cNvPr id="8" name="Content Placeholder 7">
            <a:extLst>
              <a:ext uri="{FF2B5EF4-FFF2-40B4-BE49-F238E27FC236}">
                <a16:creationId xmlns:a16="http://schemas.microsoft.com/office/drawing/2014/main" id="{26E22C85-463B-4821-82F0-5919158827B3}"/>
              </a:ext>
            </a:extLst>
          </p:cNvPr>
          <p:cNvSpPr>
            <a:spLocks noGrp="1"/>
          </p:cNvSpPr>
          <p:nvPr>
            <p:ph idx="1"/>
          </p:nvPr>
        </p:nvSpPr>
        <p:spPr>
          <a:xfrm>
            <a:off x="6844729" y="3973388"/>
            <a:ext cx="4602152" cy="1463315"/>
          </a:xfrm>
        </p:spPr>
        <p:txBody>
          <a:bodyPr>
            <a:normAutofit/>
          </a:bodyPr>
          <a:lstStyle/>
          <a:p>
            <a:r>
              <a:rPr lang="en-US" dirty="0"/>
              <a:t>The result is a functioning membrane protein that is being expressed</a:t>
            </a:r>
          </a:p>
          <a:p>
            <a:r>
              <a:rPr lang="en-US" dirty="0"/>
              <a:t>Dissecting microscope, micromanipulator, and the injector</a:t>
            </a:r>
          </a:p>
          <a:p>
            <a:endParaRPr lang="en-US" dirty="0"/>
          </a:p>
        </p:txBody>
      </p:sp>
      <p:sp>
        <p:nvSpPr>
          <p:cNvPr id="5" name="TextBox 4">
            <a:extLst>
              <a:ext uri="{FF2B5EF4-FFF2-40B4-BE49-F238E27FC236}">
                <a16:creationId xmlns:a16="http://schemas.microsoft.com/office/drawing/2014/main" id="{E6644722-BFFA-EF4B-ADD0-3B65DA867F75}"/>
              </a:ext>
            </a:extLst>
          </p:cNvPr>
          <p:cNvSpPr txBox="1"/>
          <p:nvPr/>
        </p:nvSpPr>
        <p:spPr>
          <a:xfrm>
            <a:off x="6532032" y="5813893"/>
            <a:ext cx="5291528" cy="507831"/>
          </a:xfrm>
          <a:prstGeom prst="rect">
            <a:avLst/>
          </a:prstGeom>
          <a:noFill/>
        </p:spPr>
        <p:txBody>
          <a:bodyPr wrap="square" rtlCol="0">
            <a:spAutoFit/>
          </a:bodyPr>
          <a:lstStyle/>
          <a:p>
            <a:pPr>
              <a:spcAft>
                <a:spcPts val="600"/>
              </a:spcAft>
            </a:pPr>
            <a:r>
              <a:rPr lang="en-US" sz="900" dirty="0"/>
              <a:t>Miller, </a:t>
            </a:r>
            <a:r>
              <a:rPr lang="en-US" sz="900" dirty="0" err="1"/>
              <a:t>A.j</a:t>
            </a:r>
            <a:r>
              <a:rPr lang="en-US" sz="900" dirty="0"/>
              <a:t>, and </a:t>
            </a:r>
            <a:r>
              <a:rPr lang="en-US" sz="900" dirty="0" err="1"/>
              <a:t>J.j</a:t>
            </a:r>
            <a:r>
              <a:rPr lang="en-US" sz="900" dirty="0"/>
              <a:t> Zhou. “Xenopus Oocytes as an Expression System for Plant Transporters.” </a:t>
            </a:r>
            <a:r>
              <a:rPr lang="en-US" sz="900" i="1" dirty="0" err="1"/>
              <a:t>Biochimica</a:t>
            </a:r>
            <a:r>
              <a:rPr lang="en-US" sz="900" i="1" dirty="0"/>
              <a:t> Et </a:t>
            </a:r>
            <a:r>
              <a:rPr lang="en-US" sz="900" i="1" dirty="0" err="1"/>
              <a:t>Biophysica</a:t>
            </a:r>
            <a:r>
              <a:rPr lang="en-US" sz="900" i="1" dirty="0"/>
              <a:t> Acta (BBA) - </a:t>
            </a:r>
            <a:r>
              <a:rPr lang="en-US" sz="900" i="1" dirty="0" err="1"/>
              <a:t>Biomembranes</a:t>
            </a:r>
            <a:r>
              <a:rPr lang="en-US" sz="900" dirty="0"/>
              <a:t>, vol. 1465, no. 1-2, 2000, pp. 343–358., doi:10.1016/s0005-2736(00)00148-6.</a:t>
            </a:r>
            <a:endParaRPr lang="en-US" sz="900"/>
          </a:p>
        </p:txBody>
      </p:sp>
      <p:sp>
        <p:nvSpPr>
          <p:cNvPr id="6" name="TextBox 5">
            <a:extLst>
              <a:ext uri="{FF2B5EF4-FFF2-40B4-BE49-F238E27FC236}">
                <a16:creationId xmlns:a16="http://schemas.microsoft.com/office/drawing/2014/main" id="{C03F5AB1-C474-9442-B7CA-579EA539B579}"/>
              </a:ext>
            </a:extLst>
          </p:cNvPr>
          <p:cNvSpPr txBox="1"/>
          <p:nvPr/>
        </p:nvSpPr>
        <p:spPr>
          <a:xfrm>
            <a:off x="6532032" y="5291190"/>
            <a:ext cx="4532064" cy="784830"/>
          </a:xfrm>
          <a:prstGeom prst="rect">
            <a:avLst/>
          </a:prstGeom>
          <a:noFill/>
        </p:spPr>
        <p:txBody>
          <a:bodyPr wrap="square" rtlCol="0">
            <a:spAutoFit/>
          </a:bodyPr>
          <a:lstStyle/>
          <a:p>
            <a:r>
              <a:rPr lang="en-US" sz="900" dirty="0"/>
              <a:t>Goldin, Alan L. “Expression of Ion Channels in Xenopus Oocytes.” </a:t>
            </a:r>
            <a:r>
              <a:rPr lang="en-US" sz="900" i="1" dirty="0"/>
              <a:t>Expression and Analysis of Recombinant Ion Channels</a:t>
            </a:r>
            <a:r>
              <a:rPr lang="en-US" sz="900" dirty="0"/>
              <a:t>, 2006, pp. 1–25., doi:10.1002/3527608095.ch1.</a:t>
            </a:r>
          </a:p>
          <a:p>
            <a:endParaRPr lang="en-US" dirty="0"/>
          </a:p>
        </p:txBody>
      </p:sp>
    </p:spTree>
    <p:extLst>
      <p:ext uri="{BB962C8B-B14F-4D97-AF65-F5344CB8AC3E}">
        <p14:creationId xmlns:p14="http://schemas.microsoft.com/office/powerpoint/2010/main" val="941846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13.png" descr="A picture containing object, clock&#10;&#10;Description automatically generated">
            <a:extLst>
              <a:ext uri="{FF2B5EF4-FFF2-40B4-BE49-F238E27FC236}">
                <a16:creationId xmlns:a16="http://schemas.microsoft.com/office/drawing/2014/main" id="{194B5FE6-9E04-B840-B73F-AEE5784A2B60}"/>
              </a:ext>
            </a:extLst>
          </p:cNvPr>
          <p:cNvPicPr>
            <a:picLocks/>
          </p:cNvPicPr>
          <p:nvPr/>
        </p:nvPicPr>
        <p:blipFill>
          <a:blip r:embed="rId2"/>
          <a:stretch>
            <a:fillRect/>
          </a:stretch>
        </p:blipFill>
        <p:spPr>
          <a:xfrm>
            <a:off x="727654" y="1986270"/>
            <a:ext cx="5367165" cy="2898267"/>
          </a:xfrm>
          <a:prstGeom prst="rect">
            <a:avLst/>
          </a:prstGeom>
        </p:spPr>
      </p:pic>
      <p:sp>
        <p:nvSpPr>
          <p:cNvPr id="13" name="Rectangle 12">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71623C-E96F-4C47-B7F2-6E015B33C397}"/>
              </a:ext>
            </a:extLst>
          </p:cNvPr>
          <p:cNvSpPr>
            <a:spLocks noGrp="1"/>
          </p:cNvSpPr>
          <p:nvPr>
            <p:ph type="title"/>
          </p:nvPr>
        </p:nvSpPr>
        <p:spPr>
          <a:xfrm>
            <a:off x="7064082" y="642594"/>
            <a:ext cx="4472921" cy="1643928"/>
          </a:xfrm>
        </p:spPr>
        <p:txBody>
          <a:bodyPr>
            <a:normAutofit/>
          </a:bodyPr>
          <a:lstStyle/>
          <a:p>
            <a:r>
              <a:rPr lang="en-US" sz="3700"/>
              <a:t>Measuring effects of mutation by TEVC</a:t>
            </a:r>
          </a:p>
        </p:txBody>
      </p:sp>
      <p:sp>
        <p:nvSpPr>
          <p:cNvPr id="8" name="Content Placeholder 7">
            <a:extLst>
              <a:ext uri="{FF2B5EF4-FFF2-40B4-BE49-F238E27FC236}">
                <a16:creationId xmlns:a16="http://schemas.microsoft.com/office/drawing/2014/main" id="{F95E691F-DE65-4956-96D3-0A319C6CFE19}"/>
              </a:ext>
            </a:extLst>
          </p:cNvPr>
          <p:cNvSpPr>
            <a:spLocks noGrp="1"/>
          </p:cNvSpPr>
          <p:nvPr>
            <p:ph idx="1"/>
          </p:nvPr>
        </p:nvSpPr>
        <p:spPr>
          <a:xfrm>
            <a:off x="7064082" y="2385390"/>
            <a:ext cx="4472922" cy="3649649"/>
          </a:xfrm>
        </p:spPr>
        <p:txBody>
          <a:bodyPr>
            <a:normAutofit/>
          </a:bodyPr>
          <a:lstStyle/>
          <a:p>
            <a:r>
              <a:rPr lang="en-US" dirty="0"/>
              <a:t>Whole cell voltage clamping of oocytes involves using two electrodes inserted into the oocyte with one measuring the internal potential of the oocyte and the other electrode being used to inject current</a:t>
            </a:r>
          </a:p>
          <a:p>
            <a:r>
              <a:rPr lang="en-US" dirty="0"/>
              <a:t>Currents are then filtered and recorded using a digital converter and a computer.</a:t>
            </a:r>
          </a:p>
          <a:p>
            <a:r>
              <a:rPr lang="en-US" dirty="0"/>
              <a:t>HCN4  currents were started by hyperpolarization (-20 to -160 mv)</a:t>
            </a:r>
          </a:p>
          <a:p>
            <a:r>
              <a:rPr lang="en-US" dirty="0"/>
              <a:t>To prevent cell death voltage was progressively reduced from 12s at -20 to 1.5 s at -160 mv</a:t>
            </a:r>
          </a:p>
          <a:p>
            <a:endParaRPr lang="en-US" dirty="0"/>
          </a:p>
          <a:p>
            <a:endParaRPr lang="en-US" dirty="0"/>
          </a:p>
        </p:txBody>
      </p:sp>
      <p:sp>
        <p:nvSpPr>
          <p:cNvPr id="5" name="TextBox 4">
            <a:extLst>
              <a:ext uri="{FF2B5EF4-FFF2-40B4-BE49-F238E27FC236}">
                <a16:creationId xmlns:a16="http://schemas.microsoft.com/office/drawing/2014/main" id="{F1244C4F-4DC3-294F-8F9E-28D80866BBBE}"/>
              </a:ext>
            </a:extLst>
          </p:cNvPr>
          <p:cNvSpPr txBox="1"/>
          <p:nvPr/>
        </p:nvSpPr>
        <p:spPr>
          <a:xfrm>
            <a:off x="899410" y="5486400"/>
            <a:ext cx="5366479" cy="1200329"/>
          </a:xfrm>
          <a:prstGeom prst="rect">
            <a:avLst/>
          </a:prstGeom>
          <a:noFill/>
        </p:spPr>
        <p:txBody>
          <a:bodyPr wrap="square" rtlCol="0">
            <a:spAutoFit/>
          </a:bodyPr>
          <a:lstStyle/>
          <a:p>
            <a:r>
              <a:rPr lang="en-US" dirty="0"/>
              <a:t>Goldin, Alan L. “Expression of Ion Channels in Xenopus Oocytes.” </a:t>
            </a:r>
            <a:r>
              <a:rPr lang="en-US" i="1" dirty="0"/>
              <a:t>Expression and Analysis of Recombinant Ion Channels</a:t>
            </a:r>
            <a:r>
              <a:rPr lang="en-US" dirty="0"/>
              <a:t>, 2006, pp. 1–25., doi:10.1002/3527608095.ch1</a:t>
            </a:r>
          </a:p>
        </p:txBody>
      </p:sp>
    </p:spTree>
    <p:extLst>
      <p:ext uri="{BB962C8B-B14F-4D97-AF65-F5344CB8AC3E}">
        <p14:creationId xmlns:p14="http://schemas.microsoft.com/office/powerpoint/2010/main" val="2254330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B0DC5-F8D5-9C4E-B09D-9389841B2C27}"/>
              </a:ext>
            </a:extLst>
          </p:cNvPr>
          <p:cNvSpPr>
            <a:spLocks noGrp="1"/>
          </p:cNvSpPr>
          <p:nvPr>
            <p:ph type="title"/>
          </p:nvPr>
        </p:nvSpPr>
        <p:spPr/>
        <p:txBody>
          <a:bodyPr/>
          <a:lstStyle/>
          <a:p>
            <a:r>
              <a:rPr lang="en-US" dirty="0" err="1"/>
              <a:t>Boltzman</a:t>
            </a:r>
            <a:r>
              <a:rPr lang="en-US" dirty="0"/>
              <a:t> equation figures out the activation curve</a:t>
            </a:r>
          </a:p>
        </p:txBody>
      </p:sp>
      <p:sp>
        <p:nvSpPr>
          <p:cNvPr id="3" name="Content Placeholder 2">
            <a:extLst>
              <a:ext uri="{FF2B5EF4-FFF2-40B4-BE49-F238E27FC236}">
                <a16:creationId xmlns:a16="http://schemas.microsoft.com/office/drawing/2014/main" id="{777FF6CF-D657-6B48-BC4A-D11F8F9BACF0}"/>
              </a:ext>
            </a:extLst>
          </p:cNvPr>
          <p:cNvSpPr>
            <a:spLocks noGrp="1"/>
          </p:cNvSpPr>
          <p:nvPr>
            <p:ph idx="1"/>
          </p:nvPr>
        </p:nvSpPr>
        <p:spPr/>
        <p:txBody>
          <a:bodyPr/>
          <a:lstStyle/>
          <a:p>
            <a:r>
              <a:rPr lang="en-US" dirty="0"/>
              <a:t>Describes the  statistical  behavior  of a thermodynamic system not in equilibrium </a:t>
            </a:r>
          </a:p>
          <a:p>
            <a:r>
              <a:rPr lang="en-US" dirty="0"/>
              <a:t>y =1/{1 +exp (V-V</a:t>
            </a:r>
            <a:r>
              <a:rPr lang="en-US" baseline="-25000" dirty="0"/>
              <a:t>1/2  </a:t>
            </a:r>
            <a:r>
              <a:rPr lang="en-US" dirty="0"/>
              <a:t>/s</a:t>
            </a:r>
            <a:r>
              <a:rPr lang="en-US" baseline="-25000" dirty="0"/>
              <a:t> </a:t>
            </a:r>
            <a:r>
              <a:rPr lang="en-US" dirty="0"/>
              <a:t>) (Reference 11). Where y is the fractional activation, V is the voltage in millivolts,  V</a:t>
            </a:r>
            <a:r>
              <a:rPr lang="en-US" baseline="-25000" dirty="0"/>
              <a:t>1/2  </a:t>
            </a:r>
            <a:r>
              <a:rPr lang="en-US" dirty="0"/>
              <a:t>is the half-activation voltage in millivolts, and s is the inverse slope factor in millivolts</a:t>
            </a:r>
          </a:p>
          <a:p>
            <a:r>
              <a:rPr lang="en-US" dirty="0"/>
              <a:t>Determines the half-maximum activation  voltage (V1/2) and the slope factor</a:t>
            </a:r>
          </a:p>
        </p:txBody>
      </p:sp>
    </p:spTree>
    <p:extLst>
      <p:ext uri="{BB962C8B-B14F-4D97-AF65-F5344CB8AC3E}">
        <p14:creationId xmlns:p14="http://schemas.microsoft.com/office/powerpoint/2010/main" val="3892989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A8AE6-DD20-BB44-8D24-7C4D48011881}"/>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C9F188EB-DC12-D140-A22D-CDFAB481ED21}"/>
              </a:ext>
            </a:extLst>
          </p:cNvPr>
          <p:cNvSpPr>
            <a:spLocks noGrp="1"/>
          </p:cNvSpPr>
          <p:nvPr>
            <p:ph idx="1"/>
          </p:nvPr>
        </p:nvSpPr>
        <p:spPr/>
        <p:txBody>
          <a:bodyPr/>
          <a:lstStyle/>
          <a:p>
            <a:r>
              <a:rPr lang="en-US" dirty="0"/>
              <a:t>The results of the experiment may show whether or not the point mutation would have a detrimental impact on the HCN4 channel, or it may show that there was no impact at all on the mutation</a:t>
            </a:r>
          </a:p>
          <a:p>
            <a:r>
              <a:rPr lang="en-US" dirty="0"/>
              <a:t>The experiment may show that a mutation from a cystine to an arginine makes the channels behave differently when compared to the wild-type channel</a:t>
            </a:r>
          </a:p>
          <a:p>
            <a:r>
              <a:rPr lang="en-US" dirty="0"/>
              <a:t>A limitation of this experiment is that it since there have been no experiments looking into the effects of a negative charge to a positive charged amino acid mutation within the HCN4 it is difficult to say how the channel will respond</a:t>
            </a:r>
          </a:p>
        </p:txBody>
      </p:sp>
    </p:spTree>
    <p:extLst>
      <p:ext uri="{BB962C8B-B14F-4D97-AF65-F5344CB8AC3E}">
        <p14:creationId xmlns:p14="http://schemas.microsoft.com/office/powerpoint/2010/main" val="51868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2C268-0E72-C543-8EEF-4F3F811E27DE}"/>
              </a:ext>
            </a:extLst>
          </p:cNvPr>
          <p:cNvSpPr>
            <a:spLocks noGrp="1"/>
          </p:cNvSpPr>
          <p:nvPr>
            <p:ph type="title"/>
          </p:nvPr>
        </p:nvSpPr>
        <p:spPr>
          <a:xfrm>
            <a:off x="6579450" y="727627"/>
            <a:ext cx="4957553" cy="1645920"/>
          </a:xfrm>
        </p:spPr>
        <p:txBody>
          <a:bodyPr>
            <a:normAutofit/>
          </a:bodyPr>
          <a:lstStyle/>
          <a:p>
            <a:r>
              <a:rPr lang="en-US" dirty="0"/>
              <a:t>What is Bradycardia?</a:t>
            </a:r>
          </a:p>
        </p:txBody>
      </p:sp>
      <p:sp>
        <p:nvSpPr>
          <p:cNvPr id="71" name="Rectangle 70">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chemeClr val="bg1"/>
          </a:solidFill>
          <a:ln w="6350" cap="flat" cmpd="sng" algn="ctr">
            <a:noFill/>
            <a:prstDash val="solid"/>
          </a:ln>
          <a:effectLst>
            <a:softEdge rad="0"/>
          </a:effectLst>
        </p:spPr>
      </p:sp>
      <p:sp>
        <p:nvSpPr>
          <p:cNvPr id="73" name="Rectangle 72">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chemeClr val="tx1">
                <a:lumMod val="75000"/>
                <a:lumOff val="25000"/>
              </a:schemeClr>
            </a:solidFill>
            <a:prstDash val="solid"/>
            <a:miter lim="800000"/>
          </a:ln>
          <a:effectLst/>
        </p:spPr>
      </p:sp>
      <p:pic>
        <p:nvPicPr>
          <p:cNvPr id="1026" name="Picture 2" descr="Image result for sinus node heart">
            <a:extLst>
              <a:ext uri="{FF2B5EF4-FFF2-40B4-BE49-F238E27FC236}">
                <a16:creationId xmlns:a16="http://schemas.microsoft.com/office/drawing/2014/main" id="{28B65EFC-7A4F-E44C-A716-C5471BA5A17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5256" y="1230863"/>
            <a:ext cx="4414438" cy="441443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3E80E99-1C54-E640-8ECA-E0BFB903FF38}"/>
              </a:ext>
            </a:extLst>
          </p:cNvPr>
          <p:cNvSpPr>
            <a:spLocks noGrp="1"/>
          </p:cNvSpPr>
          <p:nvPr>
            <p:ph idx="1"/>
          </p:nvPr>
        </p:nvSpPr>
        <p:spPr>
          <a:xfrm>
            <a:off x="6579450" y="2538919"/>
            <a:ext cx="4957554" cy="3496120"/>
          </a:xfrm>
        </p:spPr>
        <p:txBody>
          <a:bodyPr>
            <a:normAutofit/>
          </a:bodyPr>
          <a:lstStyle/>
          <a:p>
            <a:r>
              <a:rPr lang="en-US" dirty="0"/>
              <a:t>Is generally a sign of good physical conditioning</a:t>
            </a:r>
          </a:p>
          <a:p>
            <a:r>
              <a:rPr lang="en-US" dirty="0"/>
              <a:t>However symptomatic  can lead to heart arrhythmias which are caused by a dysfunction in the sinus node of the heart </a:t>
            </a:r>
          </a:p>
          <a:p>
            <a:r>
              <a:rPr lang="en-US" dirty="0"/>
              <a:t>The sinus node is the natural pacemaker in the heart that controls heart rate</a:t>
            </a:r>
          </a:p>
          <a:p>
            <a:r>
              <a:rPr lang="en-US" dirty="0"/>
              <a:t> A mutation in this node’s HCN4 channel is responsible for the heart arrhythmias </a:t>
            </a:r>
          </a:p>
          <a:p>
            <a:endParaRPr lang="en-US" dirty="0"/>
          </a:p>
          <a:p>
            <a:endParaRPr lang="en-US" dirty="0"/>
          </a:p>
        </p:txBody>
      </p:sp>
      <p:sp>
        <p:nvSpPr>
          <p:cNvPr id="4" name="TextBox 3">
            <a:extLst>
              <a:ext uri="{FF2B5EF4-FFF2-40B4-BE49-F238E27FC236}">
                <a16:creationId xmlns:a16="http://schemas.microsoft.com/office/drawing/2014/main" id="{7BB82C8E-F870-604B-A2BD-385359C9936A}"/>
              </a:ext>
            </a:extLst>
          </p:cNvPr>
          <p:cNvSpPr txBox="1"/>
          <p:nvPr/>
        </p:nvSpPr>
        <p:spPr>
          <a:xfrm>
            <a:off x="1891862" y="6136776"/>
            <a:ext cx="3090041" cy="369332"/>
          </a:xfrm>
          <a:prstGeom prst="rect">
            <a:avLst/>
          </a:prstGeom>
          <a:noFill/>
        </p:spPr>
        <p:txBody>
          <a:bodyPr wrap="square" rtlCol="0">
            <a:spAutoFit/>
          </a:bodyPr>
          <a:lstStyle/>
          <a:p>
            <a:r>
              <a:rPr lang="en-US" dirty="0" err="1"/>
              <a:t>heartrhymalliance.org</a:t>
            </a:r>
            <a:endParaRPr lang="en-US" dirty="0"/>
          </a:p>
        </p:txBody>
      </p:sp>
    </p:spTree>
    <p:extLst>
      <p:ext uri="{BB962C8B-B14F-4D97-AF65-F5344CB8AC3E}">
        <p14:creationId xmlns:p14="http://schemas.microsoft.com/office/powerpoint/2010/main" val="4216067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A40BE-46E8-414E-89A4-DAE99D7446B4}"/>
              </a:ext>
            </a:extLst>
          </p:cNvPr>
          <p:cNvSpPr>
            <a:spLocks noGrp="1"/>
          </p:cNvSpPr>
          <p:nvPr>
            <p:ph type="title"/>
          </p:nvPr>
        </p:nvSpPr>
        <p:spPr>
          <a:xfrm>
            <a:off x="6579450" y="727627"/>
            <a:ext cx="4957553" cy="1645920"/>
          </a:xfrm>
        </p:spPr>
        <p:txBody>
          <a:bodyPr>
            <a:normAutofit/>
          </a:bodyPr>
          <a:lstStyle/>
          <a:p>
            <a:r>
              <a:rPr lang="en-US" dirty="0"/>
              <a:t>What is an HCN channel?</a:t>
            </a:r>
          </a:p>
        </p:txBody>
      </p:sp>
      <p:sp>
        <p:nvSpPr>
          <p:cNvPr id="11" name="Rectangle 10">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chemeClr val="bg1"/>
          </a:solidFill>
          <a:ln w="6350" cap="flat" cmpd="sng" algn="ctr">
            <a:noFill/>
            <a:prstDash val="solid"/>
          </a:ln>
          <a:effectLst>
            <a:softEdge rad="0"/>
          </a:effectLst>
        </p:spPr>
      </p:sp>
      <p:sp>
        <p:nvSpPr>
          <p:cNvPr id="13" name="Rectangle 12">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chemeClr val="tx1">
                <a:lumMod val="75000"/>
                <a:lumOff val="25000"/>
              </a:schemeClr>
            </a:solidFill>
            <a:prstDash val="solid"/>
            <a:miter lim="800000"/>
          </a:ln>
          <a:effectLst/>
        </p:spPr>
      </p:sp>
      <p:pic>
        <p:nvPicPr>
          <p:cNvPr id="4" name="image15.png" descr="A close up of a logo&#10;&#10;Description automatically generated">
            <a:extLst>
              <a:ext uri="{FF2B5EF4-FFF2-40B4-BE49-F238E27FC236}">
                <a16:creationId xmlns:a16="http://schemas.microsoft.com/office/drawing/2014/main" id="{FB3700F0-C1D6-1A46-8797-666141F88996}"/>
              </a:ext>
            </a:extLst>
          </p:cNvPr>
          <p:cNvPicPr>
            <a:picLocks/>
          </p:cNvPicPr>
          <p:nvPr/>
        </p:nvPicPr>
        <p:blipFill>
          <a:blip r:embed="rId2"/>
          <a:stretch>
            <a:fillRect/>
          </a:stretch>
        </p:blipFill>
        <p:spPr>
          <a:xfrm>
            <a:off x="1205256" y="2676592"/>
            <a:ext cx="4414438" cy="1522980"/>
          </a:xfrm>
          <a:prstGeom prst="rect">
            <a:avLst/>
          </a:prstGeom>
        </p:spPr>
      </p:pic>
      <p:sp>
        <p:nvSpPr>
          <p:cNvPr id="8" name="Content Placeholder 7">
            <a:extLst>
              <a:ext uri="{FF2B5EF4-FFF2-40B4-BE49-F238E27FC236}">
                <a16:creationId xmlns:a16="http://schemas.microsoft.com/office/drawing/2014/main" id="{A0DED83C-BB58-4BBC-8772-B7FDB6CB1B11}"/>
              </a:ext>
            </a:extLst>
          </p:cNvPr>
          <p:cNvSpPr>
            <a:spLocks noGrp="1"/>
          </p:cNvSpPr>
          <p:nvPr>
            <p:ph idx="1"/>
          </p:nvPr>
        </p:nvSpPr>
        <p:spPr>
          <a:xfrm>
            <a:off x="6579450" y="2538919"/>
            <a:ext cx="4957554" cy="3496120"/>
          </a:xfrm>
        </p:spPr>
        <p:txBody>
          <a:bodyPr>
            <a:normAutofit/>
          </a:bodyPr>
          <a:lstStyle/>
          <a:p>
            <a:r>
              <a:rPr lang="en-US" dirty="0"/>
              <a:t>HCN channels are responsible for generating the pacemaker “funny” current that plays a crucial role in modulating the rhythm of the heart </a:t>
            </a:r>
          </a:p>
          <a:p>
            <a:r>
              <a:rPr lang="en-US" dirty="0"/>
              <a:t>Hyperpolarization-activated cyclic nucleotide-gated (HCN) ion channels are voltage gated and ligand-activated integral membrane proteins that contribute to pace-making activity in cardiac cells </a:t>
            </a:r>
          </a:p>
          <a:p>
            <a:r>
              <a:rPr lang="en-US" dirty="0"/>
              <a:t>HCN channels are regulated by the binding of cyclic nucleotides such as cAMP, cGMP, or </a:t>
            </a:r>
            <a:r>
              <a:rPr lang="en-US" dirty="0" err="1"/>
              <a:t>cCMP</a:t>
            </a:r>
            <a:r>
              <a:rPr lang="en-US" dirty="0"/>
              <a:t>. The binding of cyclic nucleotides lowers the threshold potential of HCN channels thereby activating them </a:t>
            </a:r>
          </a:p>
        </p:txBody>
      </p:sp>
      <p:sp>
        <p:nvSpPr>
          <p:cNvPr id="5" name="TextBox 4">
            <a:extLst>
              <a:ext uri="{FF2B5EF4-FFF2-40B4-BE49-F238E27FC236}">
                <a16:creationId xmlns:a16="http://schemas.microsoft.com/office/drawing/2014/main" id="{88B1B9FB-7640-EF49-889D-2BB10BFF0A46}"/>
              </a:ext>
            </a:extLst>
          </p:cNvPr>
          <p:cNvSpPr txBox="1"/>
          <p:nvPr/>
        </p:nvSpPr>
        <p:spPr>
          <a:xfrm>
            <a:off x="1484026" y="4631961"/>
            <a:ext cx="3822492" cy="877163"/>
          </a:xfrm>
          <a:prstGeom prst="rect">
            <a:avLst/>
          </a:prstGeom>
          <a:noFill/>
        </p:spPr>
        <p:txBody>
          <a:bodyPr wrap="square" rtlCol="0">
            <a:spAutoFit/>
          </a:bodyPr>
          <a:lstStyle/>
          <a:p>
            <a:r>
              <a:rPr lang="en-US" sz="1100" dirty="0"/>
              <a:t>Goldin, Alan L. “Expression of Ion Channels in Xenopus Oocytes.” </a:t>
            </a:r>
            <a:r>
              <a:rPr lang="en-US" sz="1100" i="1" dirty="0"/>
              <a:t>Expression and Analysis of Recombinant Ion Channels</a:t>
            </a:r>
            <a:r>
              <a:rPr lang="en-US" sz="1100" dirty="0"/>
              <a:t>, 2006, pp. 1–25., doi:10.1002/3527608095.ch1</a:t>
            </a:r>
            <a:r>
              <a:rPr lang="en-US" dirty="0"/>
              <a:t>.</a:t>
            </a:r>
            <a:r>
              <a:rPr lang="en-US" dirty="0">
                <a:effectLst/>
              </a:rPr>
              <a:t> </a:t>
            </a:r>
            <a:endParaRPr lang="en-US" dirty="0"/>
          </a:p>
        </p:txBody>
      </p:sp>
    </p:spTree>
    <p:extLst>
      <p:ext uri="{BB962C8B-B14F-4D97-AF65-F5344CB8AC3E}">
        <p14:creationId xmlns:p14="http://schemas.microsoft.com/office/powerpoint/2010/main" val="3559035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C66CC0-BCD5-BF46-A2E5-7D6FA22BA826}"/>
              </a:ext>
            </a:extLst>
          </p:cNvPr>
          <p:cNvSpPr>
            <a:spLocks noGrp="1"/>
          </p:cNvSpPr>
          <p:nvPr>
            <p:ph type="title"/>
          </p:nvPr>
        </p:nvSpPr>
        <p:spPr>
          <a:xfrm>
            <a:off x="6846137" y="3567774"/>
            <a:ext cx="4602152" cy="939074"/>
          </a:xfrm>
        </p:spPr>
        <p:txBody>
          <a:bodyPr>
            <a:normAutofit/>
          </a:bodyPr>
          <a:lstStyle/>
          <a:p>
            <a:r>
              <a:rPr lang="en-US" sz="3000"/>
              <a:t>Mutations within the HCN4 channel</a:t>
            </a:r>
          </a:p>
        </p:txBody>
      </p:sp>
      <p:pic>
        <p:nvPicPr>
          <p:cNvPr id="4" name="image16.png" descr="A screenshot of a cell phone&#10;&#10;Description automatically generated">
            <a:extLst>
              <a:ext uri="{FF2B5EF4-FFF2-40B4-BE49-F238E27FC236}">
                <a16:creationId xmlns:a16="http://schemas.microsoft.com/office/drawing/2014/main" id="{C90BDF01-1B0E-1E4A-BB67-66E3B67638AF}"/>
              </a:ext>
            </a:extLst>
          </p:cNvPr>
          <p:cNvPicPr>
            <a:picLocks/>
          </p:cNvPicPr>
          <p:nvPr/>
        </p:nvPicPr>
        <p:blipFill>
          <a:blip r:embed="rId2"/>
          <a:stretch>
            <a:fillRect/>
          </a:stretch>
        </p:blipFill>
        <p:spPr>
          <a:xfrm>
            <a:off x="643468" y="1152138"/>
            <a:ext cx="5060992" cy="4529587"/>
          </a:xfrm>
          <a:prstGeom prst="rect">
            <a:avLst/>
          </a:prstGeom>
        </p:spPr>
      </p:pic>
      <p:pic>
        <p:nvPicPr>
          <p:cNvPr id="10" name="image18.png" descr="A close up of electronics&#10;&#10;Description automatically generated">
            <a:extLst>
              <a:ext uri="{FF2B5EF4-FFF2-40B4-BE49-F238E27FC236}">
                <a16:creationId xmlns:a16="http://schemas.microsoft.com/office/drawing/2014/main" id="{93CA28A8-521D-904C-B221-8B2CD32027E9}"/>
              </a:ext>
            </a:extLst>
          </p:cNvPr>
          <p:cNvPicPr/>
          <p:nvPr/>
        </p:nvPicPr>
        <p:blipFill>
          <a:blip r:embed="rId3"/>
          <a:stretch>
            <a:fillRect/>
          </a:stretch>
        </p:blipFill>
        <p:spPr>
          <a:xfrm>
            <a:off x="7208146" y="564693"/>
            <a:ext cx="3910304" cy="2864298"/>
          </a:xfrm>
          <a:prstGeom prst="rect">
            <a:avLst/>
          </a:prstGeom>
        </p:spPr>
      </p:pic>
      <p:sp>
        <p:nvSpPr>
          <p:cNvPr id="8" name="Content Placeholder 7">
            <a:extLst>
              <a:ext uri="{FF2B5EF4-FFF2-40B4-BE49-F238E27FC236}">
                <a16:creationId xmlns:a16="http://schemas.microsoft.com/office/drawing/2014/main" id="{DD9FEA60-4EBE-4D85-897E-BFCFF9011071}"/>
              </a:ext>
            </a:extLst>
          </p:cNvPr>
          <p:cNvSpPr>
            <a:spLocks noGrp="1"/>
          </p:cNvSpPr>
          <p:nvPr>
            <p:ph idx="1"/>
          </p:nvPr>
        </p:nvSpPr>
        <p:spPr>
          <a:xfrm>
            <a:off x="6846137" y="4555671"/>
            <a:ext cx="4602152" cy="1463315"/>
          </a:xfrm>
        </p:spPr>
        <p:txBody>
          <a:bodyPr>
            <a:normAutofit fontScale="92500" lnSpcReduction="10000"/>
          </a:bodyPr>
          <a:lstStyle/>
          <a:p>
            <a:r>
              <a:rPr lang="en-US" dirty="0"/>
              <a:t>Focusing on the creating a similar mutation to  Tyr481His and Gly482Arg  </a:t>
            </a:r>
          </a:p>
          <a:p>
            <a:r>
              <a:rPr lang="en-US" dirty="0"/>
              <a:t>Uncharged, hydrophobic amino acids are mutated to a charged amino acid. </a:t>
            </a:r>
          </a:p>
          <a:p>
            <a:r>
              <a:rPr lang="en-US" dirty="0"/>
              <a:t>Charge repulsion may be </a:t>
            </a:r>
            <a:r>
              <a:rPr lang="en-US" dirty="0" err="1"/>
              <a:t>occuring</a:t>
            </a:r>
            <a:endParaRPr lang="en-US" dirty="0"/>
          </a:p>
        </p:txBody>
      </p:sp>
      <p:sp>
        <p:nvSpPr>
          <p:cNvPr id="5" name="TextBox 4">
            <a:extLst>
              <a:ext uri="{FF2B5EF4-FFF2-40B4-BE49-F238E27FC236}">
                <a16:creationId xmlns:a16="http://schemas.microsoft.com/office/drawing/2014/main" id="{3C62BBF1-8FCA-3945-9A7C-14EDE4084BFE}"/>
              </a:ext>
            </a:extLst>
          </p:cNvPr>
          <p:cNvSpPr txBox="1"/>
          <p:nvPr/>
        </p:nvSpPr>
        <p:spPr>
          <a:xfrm>
            <a:off x="1534299" y="5670789"/>
            <a:ext cx="3552669" cy="861774"/>
          </a:xfrm>
          <a:prstGeom prst="rect">
            <a:avLst/>
          </a:prstGeom>
          <a:noFill/>
        </p:spPr>
        <p:txBody>
          <a:bodyPr wrap="square" rtlCol="0">
            <a:spAutoFit/>
          </a:bodyPr>
          <a:lstStyle/>
          <a:p>
            <a:pPr>
              <a:spcAft>
                <a:spcPts val="600"/>
              </a:spcAft>
            </a:pPr>
            <a:r>
              <a:rPr lang="en-US" sz="1000" dirty="0"/>
              <a:t>Milano, Annalisa, et al. “HCN4 Mutations in Multiple Families With Bradycardia and Left Ventricular Noncompaction Cardiomyopathy.” </a:t>
            </a:r>
            <a:r>
              <a:rPr lang="en-US" sz="1000" i="1" dirty="0"/>
              <a:t>Journal of the American College of Cardiology</a:t>
            </a:r>
            <a:r>
              <a:rPr lang="en-US" sz="1000" dirty="0"/>
              <a:t>, vol. 64, no. 8, 2014, pp. 745–756., doi:10.1016/j.jacc.2014.05.045.</a:t>
            </a:r>
            <a:r>
              <a:rPr lang="en-US" sz="1000" dirty="0">
                <a:effectLst/>
              </a:rPr>
              <a:t> </a:t>
            </a:r>
            <a:endParaRPr lang="en-US" sz="1000" dirty="0"/>
          </a:p>
        </p:txBody>
      </p:sp>
    </p:spTree>
    <p:extLst>
      <p:ext uri="{BB962C8B-B14F-4D97-AF65-F5344CB8AC3E}">
        <p14:creationId xmlns:p14="http://schemas.microsoft.com/office/powerpoint/2010/main" val="912503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A88460-01B7-164C-8F5F-9DF2F66DD76E}"/>
              </a:ext>
            </a:extLst>
          </p:cNvPr>
          <p:cNvSpPr>
            <a:spLocks noGrp="1"/>
          </p:cNvSpPr>
          <p:nvPr>
            <p:ph type="title"/>
          </p:nvPr>
        </p:nvSpPr>
        <p:spPr>
          <a:xfrm>
            <a:off x="6846137" y="3567774"/>
            <a:ext cx="4602152" cy="939074"/>
          </a:xfrm>
        </p:spPr>
        <p:txBody>
          <a:bodyPr>
            <a:normAutofit/>
          </a:bodyPr>
          <a:lstStyle/>
          <a:p>
            <a:r>
              <a:rPr lang="en-US" sz="3000"/>
              <a:t>Effects of mutations on the channel</a:t>
            </a:r>
          </a:p>
        </p:txBody>
      </p:sp>
      <p:pic>
        <p:nvPicPr>
          <p:cNvPr id="10" name="image21.png" descr="A close up of a map&#10;&#10;Description automatically generated">
            <a:extLst>
              <a:ext uri="{FF2B5EF4-FFF2-40B4-BE49-F238E27FC236}">
                <a16:creationId xmlns:a16="http://schemas.microsoft.com/office/drawing/2014/main" id="{02E85B36-D32E-A24E-9B56-E2A8A66CE408}"/>
              </a:ext>
            </a:extLst>
          </p:cNvPr>
          <p:cNvPicPr/>
          <p:nvPr/>
        </p:nvPicPr>
        <p:blipFill>
          <a:blip r:embed="rId2"/>
          <a:stretch>
            <a:fillRect/>
          </a:stretch>
        </p:blipFill>
        <p:spPr>
          <a:xfrm>
            <a:off x="643468" y="880093"/>
            <a:ext cx="5060992" cy="5073677"/>
          </a:xfrm>
          <a:prstGeom prst="rect">
            <a:avLst/>
          </a:prstGeom>
        </p:spPr>
      </p:pic>
      <p:pic>
        <p:nvPicPr>
          <p:cNvPr id="4" name="image9.png" descr="A close up of a map&#10;&#10;Description automatically generated">
            <a:extLst>
              <a:ext uri="{FF2B5EF4-FFF2-40B4-BE49-F238E27FC236}">
                <a16:creationId xmlns:a16="http://schemas.microsoft.com/office/drawing/2014/main" id="{CD2322B5-5E69-9D4F-9423-18765B3295D5}"/>
              </a:ext>
            </a:extLst>
          </p:cNvPr>
          <p:cNvPicPr>
            <a:picLocks/>
          </p:cNvPicPr>
          <p:nvPr/>
        </p:nvPicPr>
        <p:blipFill>
          <a:blip r:embed="rId3"/>
          <a:stretch>
            <a:fillRect/>
          </a:stretch>
        </p:blipFill>
        <p:spPr>
          <a:xfrm>
            <a:off x="7326039" y="564693"/>
            <a:ext cx="3674517" cy="2864298"/>
          </a:xfrm>
          <a:prstGeom prst="rect">
            <a:avLst/>
          </a:prstGeom>
        </p:spPr>
      </p:pic>
      <p:sp>
        <p:nvSpPr>
          <p:cNvPr id="8" name="Content Placeholder 7">
            <a:extLst>
              <a:ext uri="{FF2B5EF4-FFF2-40B4-BE49-F238E27FC236}">
                <a16:creationId xmlns:a16="http://schemas.microsoft.com/office/drawing/2014/main" id="{5A131D84-F7B7-4BBA-AB02-84E236F9C55F}"/>
              </a:ext>
            </a:extLst>
          </p:cNvPr>
          <p:cNvSpPr>
            <a:spLocks noGrp="1"/>
          </p:cNvSpPr>
          <p:nvPr>
            <p:ph idx="1"/>
          </p:nvPr>
        </p:nvSpPr>
        <p:spPr>
          <a:xfrm>
            <a:off x="6846137" y="4555671"/>
            <a:ext cx="4602152" cy="1737636"/>
          </a:xfrm>
        </p:spPr>
        <p:txBody>
          <a:bodyPr>
            <a:normAutofit fontScale="92500" lnSpcReduction="20000"/>
          </a:bodyPr>
          <a:lstStyle/>
          <a:p>
            <a:r>
              <a:rPr lang="en-US" dirty="0"/>
              <a:t>Mutant channels respond normally to cAMP binding but are activated at negative voltage when compared with wild type channels </a:t>
            </a:r>
          </a:p>
          <a:p>
            <a:r>
              <a:rPr lang="en-US" dirty="0"/>
              <a:t>The specific region is located within the pore forming region of S5-S6 linkage</a:t>
            </a:r>
          </a:p>
          <a:p>
            <a:r>
              <a:rPr lang="en-US" dirty="0"/>
              <a:t>Mutations in this region will directly impact the selectivity of the channel since the pore itself is being affected </a:t>
            </a:r>
          </a:p>
          <a:p>
            <a:endParaRPr lang="en-US" dirty="0"/>
          </a:p>
        </p:txBody>
      </p:sp>
      <p:sp>
        <p:nvSpPr>
          <p:cNvPr id="5" name="TextBox 4">
            <a:extLst>
              <a:ext uri="{FF2B5EF4-FFF2-40B4-BE49-F238E27FC236}">
                <a16:creationId xmlns:a16="http://schemas.microsoft.com/office/drawing/2014/main" id="{D5C241D3-3BAC-A64B-9FC7-0AAAB5DAAD83}"/>
              </a:ext>
            </a:extLst>
          </p:cNvPr>
          <p:cNvSpPr txBox="1"/>
          <p:nvPr/>
        </p:nvSpPr>
        <p:spPr>
          <a:xfrm>
            <a:off x="1357313" y="5899551"/>
            <a:ext cx="4347147" cy="1061829"/>
          </a:xfrm>
          <a:prstGeom prst="rect">
            <a:avLst/>
          </a:prstGeom>
          <a:noFill/>
        </p:spPr>
        <p:txBody>
          <a:bodyPr wrap="square" rtlCol="0">
            <a:spAutoFit/>
          </a:bodyPr>
          <a:lstStyle/>
          <a:p>
            <a:pPr>
              <a:spcAft>
                <a:spcPts val="600"/>
              </a:spcAft>
            </a:pPr>
            <a:r>
              <a:rPr lang="en-US" sz="1000" dirty="0"/>
              <a:t>Milano, Annalisa, et al. “HCN4 Mutations in Multiple Families With Bradycardia and Left Ventricular Noncompaction Cardiomyopathy.” </a:t>
            </a:r>
            <a:r>
              <a:rPr lang="en-US" sz="1000" i="1" dirty="0"/>
              <a:t>Journal of the American College of Cardiology</a:t>
            </a:r>
            <a:r>
              <a:rPr lang="en-US" sz="1000" dirty="0"/>
              <a:t>, vol. 64, no. 8, 2014, pp. 745–756., doi:10.1016/j.jacc.2014.05.045. </a:t>
            </a:r>
          </a:p>
          <a:p>
            <a:pPr>
              <a:spcAft>
                <a:spcPts val="600"/>
              </a:spcAft>
            </a:pPr>
            <a:endParaRPr lang="en-US" dirty="0"/>
          </a:p>
        </p:txBody>
      </p:sp>
    </p:spTree>
    <p:extLst>
      <p:ext uri="{BB962C8B-B14F-4D97-AF65-F5344CB8AC3E}">
        <p14:creationId xmlns:p14="http://schemas.microsoft.com/office/powerpoint/2010/main" val="2113751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A10D2-B691-8D46-8A2E-839CBE8C69D9}"/>
              </a:ext>
            </a:extLst>
          </p:cNvPr>
          <p:cNvSpPr>
            <a:spLocks noGrp="1"/>
          </p:cNvSpPr>
          <p:nvPr>
            <p:ph type="title"/>
          </p:nvPr>
        </p:nvSpPr>
        <p:spPr/>
        <p:txBody>
          <a:bodyPr/>
          <a:lstStyle/>
          <a:p>
            <a:r>
              <a:rPr lang="en-US" dirty="0"/>
              <a:t>Importance of mutation from uncharged to charged amino acid</a:t>
            </a:r>
          </a:p>
        </p:txBody>
      </p:sp>
      <p:pic>
        <p:nvPicPr>
          <p:cNvPr id="2050" name="Picture 2" descr="Image result for glycine">
            <a:extLst>
              <a:ext uri="{FF2B5EF4-FFF2-40B4-BE49-F238E27FC236}">
                <a16:creationId xmlns:a16="http://schemas.microsoft.com/office/drawing/2014/main" id="{B2834550-6629-BF4C-B477-D0BE5B1826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2146300"/>
            <a:ext cx="1574800" cy="12827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D6367F32-08EA-3542-935D-19864AAEF6EA}"/>
                  </a:ext>
                </a:extLst>
              </p14:cNvPr>
              <p14:cNvContentPartPr/>
              <p14:nvPr/>
            </p14:nvContentPartPr>
            <p14:xfrm>
              <a:off x="2275696" y="3050510"/>
              <a:ext cx="360" cy="360"/>
            </p14:xfrm>
          </p:contentPart>
        </mc:Choice>
        <mc:Fallback>
          <p:pic>
            <p:nvPicPr>
              <p:cNvPr id="5" name="Ink 4">
                <a:extLst>
                  <a:ext uri="{FF2B5EF4-FFF2-40B4-BE49-F238E27FC236}">
                    <a16:creationId xmlns:a16="http://schemas.microsoft.com/office/drawing/2014/main" id="{D6367F32-08EA-3542-935D-19864AAEF6EA}"/>
                  </a:ext>
                </a:extLst>
              </p:cNvPr>
              <p:cNvPicPr/>
              <p:nvPr/>
            </p:nvPicPr>
            <p:blipFill>
              <a:blip r:embed="rId4"/>
              <a:stretch>
                <a:fillRect/>
              </a:stretch>
            </p:blipFill>
            <p:spPr>
              <a:xfrm>
                <a:off x="2267056" y="3041510"/>
                <a:ext cx="18000" cy="18000"/>
              </a:xfrm>
              <a:prstGeom prst="rect">
                <a:avLst/>
              </a:prstGeom>
            </p:spPr>
          </p:pic>
        </mc:Fallback>
      </mc:AlternateContent>
      <p:cxnSp>
        <p:nvCxnSpPr>
          <p:cNvPr id="9" name="Straight Arrow Connector 8">
            <a:extLst>
              <a:ext uri="{FF2B5EF4-FFF2-40B4-BE49-F238E27FC236}">
                <a16:creationId xmlns:a16="http://schemas.microsoft.com/office/drawing/2014/main" id="{80BBE087-8D8B-214B-AF47-52CB67C4564F}"/>
              </a:ext>
            </a:extLst>
          </p:cNvPr>
          <p:cNvCxnSpPr>
            <a:cxnSpLocks/>
          </p:cNvCxnSpPr>
          <p:nvPr/>
        </p:nvCxnSpPr>
        <p:spPr>
          <a:xfrm flipV="1">
            <a:off x="3147934" y="2787650"/>
            <a:ext cx="294806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052" name="Picture 4" descr="Image result for arginine with charge">
            <a:extLst>
              <a:ext uri="{FF2B5EF4-FFF2-40B4-BE49-F238E27FC236}">
                <a16:creationId xmlns:a16="http://schemas.microsoft.com/office/drawing/2014/main" id="{AF27EF0C-445F-9A4F-9829-6A0465FAAA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5477" y="2014194"/>
            <a:ext cx="3422128" cy="18479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1F1BA35-97F7-F047-93B4-A8090B96767C}"/>
              </a:ext>
            </a:extLst>
          </p:cNvPr>
          <p:cNvSpPr txBox="1"/>
          <p:nvPr/>
        </p:nvSpPr>
        <p:spPr>
          <a:xfrm>
            <a:off x="659567" y="4631961"/>
            <a:ext cx="6370820" cy="923330"/>
          </a:xfrm>
          <a:prstGeom prst="rect">
            <a:avLst/>
          </a:prstGeom>
          <a:noFill/>
        </p:spPr>
        <p:txBody>
          <a:bodyPr wrap="square" rtlCol="0">
            <a:spAutoFit/>
          </a:bodyPr>
          <a:lstStyle/>
          <a:p>
            <a:r>
              <a:rPr lang="en-US" dirty="0"/>
              <a:t>Voltage-mediated transitions the positive side chains provide a barrier to the passage of ions</a:t>
            </a:r>
            <a:r>
              <a:rPr lang="en-US" dirty="0">
                <a:effectLst/>
              </a:rPr>
              <a:t> </a:t>
            </a:r>
          </a:p>
          <a:p>
            <a:endParaRPr lang="en-US" dirty="0"/>
          </a:p>
        </p:txBody>
      </p:sp>
    </p:spTree>
    <p:extLst>
      <p:ext uri="{BB962C8B-B14F-4D97-AF65-F5344CB8AC3E}">
        <p14:creationId xmlns:p14="http://schemas.microsoft.com/office/powerpoint/2010/main" val="1913478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19.png" descr="A close up of a device&#10;&#10;Description automatically generated">
            <a:extLst>
              <a:ext uri="{FF2B5EF4-FFF2-40B4-BE49-F238E27FC236}">
                <a16:creationId xmlns:a16="http://schemas.microsoft.com/office/drawing/2014/main" id="{D87CD315-FF90-8941-A284-3344BB0E0F13}"/>
              </a:ext>
            </a:extLst>
          </p:cNvPr>
          <p:cNvPicPr/>
          <p:nvPr/>
        </p:nvPicPr>
        <p:blipFill>
          <a:blip r:embed="rId2"/>
          <a:stretch>
            <a:fillRect/>
          </a:stretch>
        </p:blipFill>
        <p:spPr>
          <a:xfrm>
            <a:off x="727654" y="1932598"/>
            <a:ext cx="5367165" cy="3005611"/>
          </a:xfrm>
          <a:prstGeom prst="rect">
            <a:avLst/>
          </a:prstGeom>
        </p:spPr>
      </p:pic>
      <p:sp>
        <p:nvSpPr>
          <p:cNvPr id="33" name="Rectangle 32">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DFFE1C-14AB-BD48-9C13-CDE3E9829286}"/>
              </a:ext>
            </a:extLst>
          </p:cNvPr>
          <p:cNvSpPr>
            <a:spLocks noGrp="1"/>
          </p:cNvSpPr>
          <p:nvPr>
            <p:ph type="title"/>
          </p:nvPr>
        </p:nvSpPr>
        <p:spPr>
          <a:xfrm>
            <a:off x="7064082" y="642594"/>
            <a:ext cx="4472921" cy="1643928"/>
          </a:xfrm>
        </p:spPr>
        <p:txBody>
          <a:bodyPr>
            <a:normAutofit/>
          </a:bodyPr>
          <a:lstStyle/>
          <a:p>
            <a:r>
              <a:rPr lang="en-US" sz="4400"/>
              <a:t>Overview of Experiment</a:t>
            </a:r>
          </a:p>
        </p:txBody>
      </p:sp>
      <p:sp>
        <p:nvSpPr>
          <p:cNvPr id="8" name="Content Placeholder 7">
            <a:extLst>
              <a:ext uri="{FF2B5EF4-FFF2-40B4-BE49-F238E27FC236}">
                <a16:creationId xmlns:a16="http://schemas.microsoft.com/office/drawing/2014/main" id="{352E075D-D356-4BDD-9DF2-8C90A777BAF0}"/>
              </a:ext>
            </a:extLst>
          </p:cNvPr>
          <p:cNvSpPr>
            <a:spLocks noGrp="1"/>
          </p:cNvSpPr>
          <p:nvPr>
            <p:ph idx="1"/>
          </p:nvPr>
        </p:nvSpPr>
        <p:spPr>
          <a:xfrm>
            <a:off x="7064082" y="2385390"/>
            <a:ext cx="4472922" cy="3649649"/>
          </a:xfrm>
        </p:spPr>
        <p:txBody>
          <a:bodyPr>
            <a:normAutofit/>
          </a:bodyPr>
          <a:lstStyle/>
          <a:p>
            <a:r>
              <a:rPr lang="en-US" dirty="0"/>
              <a:t>Compare the electrophysiology of </a:t>
            </a:r>
            <a:r>
              <a:rPr lang="en-US" i="1" dirty="0"/>
              <a:t>Xenopus </a:t>
            </a:r>
            <a:r>
              <a:rPr lang="en-US" i="1" dirty="0" err="1"/>
              <a:t>laevis</a:t>
            </a:r>
            <a:r>
              <a:rPr lang="en-US" i="1" dirty="0"/>
              <a:t> </a:t>
            </a:r>
            <a:r>
              <a:rPr lang="en-US" dirty="0"/>
              <a:t>oocytes with mutated human HCN4 channels with oocytes with wild-type human HCN4 channels. </a:t>
            </a:r>
          </a:p>
          <a:p>
            <a:pPr marL="0" indent="0">
              <a:buNone/>
            </a:pPr>
            <a:endParaRPr lang="en-US" dirty="0"/>
          </a:p>
        </p:txBody>
      </p:sp>
    </p:spTree>
    <p:extLst>
      <p:ext uri="{BB962C8B-B14F-4D97-AF65-F5344CB8AC3E}">
        <p14:creationId xmlns:p14="http://schemas.microsoft.com/office/powerpoint/2010/main" val="1598916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C609DA-2E06-8C41-8FC5-F8C19C72823C}"/>
              </a:ext>
            </a:extLst>
          </p:cNvPr>
          <p:cNvSpPr>
            <a:spLocks noGrp="1"/>
          </p:cNvSpPr>
          <p:nvPr>
            <p:ph type="title"/>
          </p:nvPr>
        </p:nvSpPr>
        <p:spPr>
          <a:xfrm>
            <a:off x="6846137" y="3567774"/>
            <a:ext cx="4602152" cy="939074"/>
          </a:xfrm>
        </p:spPr>
        <p:txBody>
          <a:bodyPr>
            <a:normAutofit/>
          </a:bodyPr>
          <a:lstStyle/>
          <a:p>
            <a:r>
              <a:rPr lang="en-US" sz="3000"/>
              <a:t>Vector and Site-directed Mutagenesis</a:t>
            </a:r>
          </a:p>
        </p:txBody>
      </p:sp>
      <p:pic>
        <p:nvPicPr>
          <p:cNvPr id="5" name="image22.png" descr="A screenshot of a cell phone&#10;&#10;Description automatically generated">
            <a:extLst>
              <a:ext uri="{FF2B5EF4-FFF2-40B4-BE49-F238E27FC236}">
                <a16:creationId xmlns:a16="http://schemas.microsoft.com/office/drawing/2014/main" id="{876F52DE-A378-AA47-BFA7-DAEC4FC457C0}"/>
              </a:ext>
            </a:extLst>
          </p:cNvPr>
          <p:cNvPicPr/>
          <p:nvPr/>
        </p:nvPicPr>
        <p:blipFill>
          <a:blip r:embed="rId2"/>
          <a:stretch>
            <a:fillRect/>
          </a:stretch>
        </p:blipFill>
        <p:spPr>
          <a:xfrm>
            <a:off x="684099" y="619330"/>
            <a:ext cx="4979729" cy="5595203"/>
          </a:xfrm>
          <a:prstGeom prst="rect">
            <a:avLst/>
          </a:prstGeom>
        </p:spPr>
      </p:pic>
      <p:pic>
        <p:nvPicPr>
          <p:cNvPr id="4" name="image20.png" descr="A picture containing text, map&#10;&#10;Description automatically generated">
            <a:extLst>
              <a:ext uri="{FF2B5EF4-FFF2-40B4-BE49-F238E27FC236}">
                <a16:creationId xmlns:a16="http://schemas.microsoft.com/office/drawing/2014/main" id="{A4FD6F2C-E163-FA40-A15F-9B67D3F9AECB}"/>
              </a:ext>
            </a:extLst>
          </p:cNvPr>
          <p:cNvPicPr>
            <a:picLocks/>
          </p:cNvPicPr>
          <p:nvPr/>
        </p:nvPicPr>
        <p:blipFill>
          <a:blip r:embed="rId3"/>
          <a:stretch>
            <a:fillRect/>
          </a:stretch>
        </p:blipFill>
        <p:spPr>
          <a:xfrm>
            <a:off x="7627481" y="564693"/>
            <a:ext cx="3071633" cy="2864298"/>
          </a:xfrm>
          <a:prstGeom prst="rect">
            <a:avLst/>
          </a:prstGeom>
        </p:spPr>
      </p:pic>
      <p:sp>
        <p:nvSpPr>
          <p:cNvPr id="9" name="Content Placeholder 8">
            <a:extLst>
              <a:ext uri="{FF2B5EF4-FFF2-40B4-BE49-F238E27FC236}">
                <a16:creationId xmlns:a16="http://schemas.microsoft.com/office/drawing/2014/main" id="{B66B82BD-DD53-4073-A354-BAB30DB1ADAC}"/>
              </a:ext>
            </a:extLst>
          </p:cNvPr>
          <p:cNvSpPr>
            <a:spLocks noGrp="1"/>
          </p:cNvSpPr>
          <p:nvPr>
            <p:ph idx="1"/>
          </p:nvPr>
        </p:nvSpPr>
        <p:spPr>
          <a:xfrm>
            <a:off x="6846137" y="4555671"/>
            <a:ext cx="4602152" cy="1463315"/>
          </a:xfrm>
        </p:spPr>
        <p:txBody>
          <a:bodyPr>
            <a:normAutofit/>
          </a:bodyPr>
          <a:lstStyle/>
          <a:p>
            <a:r>
              <a:rPr lang="en-US" dirty="0"/>
              <a:t>Human HCN4 channel cDNA clone will be used as a template to engineer the mutation of cysteine to arginine by base substitution PCR that will change one uracil to a cytosine </a:t>
            </a:r>
          </a:p>
          <a:p>
            <a:r>
              <a:rPr lang="en-US" dirty="0"/>
              <a:t>UGU to CGU</a:t>
            </a:r>
          </a:p>
        </p:txBody>
      </p:sp>
      <p:sp>
        <p:nvSpPr>
          <p:cNvPr id="6" name="TextBox 5">
            <a:extLst>
              <a:ext uri="{FF2B5EF4-FFF2-40B4-BE49-F238E27FC236}">
                <a16:creationId xmlns:a16="http://schemas.microsoft.com/office/drawing/2014/main" id="{5C1118D0-30E5-8A4B-B578-543AD0927205}"/>
              </a:ext>
            </a:extLst>
          </p:cNvPr>
          <p:cNvSpPr txBox="1"/>
          <p:nvPr/>
        </p:nvSpPr>
        <p:spPr>
          <a:xfrm>
            <a:off x="10676148" y="639053"/>
            <a:ext cx="1065432" cy="1661993"/>
          </a:xfrm>
          <a:prstGeom prst="rect">
            <a:avLst/>
          </a:prstGeom>
          <a:noFill/>
        </p:spPr>
        <p:txBody>
          <a:bodyPr wrap="square" rtlCol="0">
            <a:spAutoFit/>
          </a:bodyPr>
          <a:lstStyle/>
          <a:p>
            <a:r>
              <a:rPr lang="en-US" sz="1000" dirty="0"/>
              <a:t>Baum, Michael. (</a:t>
            </a:r>
            <a:r>
              <a:rPr lang="en-US" sz="800" dirty="0"/>
              <a:t>2016). Transmembrane carriers of cardenolide-adapted leaf beetles   (Coleoptera, CHRYSOMELIDAE). 10.13140/RG.2.2.27654.37444</a:t>
            </a:r>
            <a:r>
              <a:rPr lang="en-US" sz="1000" dirty="0"/>
              <a:t>.</a:t>
            </a:r>
            <a:r>
              <a:rPr lang="en-US" sz="1000" dirty="0">
                <a:effectLst/>
              </a:rPr>
              <a:t> </a:t>
            </a:r>
            <a:endParaRPr lang="en-US" sz="1000" dirty="0"/>
          </a:p>
        </p:txBody>
      </p:sp>
      <p:sp>
        <p:nvSpPr>
          <p:cNvPr id="7" name="TextBox 6">
            <a:extLst>
              <a:ext uri="{FF2B5EF4-FFF2-40B4-BE49-F238E27FC236}">
                <a16:creationId xmlns:a16="http://schemas.microsoft.com/office/drawing/2014/main" id="{E70AE8D7-6A1C-7643-BB7E-D2455EBCAFA7}"/>
              </a:ext>
            </a:extLst>
          </p:cNvPr>
          <p:cNvSpPr txBox="1"/>
          <p:nvPr/>
        </p:nvSpPr>
        <p:spPr>
          <a:xfrm>
            <a:off x="5400331" y="4368363"/>
            <a:ext cx="1244183" cy="2062103"/>
          </a:xfrm>
          <a:prstGeom prst="rect">
            <a:avLst/>
          </a:prstGeom>
          <a:noFill/>
        </p:spPr>
        <p:txBody>
          <a:bodyPr wrap="square" rtlCol="0">
            <a:spAutoFit/>
          </a:bodyPr>
          <a:lstStyle/>
          <a:p>
            <a:r>
              <a:rPr lang="en-US" sz="800" dirty="0" err="1"/>
              <a:t>Castorena</a:t>
            </a:r>
            <a:r>
              <a:rPr lang="en-US" sz="800" dirty="0"/>
              <a:t>‐Torres, Fabiola, et al. “Site‐Directed Mutagenesis by Polymerase Chain Reaction.” </a:t>
            </a:r>
            <a:r>
              <a:rPr lang="en-US" sz="800" i="1" dirty="0" err="1"/>
              <a:t>IntechOpen</a:t>
            </a:r>
            <a:r>
              <a:rPr lang="en-US" sz="800" dirty="0"/>
              <a:t>, </a:t>
            </a:r>
            <a:r>
              <a:rPr lang="en-US" sz="800" dirty="0" err="1"/>
              <a:t>IntechOpen</a:t>
            </a:r>
            <a:r>
              <a:rPr lang="en-US" sz="800" dirty="0"/>
              <a:t>, 14 Dec. 2016, </a:t>
            </a:r>
            <a:r>
              <a:rPr lang="en-US" sz="800" dirty="0" err="1"/>
              <a:t>www.intechopen.com</a:t>
            </a:r>
            <a:r>
              <a:rPr lang="en-US" sz="800" dirty="0"/>
              <a:t>/books/polymerase-chain-reaction-for-biomedical-applications/site-directed-mutagenesis-by-polymerase-chain-reaction.</a:t>
            </a:r>
            <a:r>
              <a:rPr lang="en-US" sz="800" dirty="0">
                <a:effectLst/>
              </a:rPr>
              <a:t> </a:t>
            </a:r>
            <a:endParaRPr lang="en-US" sz="800" dirty="0"/>
          </a:p>
        </p:txBody>
      </p:sp>
    </p:spTree>
    <p:extLst>
      <p:ext uri="{BB962C8B-B14F-4D97-AF65-F5344CB8AC3E}">
        <p14:creationId xmlns:p14="http://schemas.microsoft.com/office/powerpoint/2010/main" val="75983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22.png" descr="A screenshot of a cell phone&#10;&#10;Description automatically generated">
            <a:extLst>
              <a:ext uri="{FF2B5EF4-FFF2-40B4-BE49-F238E27FC236}">
                <a16:creationId xmlns:a16="http://schemas.microsoft.com/office/drawing/2014/main" id="{EBAB7F94-AA3E-D64C-A4DB-58E9398AB786}"/>
              </a:ext>
            </a:extLst>
          </p:cNvPr>
          <p:cNvPicPr/>
          <p:nvPr/>
        </p:nvPicPr>
        <p:blipFill>
          <a:blip r:embed="rId2"/>
          <a:stretch>
            <a:fillRect/>
          </a:stretch>
        </p:blipFill>
        <p:spPr>
          <a:xfrm>
            <a:off x="1001316" y="727628"/>
            <a:ext cx="4819840" cy="5415552"/>
          </a:xfrm>
          <a:prstGeom prst="rect">
            <a:avLst/>
          </a:prstGeom>
        </p:spPr>
      </p:pic>
      <p:sp>
        <p:nvSpPr>
          <p:cNvPr id="11"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5EB608-0A36-4143-AC4A-F856F9E36E83}"/>
              </a:ext>
            </a:extLst>
          </p:cNvPr>
          <p:cNvSpPr>
            <a:spLocks noGrp="1"/>
          </p:cNvSpPr>
          <p:nvPr>
            <p:ph type="title"/>
          </p:nvPr>
        </p:nvSpPr>
        <p:spPr>
          <a:xfrm>
            <a:off x="7064082" y="642594"/>
            <a:ext cx="4472921" cy="1643928"/>
          </a:xfrm>
        </p:spPr>
        <p:txBody>
          <a:bodyPr>
            <a:normAutofit/>
          </a:bodyPr>
          <a:lstStyle/>
          <a:p>
            <a:r>
              <a:rPr lang="en-US" sz="4400"/>
              <a:t>PCR</a:t>
            </a:r>
          </a:p>
        </p:txBody>
      </p:sp>
      <p:sp>
        <p:nvSpPr>
          <p:cNvPr id="3" name="Content Placeholder 2">
            <a:extLst>
              <a:ext uri="{FF2B5EF4-FFF2-40B4-BE49-F238E27FC236}">
                <a16:creationId xmlns:a16="http://schemas.microsoft.com/office/drawing/2014/main" id="{AAEC9B01-6D56-BE48-86D0-A01BB0C679BD}"/>
              </a:ext>
            </a:extLst>
          </p:cNvPr>
          <p:cNvSpPr>
            <a:spLocks noGrp="1"/>
          </p:cNvSpPr>
          <p:nvPr>
            <p:ph idx="1"/>
          </p:nvPr>
        </p:nvSpPr>
        <p:spPr>
          <a:xfrm>
            <a:off x="7064082" y="2385390"/>
            <a:ext cx="4472922" cy="3649649"/>
          </a:xfrm>
        </p:spPr>
        <p:txBody>
          <a:bodyPr>
            <a:normAutofit/>
          </a:bodyPr>
          <a:lstStyle/>
          <a:p>
            <a:r>
              <a:rPr lang="en-US" dirty="0"/>
              <a:t>The substitution is created by incorporating the desired nucleotide change in the center of the forward primer </a:t>
            </a:r>
          </a:p>
          <a:p>
            <a:r>
              <a:rPr lang="en-US" dirty="0"/>
              <a:t>At least 10 complementary nucleotides must be included on the 3-prime side of the mutation. </a:t>
            </a:r>
          </a:p>
          <a:p>
            <a:r>
              <a:rPr lang="en-US" dirty="0"/>
              <a:t>The reverse primer must be designed so that the 5-prime ends of the two primers anneal back to back </a:t>
            </a:r>
          </a:p>
          <a:p>
            <a:r>
              <a:rPr lang="en-US" dirty="0"/>
              <a:t>The RNA promoter within the E.coli will then bind to the T7 region of the vector and begin transcription to create </a:t>
            </a:r>
            <a:r>
              <a:rPr lang="en-US" dirty="0" err="1"/>
              <a:t>cRNA</a:t>
            </a:r>
            <a:r>
              <a:rPr lang="en-US" dirty="0"/>
              <a:t>. </a:t>
            </a:r>
          </a:p>
          <a:p>
            <a:endParaRPr lang="en-US" dirty="0"/>
          </a:p>
        </p:txBody>
      </p:sp>
      <p:sp>
        <p:nvSpPr>
          <p:cNvPr id="5" name="TextBox 4">
            <a:extLst>
              <a:ext uri="{FF2B5EF4-FFF2-40B4-BE49-F238E27FC236}">
                <a16:creationId xmlns:a16="http://schemas.microsoft.com/office/drawing/2014/main" id="{0CFFA30B-EAC5-E041-B1BF-825E6C20796E}"/>
              </a:ext>
            </a:extLst>
          </p:cNvPr>
          <p:cNvSpPr txBox="1"/>
          <p:nvPr/>
        </p:nvSpPr>
        <p:spPr>
          <a:xfrm>
            <a:off x="1661934" y="39422"/>
            <a:ext cx="3207895" cy="707886"/>
          </a:xfrm>
          <a:prstGeom prst="rect">
            <a:avLst/>
          </a:prstGeom>
          <a:noFill/>
        </p:spPr>
        <p:txBody>
          <a:bodyPr wrap="square" rtlCol="0">
            <a:spAutoFit/>
          </a:bodyPr>
          <a:lstStyle/>
          <a:p>
            <a:r>
              <a:rPr lang="en-US" sz="800" dirty="0" err="1"/>
              <a:t>Castorena</a:t>
            </a:r>
            <a:r>
              <a:rPr lang="en-US" sz="800" dirty="0"/>
              <a:t>‐Torres, Fabiola, et al. “Site‐Directed Mutagenesis by Polymerase Chain Reaction.” </a:t>
            </a:r>
            <a:r>
              <a:rPr lang="en-US" sz="800" i="1" dirty="0" err="1"/>
              <a:t>IntechOpen</a:t>
            </a:r>
            <a:r>
              <a:rPr lang="en-US" sz="800" dirty="0"/>
              <a:t>, </a:t>
            </a:r>
            <a:r>
              <a:rPr lang="en-US" sz="800" dirty="0" err="1"/>
              <a:t>IntechOpen</a:t>
            </a:r>
            <a:r>
              <a:rPr lang="en-US" sz="800" dirty="0"/>
              <a:t>, 14 Dec. 2016, </a:t>
            </a:r>
            <a:r>
              <a:rPr lang="en-US" sz="800" dirty="0" err="1"/>
              <a:t>www.intechopen.com</a:t>
            </a:r>
            <a:r>
              <a:rPr lang="en-US" sz="800" dirty="0"/>
              <a:t>/books/polymerase-chain-reaction-for-biomedical-applications/site-directed-mutagenesis-by-polymerase-chain-reaction</a:t>
            </a:r>
          </a:p>
        </p:txBody>
      </p:sp>
    </p:spTree>
    <p:extLst>
      <p:ext uri="{BB962C8B-B14F-4D97-AF65-F5344CB8AC3E}">
        <p14:creationId xmlns:p14="http://schemas.microsoft.com/office/powerpoint/2010/main" val="42805881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Georgia Pro Cond Blac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24</TotalTime>
  <Words>1071</Words>
  <Application>Microsoft Macintosh PowerPoint</Application>
  <PresentationFormat>Widescreen</PresentationFormat>
  <Paragraphs>58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Garamond</vt:lpstr>
      <vt:lpstr>Georgia Pro</vt:lpstr>
      <vt:lpstr>Georgia Pro Cond Black</vt:lpstr>
      <vt:lpstr>SavonVTI</vt:lpstr>
      <vt:lpstr>The effects of mutations on the functionality of the HCN4 channel</vt:lpstr>
      <vt:lpstr>What is Bradycardia?</vt:lpstr>
      <vt:lpstr>What is an HCN channel?</vt:lpstr>
      <vt:lpstr>Mutations within the HCN4 channel</vt:lpstr>
      <vt:lpstr>Effects of mutations on the channel</vt:lpstr>
      <vt:lpstr>Importance of mutation from uncharged to charged amino acid</vt:lpstr>
      <vt:lpstr>Overview of Experiment</vt:lpstr>
      <vt:lpstr>Vector and Site-directed Mutagenesis</vt:lpstr>
      <vt:lpstr>PCR</vt:lpstr>
      <vt:lpstr>Microinjection</vt:lpstr>
      <vt:lpstr>Measuring effects of mutation by TEVC</vt:lpstr>
      <vt:lpstr>Boltzman equation figures out the activation curve</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mutations on the functionality of the HCN4 channel</dc:title>
  <dc:creator>Arashpreet Singh</dc:creator>
  <cp:lastModifiedBy>Arashpreet Singh</cp:lastModifiedBy>
  <cp:revision>3</cp:revision>
  <dcterms:created xsi:type="dcterms:W3CDTF">2019-12-03T05:12:48Z</dcterms:created>
  <dcterms:modified xsi:type="dcterms:W3CDTF">2019-12-03T05:37:02Z</dcterms:modified>
</cp:coreProperties>
</file>