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039"/>
  </p:normalViewPr>
  <p:slideViewPr>
    <p:cSldViewPr snapToGrid="0" snapToObjects="1">
      <p:cViewPr varScale="1">
        <p:scale>
          <a:sx n="82" d="100"/>
          <a:sy n="82" d="100"/>
        </p:scale>
        <p:origin x="16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F5AAE-B7D3-7C45-9C50-3DE58AD75955}"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D2557-9494-5D48-9537-1E788EC6F5BE}" type="slidenum">
              <a:rPr lang="en-US" smtClean="0"/>
              <a:t>‹#›</a:t>
            </a:fld>
            <a:endParaRPr lang="en-US"/>
          </a:p>
        </p:txBody>
      </p:sp>
    </p:spTree>
    <p:extLst>
      <p:ext uri="{BB962C8B-B14F-4D97-AF65-F5344CB8AC3E}">
        <p14:creationId xmlns:p14="http://schemas.microsoft.com/office/powerpoint/2010/main" val="101098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Pancreatic Ductal Adenocarcinoma (PDAC), is a form of pancreatic cancer. PDAC is the fourth leading cause of cancer related death and is characterized by the formation of ducts that line the cell wall of the pancreas. PDAC patients are estimated to have a 5- year survival rate of 9.3%</a:t>
            </a:r>
          </a:p>
        </p:txBody>
      </p:sp>
      <p:sp>
        <p:nvSpPr>
          <p:cNvPr id="4" name="Slide Number Placeholder 3"/>
          <p:cNvSpPr>
            <a:spLocks noGrp="1"/>
          </p:cNvSpPr>
          <p:nvPr>
            <p:ph type="sldNum" sz="quarter" idx="5"/>
          </p:nvPr>
        </p:nvSpPr>
        <p:spPr/>
        <p:txBody>
          <a:bodyPr/>
          <a:lstStyle/>
          <a:p>
            <a:fld id="{A1CD2557-9494-5D48-9537-1E788EC6F5BE}" type="slidenum">
              <a:rPr lang="en-US" smtClean="0"/>
              <a:t>1</a:t>
            </a:fld>
            <a:endParaRPr lang="en-US"/>
          </a:p>
        </p:txBody>
      </p:sp>
    </p:spTree>
    <p:extLst>
      <p:ext uri="{BB962C8B-B14F-4D97-AF65-F5344CB8AC3E}">
        <p14:creationId xmlns:p14="http://schemas.microsoft.com/office/powerpoint/2010/main" val="308870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D2557-9494-5D48-9537-1E788EC6F5BE}" type="slidenum">
              <a:rPr lang="en-US" smtClean="0"/>
              <a:t>10</a:t>
            </a:fld>
            <a:endParaRPr lang="en-US"/>
          </a:p>
        </p:txBody>
      </p:sp>
    </p:spTree>
    <p:extLst>
      <p:ext uri="{BB962C8B-B14F-4D97-AF65-F5344CB8AC3E}">
        <p14:creationId xmlns:p14="http://schemas.microsoft.com/office/powerpoint/2010/main" val="299252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PDAC forms when a proto oncogene, a normal cell, is mutated, making it an oncogene that can cause cancer. </a:t>
            </a:r>
            <a:r>
              <a:rPr lang="en-US" dirty="0" err="1"/>
              <a:t>Kras</a:t>
            </a:r>
            <a:r>
              <a:rPr lang="en-US" dirty="0"/>
              <a:t> is mutated into an oncogene when glycine 12 is switched aspartic acid. This then activates MAPK, a type of protein kinase that regulates the activity of other proteins through phosphorylation. When MAPK phosphorylates TGIF1, the function of TGIF1 as a tumor suppressor is inhibited, accelerating the formation of PDAC. </a:t>
            </a:r>
          </a:p>
        </p:txBody>
      </p:sp>
      <p:sp>
        <p:nvSpPr>
          <p:cNvPr id="4" name="Slide Number Placeholder 3"/>
          <p:cNvSpPr>
            <a:spLocks noGrp="1"/>
          </p:cNvSpPr>
          <p:nvPr>
            <p:ph type="sldNum" sz="quarter" idx="5"/>
          </p:nvPr>
        </p:nvSpPr>
        <p:spPr/>
        <p:txBody>
          <a:bodyPr/>
          <a:lstStyle/>
          <a:p>
            <a:fld id="{A1CD2557-9494-5D48-9537-1E788EC6F5BE}" type="slidenum">
              <a:rPr lang="en-US" smtClean="0"/>
              <a:t>2</a:t>
            </a:fld>
            <a:endParaRPr lang="en-US"/>
          </a:p>
        </p:txBody>
      </p:sp>
    </p:spTree>
    <p:extLst>
      <p:ext uri="{BB962C8B-B14F-4D97-AF65-F5344CB8AC3E}">
        <p14:creationId xmlns:p14="http://schemas.microsoft.com/office/powerpoint/2010/main" val="328243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an experiment, </a:t>
            </a:r>
            <a:r>
              <a:rPr lang="en-US" sz="1200" kern="1200" dirty="0">
                <a:solidFill>
                  <a:schemeClr val="tx1"/>
                </a:solidFill>
                <a:effectLst/>
                <a:latin typeface="+mn-lt"/>
                <a:ea typeface="+mn-ea"/>
                <a:cs typeface="+mn-cs"/>
              </a:rPr>
              <a:t>Parash and others explored how TGF-β played a role in PDAC, TGF-β is a transcription factor that is involved in cell regulation. Their finding showed that TGF-β levels of expression were high during the final stages of PDAC, this indicated that it also interacts with TGIF1.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CD2557-9494-5D48-9537-1E788EC6F5BE}" type="slidenum">
              <a:rPr lang="en-US" smtClean="0"/>
              <a:t>3</a:t>
            </a:fld>
            <a:endParaRPr lang="en-US"/>
          </a:p>
        </p:txBody>
      </p:sp>
    </p:spTree>
    <p:extLst>
      <p:ext uri="{BB962C8B-B14F-4D97-AF65-F5344CB8AC3E}">
        <p14:creationId xmlns:p14="http://schemas.microsoft.com/office/powerpoint/2010/main" val="127275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question that we want to answer is, does the overexpression of TGF-β inhibit the function of TGIF1 as a tumor suppressor. This can be done by amplifying the amount of TGF-β and analyzing TGIF1 protein content.</a:t>
            </a:r>
          </a:p>
        </p:txBody>
      </p:sp>
      <p:sp>
        <p:nvSpPr>
          <p:cNvPr id="4" name="Slide Number Placeholder 3"/>
          <p:cNvSpPr>
            <a:spLocks noGrp="1"/>
          </p:cNvSpPr>
          <p:nvPr>
            <p:ph type="sldNum" sz="quarter" idx="5"/>
          </p:nvPr>
        </p:nvSpPr>
        <p:spPr/>
        <p:txBody>
          <a:bodyPr/>
          <a:lstStyle/>
          <a:p>
            <a:fld id="{A1CD2557-9494-5D48-9537-1E788EC6F5BE}" type="slidenum">
              <a:rPr lang="en-US" smtClean="0"/>
              <a:t>4</a:t>
            </a:fld>
            <a:endParaRPr lang="en-US"/>
          </a:p>
        </p:txBody>
      </p:sp>
    </p:spTree>
    <p:extLst>
      <p:ext uri="{BB962C8B-B14F-4D97-AF65-F5344CB8AC3E}">
        <p14:creationId xmlns:p14="http://schemas.microsoft.com/office/powerpoint/2010/main" val="196910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to increase the expression of TGF-β, a plasmid needs to be created. </a:t>
            </a:r>
            <a:r>
              <a:rPr lang="en-US" sz="1200" kern="1200" dirty="0">
                <a:solidFill>
                  <a:schemeClr val="tx1"/>
                </a:solidFill>
                <a:effectLst/>
                <a:latin typeface="+mn-lt"/>
                <a:ea typeface="+mn-ea"/>
                <a:cs typeface="+mn-cs"/>
              </a:rPr>
              <a:t>A plasmid is a small circular double stranded piece of DNA, where a target gene can be inserted in order to create recombinant DNA (DNA assembled out of fragments), in this experiment it will be </a:t>
            </a:r>
            <a:r>
              <a:rPr lang="en-US" dirty="0"/>
              <a:t>TGF-β that will be inserted into the plasmid</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dirty="0"/>
              <a:t>TGF-β </a:t>
            </a:r>
            <a:r>
              <a:rPr lang="en-US" sz="1200" kern="1200" dirty="0">
                <a:solidFill>
                  <a:schemeClr val="tx1"/>
                </a:solidFill>
                <a:effectLst/>
                <a:latin typeface="+mn-lt"/>
                <a:ea typeface="+mn-ea"/>
                <a:cs typeface="+mn-cs"/>
              </a:rPr>
              <a:t>plasmid that is going to be used in the experiment can be ordered from add gene. </a:t>
            </a:r>
          </a:p>
          <a:p>
            <a:pPr marL="171450" indent="-171450">
              <a:buFont typeface="Arial" panose="020B0604020202020204" pitchFamily="34" charset="0"/>
              <a:buChar char="•"/>
            </a:pPr>
            <a:r>
              <a:rPr lang="en-US" dirty="0"/>
              <a:t>The TGF-β plasmids need to be introduced into cells. This process is called bacterial transformation, it’s when the plasmids are mixed with bacteria, go through a heat shock, and then plated on antibiotic plates. Bacteria that contain plasmids will survive, because plasmids are antibiotic resistant.</a:t>
            </a:r>
          </a:p>
        </p:txBody>
      </p:sp>
      <p:sp>
        <p:nvSpPr>
          <p:cNvPr id="4" name="Slide Number Placeholder 3"/>
          <p:cNvSpPr>
            <a:spLocks noGrp="1"/>
          </p:cNvSpPr>
          <p:nvPr>
            <p:ph type="sldNum" sz="quarter" idx="5"/>
          </p:nvPr>
        </p:nvSpPr>
        <p:spPr/>
        <p:txBody>
          <a:bodyPr/>
          <a:lstStyle/>
          <a:p>
            <a:fld id="{A1CD2557-9494-5D48-9537-1E788EC6F5BE}" type="slidenum">
              <a:rPr lang="en-US" smtClean="0"/>
              <a:t>5</a:t>
            </a:fld>
            <a:endParaRPr lang="en-US"/>
          </a:p>
        </p:txBody>
      </p:sp>
    </p:spTree>
    <p:extLst>
      <p:ext uri="{BB962C8B-B14F-4D97-AF65-F5344CB8AC3E}">
        <p14:creationId xmlns:p14="http://schemas.microsoft.com/office/powerpoint/2010/main" val="31181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amplify the amount of </a:t>
            </a:r>
            <a:r>
              <a:rPr lang="en-US" dirty="0"/>
              <a:t>TGF-β, PCR can be performed</a:t>
            </a:r>
            <a:r>
              <a:rPr lang="en-US" sz="1200" kern="1200" dirty="0">
                <a:solidFill>
                  <a:schemeClr val="tx1"/>
                </a:solidFill>
                <a:effectLst/>
                <a:latin typeface="+mn-lt"/>
                <a:ea typeface="+mn-ea"/>
                <a:cs typeface="+mn-cs"/>
              </a:rPr>
              <a:t>. PCR is a process where the DNA sequence of interest is amplified to make millions of copies. There are three steps to this process.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Step 1: Denaturation is when t</a:t>
            </a:r>
            <a:r>
              <a:rPr lang="en-US" sz="1200" kern="1200" dirty="0">
                <a:solidFill>
                  <a:schemeClr val="tx1"/>
                </a:solidFill>
                <a:effectLst/>
                <a:latin typeface="+mn-lt"/>
                <a:ea typeface="+mn-ea"/>
                <a:cs typeface="+mn-cs"/>
              </a:rPr>
              <a:t>he two strands in DNA are separated by increasing the temperature of the mixture, this breaks the hydrogen bonds between the strands.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Annealing, primers attach to each strand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Extension, new strands are made by DNA polymerase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Million copies of </a:t>
            </a:r>
            <a:r>
              <a:rPr lang="en-US" dirty="0"/>
              <a:t>TGF-β can be produced during this process, this will allow for overexpression of TGF-β.</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1CD2557-9494-5D48-9537-1E788EC6F5BE}" type="slidenum">
              <a:rPr lang="en-US" smtClean="0"/>
              <a:t>6</a:t>
            </a:fld>
            <a:endParaRPr lang="en-US"/>
          </a:p>
        </p:txBody>
      </p:sp>
    </p:spTree>
    <p:extLst>
      <p:ext uri="{BB962C8B-B14F-4D97-AF65-F5344CB8AC3E}">
        <p14:creationId xmlns:p14="http://schemas.microsoft.com/office/powerpoint/2010/main" val="30549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Tet-On system, doxycycline (dox), binds to the reverse tetracycline </a:t>
            </a:r>
            <a:r>
              <a:rPr lang="en-US" sz="1200" kern="1200" dirty="0" err="1">
                <a:solidFill>
                  <a:schemeClr val="tx1"/>
                </a:solidFill>
                <a:effectLst/>
                <a:latin typeface="+mn-lt"/>
                <a:ea typeface="+mn-ea"/>
                <a:cs typeface="+mn-cs"/>
              </a:rPr>
              <a:t>transactivator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rtTA</a:t>
            </a:r>
            <a:r>
              <a:rPr lang="en-US" sz="1200" kern="1200" dirty="0">
                <a:solidFill>
                  <a:schemeClr val="tx1"/>
                </a:solidFill>
                <a:effectLst/>
                <a:latin typeface="+mn-lt"/>
                <a:ea typeface="+mn-ea"/>
                <a:cs typeface="+mn-cs"/>
              </a:rPr>
              <a:t>) binding it to the promoter, this allows for </a:t>
            </a:r>
            <a:r>
              <a:rPr lang="en-US" dirty="0"/>
              <a:t>TGF-β to be expressed</a:t>
            </a:r>
            <a:r>
              <a:rPr lang="en-US" sz="1200" kern="1200" dirty="0">
                <a:solidFill>
                  <a:schemeClr val="tx1"/>
                </a:solidFill>
                <a:effectLst/>
                <a:latin typeface="+mn-lt"/>
                <a:ea typeface="+mn-ea"/>
                <a:cs typeface="+mn-cs"/>
              </a:rPr>
              <a:t> . When doxycycline doesn’t bind, </a:t>
            </a:r>
            <a:r>
              <a:rPr lang="en-US" dirty="0"/>
              <a:t>TGF-β is not expressed.</a:t>
            </a:r>
          </a:p>
        </p:txBody>
      </p:sp>
      <p:sp>
        <p:nvSpPr>
          <p:cNvPr id="4" name="Slide Number Placeholder 3"/>
          <p:cNvSpPr>
            <a:spLocks noGrp="1"/>
          </p:cNvSpPr>
          <p:nvPr>
            <p:ph type="sldNum" sz="quarter" idx="5"/>
          </p:nvPr>
        </p:nvSpPr>
        <p:spPr/>
        <p:txBody>
          <a:bodyPr/>
          <a:lstStyle/>
          <a:p>
            <a:fld id="{A1CD2557-9494-5D48-9537-1E788EC6F5BE}" type="slidenum">
              <a:rPr lang="en-US" smtClean="0"/>
              <a:t>7</a:t>
            </a:fld>
            <a:endParaRPr lang="en-US"/>
          </a:p>
        </p:txBody>
      </p:sp>
    </p:spTree>
    <p:extLst>
      <p:ext uri="{BB962C8B-B14F-4D97-AF65-F5344CB8AC3E}">
        <p14:creationId xmlns:p14="http://schemas.microsoft.com/office/powerpoint/2010/main" val="365838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Western blot is technique used to detect a specific protein. It can be used to analyze the expression levels of TGIF1. </a:t>
            </a:r>
          </a:p>
          <a:p>
            <a:endParaRPr lang="en-US" dirty="0"/>
          </a:p>
          <a:p>
            <a:pPr marL="171450" indent="-171450">
              <a:buFont typeface="Arial" panose="020B0604020202020204" pitchFamily="34" charset="0"/>
              <a:buChar char="•"/>
            </a:pPr>
            <a:r>
              <a:rPr lang="en-US" dirty="0"/>
              <a:t>Proteins are separated by size and charge, in an electrical field, the heavier proteins travel down slowly</a:t>
            </a:r>
          </a:p>
          <a:p>
            <a:pPr marL="171450" indent="-171450">
              <a:buFont typeface="Arial" panose="020B0604020202020204" pitchFamily="34" charset="0"/>
              <a:buChar char="•"/>
            </a:pPr>
            <a:r>
              <a:rPr lang="en-US" dirty="0"/>
              <a:t>Proteins are transferred to a membrane, which allows for protein detection</a:t>
            </a:r>
          </a:p>
          <a:p>
            <a:pPr marL="171450" indent="-171450">
              <a:buFont typeface="Arial" panose="020B0604020202020204" pitchFamily="34" charset="0"/>
              <a:buChar char="•"/>
            </a:pPr>
            <a:r>
              <a:rPr lang="en-US" dirty="0"/>
              <a:t>A blocking solution is applied to prevent non-specific binding</a:t>
            </a:r>
          </a:p>
          <a:p>
            <a:pPr marL="171450" indent="-171450">
              <a:buFont typeface="Arial" panose="020B0604020202020204" pitchFamily="34" charset="0"/>
              <a:buChar char="•"/>
            </a:pPr>
            <a:r>
              <a:rPr lang="en-US" dirty="0"/>
              <a:t>A primary anti-TGIF1 antibody then attaches to TGIF1</a:t>
            </a:r>
          </a:p>
          <a:p>
            <a:pPr marL="171450" indent="-171450">
              <a:buFont typeface="Arial" panose="020B0604020202020204" pitchFamily="34" charset="0"/>
              <a:buChar char="•"/>
            </a:pPr>
            <a:r>
              <a:rPr lang="en-US" dirty="0"/>
              <a:t>A secondary antibody that’s attached to a fluorophore is connects to the primary antibody</a:t>
            </a:r>
          </a:p>
          <a:p>
            <a:pPr marL="171450" indent="-171450">
              <a:buFont typeface="Arial" panose="020B0604020202020204" pitchFamily="34" charset="0"/>
              <a:buChar char="•"/>
            </a:pPr>
            <a:r>
              <a:rPr lang="en-US" dirty="0"/>
              <a:t>The membrane then goes through an imaging system where it detects and documents the fluorophore signal</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1CD2557-9494-5D48-9537-1E788EC6F5BE}" type="slidenum">
              <a:rPr lang="en-US" smtClean="0"/>
              <a:t>8</a:t>
            </a:fld>
            <a:endParaRPr lang="en-US"/>
          </a:p>
        </p:txBody>
      </p:sp>
    </p:spTree>
    <p:extLst>
      <p:ext uri="{BB962C8B-B14F-4D97-AF65-F5344CB8AC3E}">
        <p14:creationId xmlns:p14="http://schemas.microsoft.com/office/powerpoint/2010/main" val="96629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TGF-β is overexpressed, TGIF1 is inhibited. When TGF-β is not expressed, TGIF1 is expressed. When </a:t>
            </a:r>
            <a:r>
              <a:rPr lang="en-US" dirty="0" err="1"/>
              <a:t>ther</a:t>
            </a:r>
            <a:endParaRPr lang="en-US" dirty="0"/>
          </a:p>
          <a:p>
            <a:r>
              <a:rPr lang="en-US" dirty="0"/>
              <a:t>The bands for the empty plasmids are the same, this shows that the plasmids in the experiment work. </a:t>
            </a:r>
          </a:p>
          <a:p>
            <a:endParaRPr lang="en-US" dirty="0"/>
          </a:p>
          <a:p>
            <a:r>
              <a:rPr lang="en-US" dirty="0"/>
              <a:t>The results show that when TGF-</a:t>
            </a:r>
            <a:r>
              <a:rPr lang="en-US" sz="1200" dirty="0"/>
              <a:t>β is overexpressed, TGIF1 is </a:t>
            </a:r>
            <a:r>
              <a:rPr lang="en-US" sz="1200" dirty="0" err="1"/>
              <a:t>inhibited.Knowing</a:t>
            </a:r>
            <a:r>
              <a:rPr lang="en-US" sz="1200" dirty="0"/>
              <a:t> this, it allows for insight between the relationship </a:t>
            </a:r>
            <a:r>
              <a:rPr lang="en-US" dirty="0"/>
              <a:t>TGF-</a:t>
            </a:r>
            <a:r>
              <a:rPr lang="en-US" sz="1200" dirty="0"/>
              <a:t>β and TGIF1, and how TGIF1 functions as a tumor suppressor. Hopefully, this experiment can help researchers to further understand the mechanisms of how PDAC accelerates.</a:t>
            </a:r>
            <a:endParaRPr lang="en-US" dirty="0"/>
          </a:p>
        </p:txBody>
      </p:sp>
      <p:sp>
        <p:nvSpPr>
          <p:cNvPr id="4" name="Slide Number Placeholder 3"/>
          <p:cNvSpPr>
            <a:spLocks noGrp="1"/>
          </p:cNvSpPr>
          <p:nvPr>
            <p:ph type="sldNum" sz="quarter" idx="5"/>
          </p:nvPr>
        </p:nvSpPr>
        <p:spPr/>
        <p:txBody>
          <a:bodyPr/>
          <a:lstStyle/>
          <a:p>
            <a:fld id="{A1CD2557-9494-5D48-9537-1E788EC6F5BE}" type="slidenum">
              <a:rPr lang="en-US" smtClean="0"/>
              <a:t>9</a:t>
            </a:fld>
            <a:endParaRPr lang="en-US"/>
          </a:p>
        </p:txBody>
      </p:sp>
    </p:spTree>
    <p:extLst>
      <p:ext uri="{BB962C8B-B14F-4D97-AF65-F5344CB8AC3E}">
        <p14:creationId xmlns:p14="http://schemas.microsoft.com/office/powerpoint/2010/main" val="3775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756F-3BCF-FC41-93A5-89A2B04EE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577651-1139-9641-BC1B-E17FDEDF2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51096-06F3-A947-BF9F-B3FE49BC7E29}"/>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2E149425-EE7C-EA4E-A8D4-726E4B656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EA58C-BDDA-E648-9479-1A87FAC1DD25}"/>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66799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5FB4-C5C4-2C4F-BA4F-A36E8D2A91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E5E49F-B72E-2B42-A706-90B52FAEF2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8D65E-F091-8F47-B208-30DD0930EC80}"/>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FB49C72F-BD4A-514F-BBB3-B5831F21C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B4921-4CF7-2945-B61B-B00D2B8B6F52}"/>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305516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7937C6-7542-534A-8BF7-047B21B64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EA47E-9D98-C44C-A793-087CD4523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4F43E-3287-FA4D-BB4E-7EF2266D2C63}"/>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DC5DFBBE-9677-6844-B88B-61C1C5A41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1003C-2C99-7948-88D2-4ADDA1D59710}"/>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56183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00C7-476C-8446-BA2F-5AEEEECD8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EDB08-9BE1-664B-B5A0-6BD918B65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5BD09-A447-E445-9F36-01F27673528E}"/>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4A6B8584-DD85-D44D-835B-586533474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49E2B-9301-3A40-B6AD-7857AEBBF39B}"/>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345832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3F50-3E83-7041-ABAB-E88E7A5DB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4410E-2C43-9443-9417-1504B06F2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53097-9DCB-2442-9B0A-B8092B34A175}"/>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12904E46-3225-754A-95FA-B33EFCD79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A686A-C916-6D46-9A7C-D8DD11490E15}"/>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242472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117E-8FC6-3F44-9766-3DFE6BC6C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B5EB7-4C0C-BA4D-BDB8-6F7D7DF44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286E2E-CACB-374B-A126-100ECF113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ACBD3-1EC1-D84E-8800-116CCC37C681}"/>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6" name="Footer Placeholder 5">
            <a:extLst>
              <a:ext uri="{FF2B5EF4-FFF2-40B4-BE49-F238E27FC236}">
                <a16:creationId xmlns:a16="http://schemas.microsoft.com/office/drawing/2014/main" id="{F74873D5-E9E0-F940-BDFC-4D8C34351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D4F7A-C60D-7149-B826-7E098ED934AB}"/>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268038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C3AF-3500-C44B-A1B0-B731444DEA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0173A-4EBA-8840-9F35-FA876C47A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FF47E-DCB4-4541-B5AF-A7FE67F5A6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2CACE-2101-5446-AF38-90E7C2F9C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7DE1F-AF99-E148-9B58-C8A4E8C0BA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1866AC-43CA-E648-AC1B-CAA54491CB98}"/>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8" name="Footer Placeholder 7">
            <a:extLst>
              <a:ext uri="{FF2B5EF4-FFF2-40B4-BE49-F238E27FC236}">
                <a16:creationId xmlns:a16="http://schemas.microsoft.com/office/drawing/2014/main" id="{562F7C44-B9D6-484A-A631-C1EFB3314B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F5F76-91A1-FE4C-98E2-9C13EC213B98}"/>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132645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E270-3558-CF42-B26C-2A75BA7D9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BB0C52-6C1E-8C4A-817E-C450AD20376F}"/>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4" name="Footer Placeholder 3">
            <a:extLst>
              <a:ext uri="{FF2B5EF4-FFF2-40B4-BE49-F238E27FC236}">
                <a16:creationId xmlns:a16="http://schemas.microsoft.com/office/drawing/2014/main" id="{AB49DE8C-EC6E-D646-A3BD-D7720DA965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8A347-DD40-9641-85F5-0B3F44B7E66C}"/>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20215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3B640-F1FA-2541-942E-0498DCE2D08A}"/>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3" name="Footer Placeholder 2">
            <a:extLst>
              <a:ext uri="{FF2B5EF4-FFF2-40B4-BE49-F238E27FC236}">
                <a16:creationId xmlns:a16="http://schemas.microsoft.com/office/drawing/2014/main" id="{4F4E1BB4-C100-2546-B7D2-A8B76F908C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9BB97-8180-334A-BC5F-3DC51DED4CB9}"/>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402028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C2C1-47BE-3746-A47A-AB7723128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3EA3E0-20D2-D048-85DC-E4EAA5F8C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E0568-8328-354B-85C1-0965C4727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8B269-8660-204A-A60F-1A9D6C465149}"/>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6" name="Footer Placeholder 5">
            <a:extLst>
              <a:ext uri="{FF2B5EF4-FFF2-40B4-BE49-F238E27FC236}">
                <a16:creationId xmlns:a16="http://schemas.microsoft.com/office/drawing/2014/main" id="{5D70AA98-7867-2B40-8315-9A8D0FA4B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F65FD-8FFA-2C4C-8155-89B4D3A62D19}"/>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41022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6785-7332-5E4F-93FC-9FE48CDCB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AC17E-5422-4843-9916-FC04BA52C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6BA45-8FC7-2F4A-9B14-3D4E3929B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23032-C8C6-E045-A5A0-A442E84E0602}"/>
              </a:ext>
            </a:extLst>
          </p:cNvPr>
          <p:cNvSpPr>
            <a:spLocks noGrp="1"/>
          </p:cNvSpPr>
          <p:nvPr>
            <p:ph type="dt" sz="half" idx="10"/>
          </p:nvPr>
        </p:nvSpPr>
        <p:spPr/>
        <p:txBody>
          <a:bodyPr/>
          <a:lstStyle/>
          <a:p>
            <a:fld id="{C85CE9F1-F15F-9941-8152-3DB2F0A385AE}" type="datetimeFigureOut">
              <a:rPr lang="en-US" smtClean="0"/>
              <a:t>12/3/19</a:t>
            </a:fld>
            <a:endParaRPr lang="en-US"/>
          </a:p>
        </p:txBody>
      </p:sp>
      <p:sp>
        <p:nvSpPr>
          <p:cNvPr id="6" name="Footer Placeholder 5">
            <a:extLst>
              <a:ext uri="{FF2B5EF4-FFF2-40B4-BE49-F238E27FC236}">
                <a16:creationId xmlns:a16="http://schemas.microsoft.com/office/drawing/2014/main" id="{3F16C891-AAF7-A54E-B12D-D8A5D14D1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08DE0-D0EE-B64B-B1F1-4AF97876D4B7}"/>
              </a:ext>
            </a:extLst>
          </p:cNvPr>
          <p:cNvSpPr>
            <a:spLocks noGrp="1"/>
          </p:cNvSpPr>
          <p:nvPr>
            <p:ph type="sldNum" sz="quarter" idx="12"/>
          </p:nvPr>
        </p:nvSpPr>
        <p:spPr/>
        <p:txBody>
          <a:bodyPr/>
          <a:lstStyle/>
          <a:p>
            <a:fld id="{E4FE5656-DA9D-0743-BF51-C03B1FCC10FF}" type="slidenum">
              <a:rPr lang="en-US" smtClean="0"/>
              <a:t>‹#›</a:t>
            </a:fld>
            <a:endParaRPr lang="en-US"/>
          </a:p>
        </p:txBody>
      </p:sp>
    </p:spTree>
    <p:extLst>
      <p:ext uri="{BB962C8B-B14F-4D97-AF65-F5344CB8AC3E}">
        <p14:creationId xmlns:p14="http://schemas.microsoft.com/office/powerpoint/2010/main" val="74390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CCE09-17E7-4048-986D-E882844B7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3D4BF9-43A2-BF49-8B99-BBFDC6518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4C78B-1E94-FD47-A1C3-C5D180CF6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CE9F1-F15F-9941-8152-3DB2F0A385AE}" type="datetimeFigureOut">
              <a:rPr lang="en-US" smtClean="0"/>
              <a:t>12/3/19</a:t>
            </a:fld>
            <a:endParaRPr lang="en-US"/>
          </a:p>
        </p:txBody>
      </p:sp>
      <p:sp>
        <p:nvSpPr>
          <p:cNvPr id="5" name="Footer Placeholder 4">
            <a:extLst>
              <a:ext uri="{FF2B5EF4-FFF2-40B4-BE49-F238E27FC236}">
                <a16:creationId xmlns:a16="http://schemas.microsoft.com/office/drawing/2014/main" id="{457AE31C-2233-FD4A-B72C-F1BB8795E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BA48C-D4F5-6748-8229-AFFECEA27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E5656-DA9D-0743-BF51-C03B1FCC10FF}" type="slidenum">
              <a:rPr lang="en-US" smtClean="0"/>
              <a:t>‹#›</a:t>
            </a:fld>
            <a:endParaRPr lang="en-US"/>
          </a:p>
        </p:txBody>
      </p:sp>
    </p:spTree>
    <p:extLst>
      <p:ext uri="{BB962C8B-B14F-4D97-AF65-F5344CB8AC3E}">
        <p14:creationId xmlns:p14="http://schemas.microsoft.com/office/powerpoint/2010/main" val="360928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42741D-229D-BD43-8635-C3F1A55703A1}"/>
              </a:ext>
            </a:extLst>
          </p:cNvPr>
          <p:cNvSpPr txBox="1"/>
          <p:nvPr/>
        </p:nvSpPr>
        <p:spPr>
          <a:xfrm>
            <a:off x="1720787" y="449390"/>
            <a:ext cx="8154734" cy="646331"/>
          </a:xfrm>
          <a:prstGeom prst="rect">
            <a:avLst/>
          </a:prstGeom>
          <a:noFill/>
        </p:spPr>
        <p:txBody>
          <a:bodyPr wrap="square" rtlCol="0">
            <a:spAutoFit/>
          </a:bodyPr>
          <a:lstStyle/>
          <a:p>
            <a:r>
              <a:rPr lang="en-US" sz="3600" dirty="0"/>
              <a:t>Pancreatic Ductal Adenocarcinoma (PDAC)</a:t>
            </a:r>
          </a:p>
        </p:txBody>
      </p:sp>
      <p:pic>
        <p:nvPicPr>
          <p:cNvPr id="7" name="Picture 6">
            <a:extLst>
              <a:ext uri="{FF2B5EF4-FFF2-40B4-BE49-F238E27FC236}">
                <a16:creationId xmlns:a16="http://schemas.microsoft.com/office/drawing/2014/main" id="{C2F8C688-6BE9-7648-92D9-0C00BF9F5E5F}"/>
              </a:ext>
            </a:extLst>
          </p:cNvPr>
          <p:cNvPicPr>
            <a:picLocks noChangeAspect="1"/>
          </p:cNvPicPr>
          <p:nvPr/>
        </p:nvPicPr>
        <p:blipFill>
          <a:blip r:embed="rId3"/>
          <a:stretch>
            <a:fillRect/>
          </a:stretch>
        </p:blipFill>
        <p:spPr>
          <a:xfrm>
            <a:off x="6231068" y="2302737"/>
            <a:ext cx="5100510" cy="2712176"/>
          </a:xfrm>
          <a:prstGeom prst="rect">
            <a:avLst/>
          </a:prstGeom>
        </p:spPr>
      </p:pic>
      <p:pic>
        <p:nvPicPr>
          <p:cNvPr id="8" name="Picture 7">
            <a:extLst>
              <a:ext uri="{FF2B5EF4-FFF2-40B4-BE49-F238E27FC236}">
                <a16:creationId xmlns:a16="http://schemas.microsoft.com/office/drawing/2014/main" id="{2B20C074-86AF-F146-BFC0-9616E00D5B3C}"/>
              </a:ext>
            </a:extLst>
          </p:cNvPr>
          <p:cNvPicPr>
            <a:picLocks noChangeAspect="1"/>
          </p:cNvPicPr>
          <p:nvPr/>
        </p:nvPicPr>
        <p:blipFill>
          <a:blip r:embed="rId4"/>
          <a:stretch>
            <a:fillRect/>
          </a:stretch>
        </p:blipFill>
        <p:spPr>
          <a:xfrm>
            <a:off x="1303335" y="1974413"/>
            <a:ext cx="4235231" cy="3169087"/>
          </a:xfrm>
          <a:prstGeom prst="rect">
            <a:avLst/>
          </a:prstGeom>
        </p:spPr>
      </p:pic>
    </p:spTree>
    <p:extLst>
      <p:ext uri="{BB962C8B-B14F-4D97-AF65-F5344CB8AC3E}">
        <p14:creationId xmlns:p14="http://schemas.microsoft.com/office/powerpoint/2010/main" val="361330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1B53-F8E1-A147-A935-91C68130ACBC}"/>
              </a:ext>
            </a:extLst>
          </p:cNvPr>
          <p:cNvSpPr>
            <a:spLocks noGrp="1"/>
          </p:cNvSpPr>
          <p:nvPr>
            <p:ph type="title"/>
          </p:nvPr>
        </p:nvSpPr>
        <p:spPr/>
        <p:txBody>
          <a:bodyPr>
            <a:normAutofit/>
          </a:bodyPr>
          <a:lstStyle/>
          <a:p>
            <a:r>
              <a:rPr lang="en-US" sz="2400" dirty="0"/>
              <a:t>References</a:t>
            </a:r>
          </a:p>
        </p:txBody>
      </p:sp>
      <p:sp>
        <p:nvSpPr>
          <p:cNvPr id="3" name="Content Placeholder 2">
            <a:extLst>
              <a:ext uri="{FF2B5EF4-FFF2-40B4-BE49-F238E27FC236}">
                <a16:creationId xmlns:a16="http://schemas.microsoft.com/office/drawing/2014/main" id="{B5882CDF-6535-D042-9714-F589538392D0}"/>
              </a:ext>
            </a:extLst>
          </p:cNvPr>
          <p:cNvSpPr>
            <a:spLocks noGrp="1"/>
          </p:cNvSpPr>
          <p:nvPr>
            <p:ph idx="1"/>
          </p:nvPr>
        </p:nvSpPr>
        <p:spPr/>
        <p:txBody>
          <a:bodyPr>
            <a:normAutofit fontScale="62500" lnSpcReduction="20000"/>
          </a:bodyPr>
          <a:lstStyle/>
          <a:p>
            <a:pPr lvl="0"/>
            <a:r>
              <a:rPr lang="en-US" dirty="0"/>
              <a:t>Parajuli, Parash, </a:t>
            </a:r>
            <a:r>
              <a:rPr lang="en-US" dirty="0" err="1"/>
              <a:t>Purba</a:t>
            </a:r>
            <a:r>
              <a:rPr lang="en-US" dirty="0"/>
              <a:t> Singh, </a:t>
            </a:r>
            <a:r>
              <a:rPr lang="en-US" dirty="0" err="1"/>
              <a:t>Zhe</a:t>
            </a:r>
            <a:r>
              <a:rPr lang="en-US" dirty="0"/>
              <a:t> Wang, </a:t>
            </a:r>
            <a:r>
              <a:rPr lang="en-US" dirty="0" err="1"/>
              <a:t>Lianna</a:t>
            </a:r>
            <a:r>
              <a:rPr lang="en-US" dirty="0"/>
              <a:t> Li, Sailaja </a:t>
            </a:r>
            <a:r>
              <a:rPr lang="en-US" dirty="0" err="1"/>
              <a:t>Eragamreddi</a:t>
            </a:r>
            <a:r>
              <a:rPr lang="en-US" dirty="0"/>
              <a:t>, </a:t>
            </a:r>
            <a:r>
              <a:rPr lang="en-US" dirty="0" err="1"/>
              <a:t>Seval</a:t>
            </a:r>
            <a:r>
              <a:rPr lang="en-US" dirty="0"/>
              <a:t> </a:t>
            </a:r>
            <a:r>
              <a:rPr lang="en-US" dirty="0" err="1"/>
              <a:t>Ozkan</a:t>
            </a:r>
            <a:r>
              <a:rPr lang="en-US" dirty="0"/>
              <a:t>, Olivier Ferrigno, Celine </a:t>
            </a:r>
            <a:r>
              <a:rPr lang="en-US" dirty="0" err="1"/>
              <a:t>Prunier</a:t>
            </a:r>
            <a:r>
              <a:rPr lang="en-US" dirty="0"/>
              <a:t>, Mohammed S </a:t>
            </a:r>
            <a:r>
              <a:rPr lang="en-US" dirty="0" err="1"/>
              <a:t>Razzaque</a:t>
            </a:r>
            <a:r>
              <a:rPr lang="en-US" dirty="0"/>
              <a:t>, Keli Xu, and </a:t>
            </a:r>
            <a:r>
              <a:rPr lang="en-US" dirty="0" err="1"/>
              <a:t>Azeddine</a:t>
            </a:r>
            <a:r>
              <a:rPr lang="en-US" dirty="0"/>
              <a:t> </a:t>
            </a:r>
            <a:r>
              <a:rPr lang="en-US" dirty="0" err="1"/>
              <a:t>Atfi</a:t>
            </a:r>
            <a:r>
              <a:rPr lang="en-US" dirty="0"/>
              <a:t> (2019). "TGIF1 Functions as a Tumor Suppressor in Pancreatic Ductal Adenocarcinoma." </a:t>
            </a:r>
            <a:r>
              <a:rPr lang="en-US" i="1" dirty="0"/>
              <a:t>EMBO Journal</a:t>
            </a:r>
            <a:r>
              <a:rPr lang="en-US" dirty="0"/>
              <a:t> 38.13 </a:t>
            </a:r>
          </a:p>
          <a:p>
            <a:pPr lvl="0"/>
            <a:r>
              <a:rPr lang="en-US" dirty="0" err="1"/>
              <a:t>Hingorani</a:t>
            </a:r>
            <a:r>
              <a:rPr lang="en-US" dirty="0"/>
              <a:t>, Sunil R, </a:t>
            </a:r>
            <a:r>
              <a:rPr lang="en-US" dirty="0" err="1"/>
              <a:t>Lifu</a:t>
            </a:r>
            <a:r>
              <a:rPr lang="en-US" dirty="0"/>
              <a:t> Wang, Asha S Multani, Chelsea Combs, Therese B </a:t>
            </a:r>
            <a:r>
              <a:rPr lang="en-US" dirty="0" err="1"/>
              <a:t>Deramaudt</a:t>
            </a:r>
            <a:r>
              <a:rPr lang="en-US" dirty="0"/>
              <a:t>, Ralph H </a:t>
            </a:r>
            <a:r>
              <a:rPr lang="en-US" dirty="0" err="1"/>
              <a:t>Hruban</a:t>
            </a:r>
            <a:r>
              <a:rPr lang="en-US" dirty="0"/>
              <a:t>, Anil K </a:t>
            </a:r>
            <a:r>
              <a:rPr lang="en-US" dirty="0" err="1"/>
              <a:t>Rustgi</a:t>
            </a:r>
            <a:r>
              <a:rPr lang="en-US" dirty="0"/>
              <a:t>, Sandy Chang, and David A </a:t>
            </a:r>
            <a:r>
              <a:rPr lang="en-US" dirty="0" err="1"/>
              <a:t>Tuveson</a:t>
            </a:r>
            <a:r>
              <a:rPr lang="en-US" dirty="0"/>
              <a:t> (2005). "Trp53 R172H and </a:t>
            </a:r>
            <a:r>
              <a:rPr lang="en-US" dirty="0" err="1"/>
              <a:t>Kras</a:t>
            </a:r>
            <a:r>
              <a:rPr lang="en-US" dirty="0"/>
              <a:t> G12D Cooperate to Promote Chromosomal Instability and Widely Metastatic Pancreatic Ductal Adenocarcinoma in Mice." </a:t>
            </a:r>
            <a:r>
              <a:rPr lang="en-US" i="1" dirty="0"/>
              <a:t>Cancer Cell</a:t>
            </a:r>
            <a:r>
              <a:rPr lang="en-US" dirty="0"/>
              <a:t> 7.5: 469-83. Web.</a:t>
            </a:r>
          </a:p>
          <a:p>
            <a:pPr lvl="0"/>
            <a:r>
              <a:rPr lang="en-US" dirty="0"/>
              <a:t>Yeh, </a:t>
            </a:r>
            <a:r>
              <a:rPr lang="en-US" dirty="0" err="1"/>
              <a:t>Hsi</a:t>
            </a:r>
            <a:r>
              <a:rPr lang="en-US" dirty="0"/>
              <a:t>-Wen, Hsu, </a:t>
            </a:r>
            <a:r>
              <a:rPr lang="en-US" dirty="0" err="1"/>
              <a:t>En</a:t>
            </a:r>
            <a:r>
              <a:rPr lang="en-US" dirty="0"/>
              <a:t>-Chi, Lee, </a:t>
            </a:r>
            <a:r>
              <a:rPr lang="en-US" dirty="0" err="1"/>
              <a:t>Szu-Shuo</a:t>
            </a:r>
            <a:r>
              <a:rPr lang="en-US" dirty="0"/>
              <a:t>, Lang, Yaw-Dong, Lin, </a:t>
            </a:r>
            <a:r>
              <a:rPr lang="en-US" dirty="0" err="1"/>
              <a:t>Yuh-Charn</a:t>
            </a:r>
            <a:r>
              <a:rPr lang="en-US" dirty="0"/>
              <a:t>, Chang, </a:t>
            </a:r>
            <a:r>
              <a:rPr lang="en-US" dirty="0" err="1"/>
              <a:t>Chieh</a:t>
            </a:r>
            <a:r>
              <a:rPr lang="en-US" dirty="0"/>
              <a:t>-Yu, Lee, </a:t>
            </a:r>
            <a:r>
              <a:rPr lang="en-US" dirty="0" err="1"/>
              <a:t>Suz</a:t>
            </a:r>
            <a:r>
              <a:rPr lang="en-US" dirty="0"/>
              <a:t>-Yi, Gu, De-Leung, Shih, </a:t>
            </a:r>
            <a:r>
              <a:rPr lang="en-US" dirty="0" err="1"/>
              <a:t>Jou</a:t>
            </a:r>
            <a:r>
              <a:rPr lang="en-US" dirty="0"/>
              <a:t>-Ho, Ho, Chun-Ming, Chen, </a:t>
            </a:r>
            <a:r>
              <a:rPr lang="en-US" dirty="0" err="1"/>
              <a:t>Chian</a:t>
            </a:r>
            <a:r>
              <a:rPr lang="en-US" dirty="0"/>
              <a:t>-Feng, Chen, </a:t>
            </a:r>
            <a:r>
              <a:rPr lang="en-US" dirty="0" err="1"/>
              <a:t>Chiung</a:t>
            </a:r>
            <a:r>
              <a:rPr lang="en-US" dirty="0"/>
              <a:t>-Tong, Tu, Pang-Hsien, Cheng, Ching-Feng, Chen, </a:t>
            </a:r>
            <a:r>
              <a:rPr lang="en-US" dirty="0" err="1"/>
              <a:t>Ruey</a:t>
            </a:r>
            <a:r>
              <a:rPr lang="en-US" dirty="0"/>
              <a:t>-Hwa, Yang, </a:t>
            </a:r>
            <a:r>
              <a:rPr lang="en-US" dirty="0" err="1"/>
              <a:t>Ruey</a:t>
            </a:r>
            <a:r>
              <a:rPr lang="en-US" dirty="0"/>
              <a:t>-Bing, and </a:t>
            </a:r>
            <a:r>
              <a:rPr lang="en-US" dirty="0" err="1"/>
              <a:t>Jou</a:t>
            </a:r>
            <a:r>
              <a:rPr lang="en-US" dirty="0"/>
              <a:t>, </a:t>
            </a:r>
            <a:r>
              <a:rPr lang="en-US" dirty="0" err="1"/>
              <a:t>Yuh</a:t>
            </a:r>
            <a:r>
              <a:rPr lang="en-US" dirty="0"/>
              <a:t>-Shan (2018). "PSPC1 Mediates TGF-β1 Autocrine </a:t>
            </a:r>
            <a:r>
              <a:rPr lang="en-US" dirty="0" err="1"/>
              <a:t>Signalling</a:t>
            </a:r>
            <a:r>
              <a:rPr lang="en-US" dirty="0"/>
              <a:t> and Smad2/3 Target Switching to Promote EMT, Stemness and Metastasis." </a:t>
            </a:r>
            <a:r>
              <a:rPr lang="en-US" i="1" dirty="0"/>
              <a:t>Nature Cell Biology</a:t>
            </a:r>
            <a:r>
              <a:rPr lang="en-US" dirty="0"/>
              <a:t> 20.4: 479-491. Web.</a:t>
            </a:r>
          </a:p>
          <a:p>
            <a:pPr lvl="0"/>
            <a:r>
              <a:rPr lang="en-US" dirty="0"/>
              <a:t>Das, </a:t>
            </a:r>
            <a:r>
              <a:rPr lang="en-US" dirty="0" err="1"/>
              <a:t>Atze</a:t>
            </a:r>
            <a:r>
              <a:rPr lang="en-US" dirty="0"/>
              <a:t>, Tenenbaum, </a:t>
            </a:r>
            <a:r>
              <a:rPr lang="en-US" dirty="0" err="1"/>
              <a:t>Liliiane</a:t>
            </a:r>
            <a:r>
              <a:rPr lang="en-US" dirty="0"/>
              <a:t>, &amp; </a:t>
            </a:r>
            <a:r>
              <a:rPr lang="en-US" dirty="0" err="1"/>
              <a:t>Berkhout</a:t>
            </a:r>
            <a:r>
              <a:rPr lang="en-US" dirty="0"/>
              <a:t>, Ben (2016). Tet-On Systems For Doxycycline-inducible Gene Expression. </a:t>
            </a:r>
            <a:r>
              <a:rPr lang="en-US" i="1" dirty="0"/>
              <a:t>Current gene therapy</a:t>
            </a:r>
            <a:r>
              <a:rPr lang="en-US" dirty="0"/>
              <a:t>, </a:t>
            </a:r>
            <a:r>
              <a:rPr lang="en-US" i="1" dirty="0"/>
              <a:t>16</a:t>
            </a:r>
            <a:r>
              <a:rPr lang="en-US" dirty="0"/>
              <a:t>(3), 156–167. doi:10.2174/1566523216666160524144041</a:t>
            </a:r>
          </a:p>
          <a:p>
            <a:pPr lvl="0"/>
            <a:r>
              <a:rPr lang="en-US" dirty="0" err="1"/>
              <a:t>Garibyan</a:t>
            </a:r>
            <a:r>
              <a:rPr lang="en-US" dirty="0"/>
              <a:t>, L., &amp; </a:t>
            </a:r>
            <a:r>
              <a:rPr lang="en-US" dirty="0" err="1"/>
              <a:t>Avashia</a:t>
            </a:r>
            <a:r>
              <a:rPr lang="en-US" dirty="0"/>
              <a:t>, N. (2013). Polymerase chain reaction. </a:t>
            </a:r>
            <a:r>
              <a:rPr lang="en-US" i="1" dirty="0"/>
              <a:t>The Journal of investigative dermatology</a:t>
            </a:r>
            <a:r>
              <a:rPr lang="en-US" dirty="0"/>
              <a:t>, </a:t>
            </a:r>
            <a:r>
              <a:rPr lang="en-US" i="1" dirty="0"/>
              <a:t>133</a:t>
            </a:r>
            <a:r>
              <a:rPr lang="en-US" dirty="0"/>
              <a:t>(3), 1–4. doi:10.1038/jid.2013.1</a:t>
            </a:r>
          </a:p>
          <a:p>
            <a:pPr lvl="0"/>
            <a:r>
              <a:rPr lang="en-US" dirty="0"/>
              <a:t>Lee, P., </a:t>
            </a:r>
            <a:r>
              <a:rPr lang="en-US" dirty="0" err="1"/>
              <a:t>Costumbrado</a:t>
            </a:r>
            <a:r>
              <a:rPr lang="en-US" dirty="0"/>
              <a:t>, J., Hsu, C., &amp; Kim, Y. (2012). Agarose Gel Electrophoresis for the Separation of DNA Fragments. </a:t>
            </a:r>
            <a:r>
              <a:rPr lang="en-US" i="1" dirty="0"/>
              <a:t>Journal of Visualized Experiments,</a:t>
            </a:r>
            <a:r>
              <a:rPr lang="en-US" dirty="0"/>
              <a:t> (62), Journal of Visualized Experiments, 2012, Issue 62.</a:t>
            </a:r>
          </a:p>
          <a:p>
            <a:endParaRPr lang="en-US" dirty="0"/>
          </a:p>
          <a:p>
            <a:endParaRPr lang="en-US" dirty="0"/>
          </a:p>
        </p:txBody>
      </p:sp>
    </p:spTree>
    <p:extLst>
      <p:ext uri="{BB962C8B-B14F-4D97-AF65-F5344CB8AC3E}">
        <p14:creationId xmlns:p14="http://schemas.microsoft.com/office/powerpoint/2010/main" val="31267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01D9AB62-1450-DF43-873C-674091560B1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67232" t="35572" r="28066" b="47477"/>
          <a:stretch/>
        </p:blipFill>
        <p:spPr>
          <a:xfrm>
            <a:off x="5219883" y="978599"/>
            <a:ext cx="1752234" cy="4694231"/>
          </a:xfrm>
          <a:prstGeom prst="rect">
            <a:avLst/>
          </a:prstGeom>
        </p:spPr>
      </p:pic>
      <p:cxnSp>
        <p:nvCxnSpPr>
          <p:cNvPr id="10" name="Straight Arrow Connector 9">
            <a:extLst>
              <a:ext uri="{FF2B5EF4-FFF2-40B4-BE49-F238E27FC236}">
                <a16:creationId xmlns:a16="http://schemas.microsoft.com/office/drawing/2014/main" id="{8900D517-FF48-3E44-9B06-4292F1F4C993}"/>
              </a:ext>
            </a:extLst>
          </p:cNvPr>
          <p:cNvCxnSpPr/>
          <p:nvPr/>
        </p:nvCxnSpPr>
        <p:spPr>
          <a:xfrm flipH="1">
            <a:off x="2865120" y="1341120"/>
            <a:ext cx="22555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244A5A05-64F2-ED4A-B84B-31456F93F415}"/>
              </a:ext>
            </a:extLst>
          </p:cNvPr>
          <p:cNvSpPr txBox="1"/>
          <p:nvPr/>
        </p:nvSpPr>
        <p:spPr>
          <a:xfrm>
            <a:off x="534741" y="1017954"/>
            <a:ext cx="2231136" cy="646331"/>
          </a:xfrm>
          <a:prstGeom prst="rect">
            <a:avLst/>
          </a:prstGeom>
          <a:noFill/>
        </p:spPr>
        <p:txBody>
          <a:bodyPr wrap="square" rtlCol="0">
            <a:spAutoFit/>
          </a:bodyPr>
          <a:lstStyle/>
          <a:p>
            <a:r>
              <a:rPr lang="en-US" dirty="0"/>
              <a:t>glycine 12 to aspartic acid</a:t>
            </a:r>
          </a:p>
        </p:txBody>
      </p:sp>
      <p:sp>
        <p:nvSpPr>
          <p:cNvPr id="12" name="TextBox 11">
            <a:extLst>
              <a:ext uri="{FF2B5EF4-FFF2-40B4-BE49-F238E27FC236}">
                <a16:creationId xmlns:a16="http://schemas.microsoft.com/office/drawing/2014/main" id="{0A03193E-4F8B-3048-8224-B1B5CC488A7A}"/>
              </a:ext>
            </a:extLst>
          </p:cNvPr>
          <p:cNvSpPr txBox="1"/>
          <p:nvPr/>
        </p:nvSpPr>
        <p:spPr>
          <a:xfrm>
            <a:off x="8607812" y="2967335"/>
            <a:ext cx="2882685" cy="369332"/>
          </a:xfrm>
          <a:prstGeom prst="rect">
            <a:avLst/>
          </a:prstGeom>
          <a:noFill/>
        </p:spPr>
        <p:txBody>
          <a:bodyPr wrap="square" rtlCol="0">
            <a:spAutoFit/>
          </a:bodyPr>
          <a:lstStyle/>
          <a:p>
            <a:r>
              <a:rPr lang="en-US" dirty="0"/>
              <a:t>MAPK phosphorylates TGIF1</a:t>
            </a:r>
          </a:p>
        </p:txBody>
      </p:sp>
      <p:cxnSp>
        <p:nvCxnSpPr>
          <p:cNvPr id="14" name="Straight Arrow Connector 13">
            <a:extLst>
              <a:ext uri="{FF2B5EF4-FFF2-40B4-BE49-F238E27FC236}">
                <a16:creationId xmlns:a16="http://schemas.microsoft.com/office/drawing/2014/main" id="{E9535FD3-1DF6-024B-94E8-36EC15714C2D}"/>
              </a:ext>
            </a:extLst>
          </p:cNvPr>
          <p:cNvCxnSpPr/>
          <p:nvPr/>
        </p:nvCxnSpPr>
        <p:spPr>
          <a:xfrm flipH="1">
            <a:off x="7071360" y="3325714"/>
            <a:ext cx="14372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61EBCF2-9F5B-5842-9178-B1A592505495}"/>
              </a:ext>
            </a:extLst>
          </p:cNvPr>
          <p:cNvSpPr txBox="1"/>
          <p:nvPr/>
        </p:nvSpPr>
        <p:spPr>
          <a:xfrm>
            <a:off x="883403" y="4401519"/>
            <a:ext cx="2526224" cy="923330"/>
          </a:xfrm>
          <a:prstGeom prst="rect">
            <a:avLst/>
          </a:prstGeom>
          <a:noFill/>
        </p:spPr>
        <p:txBody>
          <a:bodyPr wrap="square" rtlCol="0">
            <a:spAutoFit/>
          </a:bodyPr>
          <a:lstStyle/>
          <a:p>
            <a:r>
              <a:rPr lang="en-US" dirty="0"/>
              <a:t>TGIF1 loses its tumor suppressor function when phosphorylated</a:t>
            </a:r>
          </a:p>
        </p:txBody>
      </p:sp>
      <p:cxnSp>
        <p:nvCxnSpPr>
          <p:cNvPr id="19" name="Straight Arrow Connector 18">
            <a:extLst>
              <a:ext uri="{FF2B5EF4-FFF2-40B4-BE49-F238E27FC236}">
                <a16:creationId xmlns:a16="http://schemas.microsoft.com/office/drawing/2014/main" id="{AFA4D315-CCBB-4741-BF91-6849D30DA94F}"/>
              </a:ext>
            </a:extLst>
          </p:cNvPr>
          <p:cNvCxnSpPr/>
          <p:nvPr/>
        </p:nvCxnSpPr>
        <p:spPr>
          <a:xfrm flipH="1">
            <a:off x="3594358" y="5009050"/>
            <a:ext cx="16255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8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CF355ADF-FEB2-B64C-8C05-DA25BAF768EE}"/>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67232" t="35572" r="28066" b="47477"/>
          <a:stretch/>
        </p:blipFill>
        <p:spPr>
          <a:xfrm>
            <a:off x="4776971" y="1185863"/>
            <a:ext cx="1752234" cy="4694231"/>
          </a:xfrm>
          <a:prstGeom prst="rect">
            <a:avLst/>
          </a:prstGeom>
        </p:spPr>
      </p:pic>
      <p:sp>
        <p:nvSpPr>
          <p:cNvPr id="8" name="TextBox 7">
            <a:extLst>
              <a:ext uri="{FF2B5EF4-FFF2-40B4-BE49-F238E27FC236}">
                <a16:creationId xmlns:a16="http://schemas.microsoft.com/office/drawing/2014/main" id="{BBC8B587-3844-4745-A9E9-29026AD77342}"/>
              </a:ext>
            </a:extLst>
          </p:cNvPr>
          <p:cNvSpPr txBox="1"/>
          <p:nvPr/>
        </p:nvSpPr>
        <p:spPr>
          <a:xfrm>
            <a:off x="8004814" y="5083444"/>
            <a:ext cx="1046195" cy="461665"/>
          </a:xfrm>
          <a:prstGeom prst="rect">
            <a:avLst/>
          </a:prstGeom>
          <a:solidFill>
            <a:schemeClr val="accent4">
              <a:lumMod val="20000"/>
              <a:lumOff val="80000"/>
            </a:schemeClr>
          </a:solidFill>
          <a:ln>
            <a:solidFill>
              <a:schemeClr val="tx1"/>
            </a:solidFill>
          </a:ln>
        </p:spPr>
        <p:txBody>
          <a:bodyPr wrap="square" rtlCol="0">
            <a:spAutoFit/>
          </a:bodyPr>
          <a:lstStyle/>
          <a:p>
            <a:r>
              <a:rPr lang="en-US" sz="2400" dirty="0">
                <a:latin typeface="Times New Roman" panose="02020603050405020304" pitchFamily="18" charset="0"/>
                <a:ea typeface="Times New Roman" panose="02020603050405020304" pitchFamily="18" charset="0"/>
              </a:rPr>
              <a:t>TGF-β</a:t>
            </a:r>
            <a:endParaRPr lang="en-US" sz="2400" dirty="0"/>
          </a:p>
        </p:txBody>
      </p:sp>
      <p:cxnSp>
        <p:nvCxnSpPr>
          <p:cNvPr id="10" name="Straight Connector 9">
            <a:extLst>
              <a:ext uri="{FF2B5EF4-FFF2-40B4-BE49-F238E27FC236}">
                <a16:creationId xmlns:a16="http://schemas.microsoft.com/office/drawing/2014/main" id="{C9CD487F-1F4D-5D4C-8053-D75FEB9A9452}"/>
              </a:ext>
            </a:extLst>
          </p:cNvPr>
          <p:cNvCxnSpPr>
            <a:stCxn id="8" idx="1"/>
          </p:cNvCxnSpPr>
          <p:nvPr/>
        </p:nvCxnSpPr>
        <p:spPr>
          <a:xfrm flipH="1">
            <a:off x="6096000" y="5314277"/>
            <a:ext cx="1908814" cy="791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896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8BA62-D479-C945-B3F9-952EC142D1CB}"/>
              </a:ext>
            </a:extLst>
          </p:cNvPr>
          <p:cNvSpPr>
            <a:spLocks noGrp="1"/>
          </p:cNvSpPr>
          <p:nvPr>
            <p:ph idx="1"/>
          </p:nvPr>
        </p:nvSpPr>
        <p:spPr>
          <a:xfrm>
            <a:off x="818535" y="452113"/>
            <a:ext cx="10515600" cy="4351338"/>
          </a:xfrm>
        </p:spPr>
        <p:txBody>
          <a:bodyPr/>
          <a:lstStyle/>
          <a:p>
            <a:pPr marL="0" indent="0" algn="ctr">
              <a:buNone/>
            </a:pPr>
            <a:r>
              <a:rPr lang="en-US" dirty="0"/>
              <a:t>Does overexpression of TGF-β inhibit the expression of TGIF1?</a:t>
            </a:r>
          </a:p>
          <a:p>
            <a:endParaRPr lang="en-US" dirty="0"/>
          </a:p>
          <a:p>
            <a:pPr marL="0" indent="0" algn="ctr">
              <a:buNone/>
            </a:pPr>
            <a:endParaRPr lang="en-US" dirty="0"/>
          </a:p>
          <a:p>
            <a:pPr marL="0" indent="0" algn="ctr">
              <a:buNone/>
            </a:pPr>
            <a:r>
              <a:rPr lang="en-US" dirty="0"/>
              <a:t>Amplify the amount of TGF-β</a:t>
            </a:r>
          </a:p>
          <a:p>
            <a:pPr marL="0" indent="0">
              <a:buNone/>
            </a:pPr>
            <a:endParaRPr lang="en-US" dirty="0"/>
          </a:p>
          <a:p>
            <a:pPr marL="0" indent="0" algn="ctr">
              <a:buNone/>
            </a:pPr>
            <a:endParaRPr lang="en-US" dirty="0"/>
          </a:p>
          <a:p>
            <a:pPr marL="0" indent="0" algn="ctr">
              <a:buNone/>
            </a:pPr>
            <a:r>
              <a:rPr lang="en-US" dirty="0"/>
              <a:t>Analyze TGIF1 protein content</a:t>
            </a:r>
          </a:p>
        </p:txBody>
      </p:sp>
      <p:cxnSp>
        <p:nvCxnSpPr>
          <p:cNvPr id="6" name="Straight Arrow Connector 5">
            <a:extLst>
              <a:ext uri="{FF2B5EF4-FFF2-40B4-BE49-F238E27FC236}">
                <a16:creationId xmlns:a16="http://schemas.microsoft.com/office/drawing/2014/main" id="{7A974C7B-DAE9-B34D-ABAA-21BCA45E4F2B}"/>
              </a:ext>
            </a:extLst>
          </p:cNvPr>
          <p:cNvCxnSpPr/>
          <p:nvPr/>
        </p:nvCxnSpPr>
        <p:spPr>
          <a:xfrm>
            <a:off x="6066503" y="940648"/>
            <a:ext cx="0" cy="1100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6F1B16C1-8768-6A4A-AC49-1144CC2CF8BD}"/>
              </a:ext>
            </a:extLst>
          </p:cNvPr>
          <p:cNvCxnSpPr/>
          <p:nvPr/>
        </p:nvCxnSpPr>
        <p:spPr>
          <a:xfrm>
            <a:off x="6066503" y="2365491"/>
            <a:ext cx="0" cy="1100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F6797B2-C7B3-EE40-B9D6-FD1ECB1296B3}"/>
              </a:ext>
            </a:extLst>
          </p:cNvPr>
          <p:cNvCxnSpPr/>
          <p:nvPr/>
        </p:nvCxnSpPr>
        <p:spPr>
          <a:xfrm>
            <a:off x="6066503" y="4042142"/>
            <a:ext cx="0" cy="1100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CC7AB7D-1662-9345-97C2-BF2A7CC3C663}"/>
              </a:ext>
            </a:extLst>
          </p:cNvPr>
          <p:cNvSpPr txBox="1"/>
          <p:nvPr/>
        </p:nvSpPr>
        <p:spPr>
          <a:xfrm>
            <a:off x="2733366" y="5422266"/>
            <a:ext cx="8150944" cy="1569660"/>
          </a:xfrm>
          <a:prstGeom prst="rect">
            <a:avLst/>
          </a:prstGeom>
          <a:noFill/>
        </p:spPr>
        <p:txBody>
          <a:bodyPr wrap="square" rtlCol="0">
            <a:spAutoFit/>
          </a:bodyPr>
          <a:lstStyle/>
          <a:p>
            <a:r>
              <a:rPr lang="en-US" sz="2400" dirty="0"/>
              <a:t>If TGF-β  were to be overexpressed, low protein levels for TGIF1 is to be expected. If TGF-β  were to be overexpressed, high protein levels for TGIF1 is to be expected.  </a:t>
            </a:r>
          </a:p>
          <a:p>
            <a:endParaRPr lang="en-US" sz="2400" dirty="0"/>
          </a:p>
        </p:txBody>
      </p:sp>
    </p:spTree>
    <p:extLst>
      <p:ext uri="{BB962C8B-B14F-4D97-AF65-F5344CB8AC3E}">
        <p14:creationId xmlns:p14="http://schemas.microsoft.com/office/powerpoint/2010/main" val="135843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B0C02-F876-F543-9F69-7C66D6D081F7}"/>
              </a:ext>
            </a:extLst>
          </p:cNvPr>
          <p:cNvSpPr>
            <a:spLocks noGrp="1"/>
          </p:cNvSpPr>
          <p:nvPr>
            <p:ph type="title"/>
          </p:nvPr>
        </p:nvSpPr>
        <p:spPr/>
        <p:txBody>
          <a:bodyPr>
            <a:normAutofit/>
          </a:bodyPr>
          <a:lstStyle/>
          <a:p>
            <a:r>
              <a:rPr lang="en-US" sz="3600" dirty="0"/>
              <a:t>Plasmid</a:t>
            </a:r>
          </a:p>
        </p:txBody>
      </p:sp>
      <p:pic>
        <p:nvPicPr>
          <p:cNvPr id="6" name="image5.png">
            <a:extLst>
              <a:ext uri="{FF2B5EF4-FFF2-40B4-BE49-F238E27FC236}">
                <a16:creationId xmlns:a16="http://schemas.microsoft.com/office/drawing/2014/main" id="{A275B7A5-F6ED-E94A-A756-D41EED93F7DA}"/>
              </a:ext>
            </a:extLst>
          </p:cNvPr>
          <p:cNvPicPr>
            <a:picLocks noGrp="1"/>
          </p:cNvPicPr>
          <p:nvPr>
            <p:ph idx="1"/>
          </p:nvPr>
        </p:nvPicPr>
        <p:blipFill>
          <a:blip r:embed="rId3"/>
          <a:srcRect/>
          <a:stretch>
            <a:fillRect/>
          </a:stretch>
        </p:blipFill>
        <p:spPr>
          <a:xfrm>
            <a:off x="663388" y="1936376"/>
            <a:ext cx="4912659" cy="4052048"/>
          </a:xfrm>
          <a:prstGeom prst="rect">
            <a:avLst/>
          </a:prstGeom>
          <a:ln/>
        </p:spPr>
      </p:pic>
      <p:pic>
        <p:nvPicPr>
          <p:cNvPr id="7" name="image4.png">
            <a:extLst>
              <a:ext uri="{FF2B5EF4-FFF2-40B4-BE49-F238E27FC236}">
                <a16:creationId xmlns:a16="http://schemas.microsoft.com/office/drawing/2014/main" id="{F6526678-C806-574B-9456-714B3B3A96B4}"/>
              </a:ext>
            </a:extLst>
          </p:cNvPr>
          <p:cNvPicPr/>
          <p:nvPr/>
        </p:nvPicPr>
        <p:blipFill>
          <a:blip r:embed="rId4"/>
          <a:srcRect/>
          <a:stretch>
            <a:fillRect/>
          </a:stretch>
        </p:blipFill>
        <p:spPr>
          <a:xfrm>
            <a:off x="6158472" y="2456330"/>
            <a:ext cx="4581246" cy="2850775"/>
          </a:xfrm>
          <a:prstGeom prst="rect">
            <a:avLst/>
          </a:prstGeom>
          <a:ln/>
        </p:spPr>
      </p:pic>
    </p:spTree>
    <p:extLst>
      <p:ext uri="{BB962C8B-B14F-4D97-AF65-F5344CB8AC3E}">
        <p14:creationId xmlns:p14="http://schemas.microsoft.com/office/powerpoint/2010/main" val="336401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9A2D-7F7C-134D-AE7F-F6ECF9DA6698}"/>
              </a:ext>
            </a:extLst>
          </p:cNvPr>
          <p:cNvSpPr>
            <a:spLocks noGrp="1"/>
          </p:cNvSpPr>
          <p:nvPr>
            <p:ph type="title"/>
          </p:nvPr>
        </p:nvSpPr>
        <p:spPr/>
        <p:txBody>
          <a:bodyPr>
            <a:normAutofit/>
          </a:bodyPr>
          <a:lstStyle/>
          <a:p>
            <a:r>
              <a:rPr lang="en-US" sz="3600" dirty="0"/>
              <a:t>PCR</a:t>
            </a:r>
          </a:p>
        </p:txBody>
      </p:sp>
      <p:pic>
        <p:nvPicPr>
          <p:cNvPr id="4" name="image7.png">
            <a:extLst>
              <a:ext uri="{FF2B5EF4-FFF2-40B4-BE49-F238E27FC236}">
                <a16:creationId xmlns:a16="http://schemas.microsoft.com/office/drawing/2014/main" id="{B8267704-ACC7-9D4C-AC54-B1D1B2CB6DF1}"/>
              </a:ext>
            </a:extLst>
          </p:cNvPr>
          <p:cNvPicPr>
            <a:picLocks noGrp="1"/>
          </p:cNvPicPr>
          <p:nvPr>
            <p:ph idx="1"/>
          </p:nvPr>
        </p:nvPicPr>
        <p:blipFill>
          <a:blip r:embed="rId3"/>
          <a:srcRect/>
          <a:stretch>
            <a:fillRect/>
          </a:stretch>
        </p:blipFill>
        <p:spPr>
          <a:xfrm>
            <a:off x="1762894" y="1825625"/>
            <a:ext cx="8666212" cy="4351338"/>
          </a:xfrm>
          <a:prstGeom prst="rect">
            <a:avLst/>
          </a:prstGeom>
          <a:ln/>
        </p:spPr>
      </p:pic>
    </p:spTree>
    <p:extLst>
      <p:ext uri="{BB962C8B-B14F-4D97-AF65-F5344CB8AC3E}">
        <p14:creationId xmlns:p14="http://schemas.microsoft.com/office/powerpoint/2010/main" val="246546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0CC0-6B8F-134A-9363-FBAA452B7B69}"/>
              </a:ext>
            </a:extLst>
          </p:cNvPr>
          <p:cNvSpPr>
            <a:spLocks noGrp="1"/>
          </p:cNvSpPr>
          <p:nvPr>
            <p:ph type="title"/>
          </p:nvPr>
        </p:nvSpPr>
        <p:spPr>
          <a:xfrm>
            <a:off x="838200" y="365125"/>
            <a:ext cx="10016613" cy="1094965"/>
          </a:xfrm>
        </p:spPr>
        <p:txBody>
          <a:bodyPr>
            <a:normAutofit/>
          </a:bodyPr>
          <a:lstStyle/>
          <a:p>
            <a:r>
              <a:rPr lang="en-US" sz="3600" dirty="0"/>
              <a:t>Tet-On inducible system</a:t>
            </a:r>
          </a:p>
        </p:txBody>
      </p:sp>
      <p:pic>
        <p:nvPicPr>
          <p:cNvPr id="4" name="image3.png">
            <a:extLst>
              <a:ext uri="{FF2B5EF4-FFF2-40B4-BE49-F238E27FC236}">
                <a16:creationId xmlns:a16="http://schemas.microsoft.com/office/drawing/2014/main" id="{0FBD36B5-7BDE-B94A-8F30-72B974876B55}"/>
              </a:ext>
            </a:extLst>
          </p:cNvPr>
          <p:cNvPicPr>
            <a:picLocks noGrp="1"/>
          </p:cNvPicPr>
          <p:nvPr>
            <p:ph idx="1"/>
          </p:nvPr>
        </p:nvPicPr>
        <p:blipFill>
          <a:blip r:embed="rId3"/>
          <a:srcRect/>
          <a:stretch>
            <a:fillRect/>
          </a:stretch>
        </p:blipFill>
        <p:spPr>
          <a:xfrm>
            <a:off x="2757949" y="2064775"/>
            <a:ext cx="5973096" cy="4041058"/>
          </a:xfrm>
          <a:prstGeom prst="rect">
            <a:avLst/>
          </a:prstGeom>
          <a:ln/>
        </p:spPr>
      </p:pic>
      <p:sp>
        <p:nvSpPr>
          <p:cNvPr id="7" name="TextBox 6">
            <a:extLst>
              <a:ext uri="{FF2B5EF4-FFF2-40B4-BE49-F238E27FC236}">
                <a16:creationId xmlns:a16="http://schemas.microsoft.com/office/drawing/2014/main" id="{DFBB0EF9-BEE5-964C-BD0F-AABC8CA26A5C}"/>
              </a:ext>
            </a:extLst>
          </p:cNvPr>
          <p:cNvSpPr txBox="1"/>
          <p:nvPr/>
        </p:nvSpPr>
        <p:spPr>
          <a:xfrm>
            <a:off x="6651523" y="5102942"/>
            <a:ext cx="1076632" cy="369332"/>
          </a:xfrm>
          <a:prstGeom prst="rect">
            <a:avLst/>
          </a:prstGeom>
          <a:solidFill>
            <a:schemeClr val="bg1">
              <a:lumMod val="65000"/>
            </a:schemeClr>
          </a:solidFill>
          <a:ln>
            <a:noFill/>
          </a:ln>
        </p:spPr>
        <p:txBody>
          <a:bodyPr wrap="square" rtlCol="0">
            <a:spAutoFit/>
          </a:bodyPr>
          <a:lstStyle/>
          <a:p>
            <a:r>
              <a:rPr lang="en-US" dirty="0"/>
              <a:t>TGF-β</a:t>
            </a:r>
          </a:p>
        </p:txBody>
      </p:sp>
    </p:spTree>
    <p:extLst>
      <p:ext uri="{BB962C8B-B14F-4D97-AF65-F5344CB8AC3E}">
        <p14:creationId xmlns:p14="http://schemas.microsoft.com/office/powerpoint/2010/main" val="223949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E08D-2852-E34B-82E9-35F653F3E3C8}"/>
              </a:ext>
            </a:extLst>
          </p:cNvPr>
          <p:cNvSpPr>
            <a:spLocks noGrp="1"/>
          </p:cNvSpPr>
          <p:nvPr>
            <p:ph type="title"/>
          </p:nvPr>
        </p:nvSpPr>
        <p:spPr>
          <a:xfrm>
            <a:off x="648928" y="97656"/>
            <a:ext cx="10515600" cy="1325563"/>
          </a:xfrm>
        </p:spPr>
        <p:txBody>
          <a:bodyPr/>
          <a:lstStyle/>
          <a:p>
            <a:r>
              <a:rPr lang="en-US" dirty="0"/>
              <a:t>Western blot</a:t>
            </a:r>
          </a:p>
        </p:txBody>
      </p:sp>
      <p:pic>
        <p:nvPicPr>
          <p:cNvPr id="4" name="Content Placeholder 3">
            <a:extLst>
              <a:ext uri="{FF2B5EF4-FFF2-40B4-BE49-F238E27FC236}">
                <a16:creationId xmlns:a16="http://schemas.microsoft.com/office/drawing/2014/main" id="{3EF228F2-47AD-6842-9423-E0C462F4B4DC}"/>
              </a:ext>
            </a:extLst>
          </p:cNvPr>
          <p:cNvPicPr>
            <a:picLocks noGrp="1" noChangeAspect="1"/>
          </p:cNvPicPr>
          <p:nvPr>
            <p:ph idx="1"/>
          </p:nvPr>
        </p:nvPicPr>
        <p:blipFill>
          <a:blip r:embed="rId3"/>
          <a:stretch>
            <a:fillRect/>
          </a:stretch>
        </p:blipFill>
        <p:spPr>
          <a:xfrm>
            <a:off x="6345698" y="1508308"/>
            <a:ext cx="4125656" cy="4158530"/>
          </a:xfrm>
          <a:prstGeom prst="rect">
            <a:avLst/>
          </a:prstGeom>
        </p:spPr>
      </p:pic>
      <p:sp>
        <p:nvSpPr>
          <p:cNvPr id="5" name="TextBox 4">
            <a:extLst>
              <a:ext uri="{FF2B5EF4-FFF2-40B4-BE49-F238E27FC236}">
                <a16:creationId xmlns:a16="http://schemas.microsoft.com/office/drawing/2014/main" id="{FE3993A8-654F-024C-BBF1-82520377EF7D}"/>
              </a:ext>
            </a:extLst>
          </p:cNvPr>
          <p:cNvSpPr txBox="1"/>
          <p:nvPr/>
        </p:nvSpPr>
        <p:spPr>
          <a:xfrm>
            <a:off x="648928" y="1084006"/>
            <a:ext cx="408530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Gel electrophoresis</a:t>
            </a:r>
          </a:p>
          <a:p>
            <a:pPr marL="285750" indent="-285750">
              <a:buFont typeface="Arial" panose="020B0604020202020204" pitchFamily="34" charset="0"/>
              <a:buChar char="•"/>
            </a:pPr>
            <a:r>
              <a:rPr lang="en-US" dirty="0"/>
              <a:t>Proteins are transferred to a membrane</a:t>
            </a:r>
          </a:p>
          <a:p>
            <a:pPr marL="285750" indent="-285750">
              <a:buFont typeface="Arial" panose="020B0604020202020204" pitchFamily="34" charset="0"/>
              <a:buChar char="•"/>
            </a:pPr>
            <a:r>
              <a:rPr lang="en-US" dirty="0"/>
              <a:t>Blocking solution</a:t>
            </a:r>
          </a:p>
          <a:p>
            <a:pPr marL="285750" indent="-285750">
              <a:buFont typeface="Arial" panose="020B0604020202020204" pitchFamily="34" charset="0"/>
              <a:buChar char="•"/>
            </a:pPr>
            <a:r>
              <a:rPr lang="en-US" dirty="0"/>
              <a:t>Primary anti body</a:t>
            </a:r>
          </a:p>
          <a:p>
            <a:pPr marL="285750" indent="-285750">
              <a:buFont typeface="Arial" panose="020B0604020202020204" pitchFamily="34" charset="0"/>
              <a:buChar char="•"/>
            </a:pPr>
            <a:r>
              <a:rPr lang="en-US" dirty="0"/>
              <a:t>Secondary antibody connected to a fluorophore</a:t>
            </a:r>
          </a:p>
          <a:p>
            <a:pPr marL="285750" indent="-285750">
              <a:buFont typeface="Arial" panose="020B0604020202020204" pitchFamily="34" charset="0"/>
              <a:buChar char="•"/>
            </a:pPr>
            <a:r>
              <a:rPr lang="en-US" dirty="0"/>
              <a:t>Imaging system</a:t>
            </a:r>
          </a:p>
        </p:txBody>
      </p:sp>
    </p:spTree>
    <p:extLst>
      <p:ext uri="{BB962C8B-B14F-4D97-AF65-F5344CB8AC3E}">
        <p14:creationId xmlns:p14="http://schemas.microsoft.com/office/powerpoint/2010/main" val="156479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503030-748E-F14A-AFA7-16179FAC89C6}"/>
              </a:ext>
            </a:extLst>
          </p:cNvPr>
          <p:cNvSpPr txBox="1"/>
          <p:nvPr/>
        </p:nvSpPr>
        <p:spPr>
          <a:xfrm>
            <a:off x="3097787" y="825968"/>
            <a:ext cx="1573162" cy="646331"/>
          </a:xfrm>
          <a:prstGeom prst="rect">
            <a:avLst/>
          </a:prstGeom>
          <a:noFill/>
        </p:spPr>
        <p:txBody>
          <a:bodyPr wrap="square" rtlCol="0">
            <a:spAutoFit/>
          </a:bodyPr>
          <a:lstStyle/>
          <a:p>
            <a:r>
              <a:rPr lang="en-US" dirty="0"/>
              <a:t>Dox (+) + TGF-β plasmid</a:t>
            </a:r>
          </a:p>
        </p:txBody>
      </p:sp>
      <p:sp>
        <p:nvSpPr>
          <p:cNvPr id="8" name="TextBox 7">
            <a:extLst>
              <a:ext uri="{FF2B5EF4-FFF2-40B4-BE49-F238E27FC236}">
                <a16:creationId xmlns:a16="http://schemas.microsoft.com/office/drawing/2014/main" id="{81EE8DAA-2670-024F-B782-635A23677854}"/>
              </a:ext>
            </a:extLst>
          </p:cNvPr>
          <p:cNvSpPr txBox="1"/>
          <p:nvPr/>
        </p:nvSpPr>
        <p:spPr>
          <a:xfrm>
            <a:off x="4882647" y="3344221"/>
            <a:ext cx="1573162" cy="646331"/>
          </a:xfrm>
          <a:prstGeom prst="rect">
            <a:avLst/>
          </a:prstGeom>
          <a:noFill/>
        </p:spPr>
        <p:txBody>
          <a:bodyPr wrap="square" rtlCol="0">
            <a:spAutoFit/>
          </a:bodyPr>
          <a:lstStyle/>
          <a:p>
            <a:r>
              <a:rPr lang="en-US" dirty="0"/>
              <a:t>Dox (-) + TGF-β plasmid</a:t>
            </a:r>
          </a:p>
        </p:txBody>
      </p:sp>
      <p:sp>
        <p:nvSpPr>
          <p:cNvPr id="9" name="TextBox 8">
            <a:extLst>
              <a:ext uri="{FF2B5EF4-FFF2-40B4-BE49-F238E27FC236}">
                <a16:creationId xmlns:a16="http://schemas.microsoft.com/office/drawing/2014/main" id="{682ECCBA-A060-9F49-9016-C2E154B9465F}"/>
              </a:ext>
            </a:extLst>
          </p:cNvPr>
          <p:cNvSpPr txBox="1"/>
          <p:nvPr/>
        </p:nvSpPr>
        <p:spPr>
          <a:xfrm>
            <a:off x="6425498" y="3298302"/>
            <a:ext cx="1779640" cy="646331"/>
          </a:xfrm>
          <a:prstGeom prst="rect">
            <a:avLst/>
          </a:prstGeom>
          <a:noFill/>
        </p:spPr>
        <p:txBody>
          <a:bodyPr wrap="square" rtlCol="0">
            <a:spAutoFit/>
          </a:bodyPr>
          <a:lstStyle/>
          <a:p>
            <a:r>
              <a:rPr lang="en-US" dirty="0"/>
              <a:t>Dox (+) + empty plasmid</a:t>
            </a:r>
          </a:p>
        </p:txBody>
      </p:sp>
      <p:sp>
        <p:nvSpPr>
          <p:cNvPr id="10" name="TextBox 9">
            <a:extLst>
              <a:ext uri="{FF2B5EF4-FFF2-40B4-BE49-F238E27FC236}">
                <a16:creationId xmlns:a16="http://schemas.microsoft.com/office/drawing/2014/main" id="{6C0C026A-4EAD-1842-B814-8D6FE27B9F93}"/>
              </a:ext>
            </a:extLst>
          </p:cNvPr>
          <p:cNvSpPr txBox="1"/>
          <p:nvPr/>
        </p:nvSpPr>
        <p:spPr>
          <a:xfrm>
            <a:off x="8041226" y="3274510"/>
            <a:ext cx="1602659" cy="646331"/>
          </a:xfrm>
          <a:prstGeom prst="rect">
            <a:avLst/>
          </a:prstGeom>
          <a:noFill/>
        </p:spPr>
        <p:txBody>
          <a:bodyPr wrap="square" rtlCol="0">
            <a:spAutoFit/>
          </a:bodyPr>
          <a:lstStyle/>
          <a:p>
            <a:r>
              <a:rPr lang="en-US" dirty="0"/>
              <a:t>Dox(-) + empty plasmid</a:t>
            </a:r>
          </a:p>
        </p:txBody>
      </p:sp>
      <p:sp>
        <p:nvSpPr>
          <p:cNvPr id="12" name="TextBox 11">
            <a:extLst>
              <a:ext uri="{FF2B5EF4-FFF2-40B4-BE49-F238E27FC236}">
                <a16:creationId xmlns:a16="http://schemas.microsoft.com/office/drawing/2014/main" id="{1C45C134-320A-1E4F-B866-B7BB6A56E162}"/>
              </a:ext>
            </a:extLst>
          </p:cNvPr>
          <p:cNvSpPr txBox="1"/>
          <p:nvPr/>
        </p:nvSpPr>
        <p:spPr>
          <a:xfrm>
            <a:off x="1657523" y="1985678"/>
            <a:ext cx="943896" cy="461665"/>
          </a:xfrm>
          <a:prstGeom prst="rect">
            <a:avLst/>
          </a:prstGeom>
          <a:noFill/>
        </p:spPr>
        <p:txBody>
          <a:bodyPr wrap="square" rtlCol="0">
            <a:spAutoFit/>
          </a:bodyPr>
          <a:lstStyle/>
          <a:p>
            <a:r>
              <a:rPr lang="en-US" sz="2400" dirty="0"/>
              <a:t>TGIF1</a:t>
            </a:r>
          </a:p>
        </p:txBody>
      </p:sp>
      <p:pic>
        <p:nvPicPr>
          <p:cNvPr id="14" name="Picture 13">
            <a:extLst>
              <a:ext uri="{FF2B5EF4-FFF2-40B4-BE49-F238E27FC236}">
                <a16:creationId xmlns:a16="http://schemas.microsoft.com/office/drawing/2014/main" id="{EC85FB6D-65FE-2A45-90C9-169B0B4619DE}"/>
              </a:ext>
            </a:extLst>
          </p:cNvPr>
          <p:cNvPicPr>
            <a:picLocks noChangeAspect="1"/>
          </p:cNvPicPr>
          <p:nvPr/>
        </p:nvPicPr>
        <p:blipFill rotWithShape="1">
          <a:blip r:embed="rId3"/>
          <a:srcRect l="13438" t="-2618" r="-6043" b="2618"/>
          <a:stretch/>
        </p:blipFill>
        <p:spPr>
          <a:xfrm>
            <a:off x="4680605" y="1441451"/>
            <a:ext cx="1856062" cy="1495709"/>
          </a:xfrm>
          <a:prstGeom prst="rect">
            <a:avLst/>
          </a:prstGeom>
        </p:spPr>
      </p:pic>
      <p:pic>
        <p:nvPicPr>
          <p:cNvPr id="15" name="Picture 14">
            <a:extLst>
              <a:ext uri="{FF2B5EF4-FFF2-40B4-BE49-F238E27FC236}">
                <a16:creationId xmlns:a16="http://schemas.microsoft.com/office/drawing/2014/main" id="{1A537154-1D6B-B344-B488-4027AE17B91E}"/>
              </a:ext>
            </a:extLst>
          </p:cNvPr>
          <p:cNvPicPr>
            <a:picLocks noChangeAspect="1"/>
          </p:cNvPicPr>
          <p:nvPr/>
        </p:nvPicPr>
        <p:blipFill>
          <a:blip r:embed="rId4"/>
          <a:stretch>
            <a:fillRect/>
          </a:stretch>
        </p:blipFill>
        <p:spPr>
          <a:xfrm>
            <a:off x="3011356" y="1495862"/>
            <a:ext cx="1700756" cy="1441298"/>
          </a:xfrm>
          <a:prstGeom prst="rect">
            <a:avLst/>
          </a:prstGeom>
        </p:spPr>
      </p:pic>
      <p:pic>
        <p:nvPicPr>
          <p:cNvPr id="17" name="Picture 16">
            <a:extLst>
              <a:ext uri="{FF2B5EF4-FFF2-40B4-BE49-F238E27FC236}">
                <a16:creationId xmlns:a16="http://schemas.microsoft.com/office/drawing/2014/main" id="{88A468C0-76AB-8547-9A4D-8AC70E4AB6E9}"/>
              </a:ext>
            </a:extLst>
          </p:cNvPr>
          <p:cNvPicPr>
            <a:picLocks noChangeAspect="1"/>
          </p:cNvPicPr>
          <p:nvPr/>
        </p:nvPicPr>
        <p:blipFill>
          <a:blip r:embed="rId5"/>
          <a:stretch>
            <a:fillRect/>
          </a:stretch>
        </p:blipFill>
        <p:spPr>
          <a:xfrm>
            <a:off x="6211758" y="1472299"/>
            <a:ext cx="3160172" cy="1464861"/>
          </a:xfrm>
          <a:prstGeom prst="rect">
            <a:avLst/>
          </a:prstGeom>
        </p:spPr>
      </p:pic>
      <p:sp>
        <p:nvSpPr>
          <p:cNvPr id="18" name="TextBox 17">
            <a:extLst>
              <a:ext uri="{FF2B5EF4-FFF2-40B4-BE49-F238E27FC236}">
                <a16:creationId xmlns:a16="http://schemas.microsoft.com/office/drawing/2014/main" id="{805A2E15-ED5E-A348-B513-3BF9EA3543A5}"/>
              </a:ext>
            </a:extLst>
          </p:cNvPr>
          <p:cNvSpPr txBox="1"/>
          <p:nvPr/>
        </p:nvSpPr>
        <p:spPr>
          <a:xfrm>
            <a:off x="4747445" y="5809425"/>
            <a:ext cx="4488422" cy="646331"/>
          </a:xfrm>
          <a:prstGeom prst="rect">
            <a:avLst/>
          </a:prstGeom>
          <a:noFill/>
        </p:spPr>
        <p:txBody>
          <a:bodyPr wrap="square" rtlCol="0">
            <a:spAutoFit/>
          </a:bodyPr>
          <a:lstStyle/>
          <a:p>
            <a:r>
              <a:rPr lang="en-US" dirty="0"/>
              <a:t>Dox(+) = overexpression</a:t>
            </a:r>
          </a:p>
          <a:p>
            <a:r>
              <a:rPr lang="en-US" dirty="0"/>
              <a:t>Dox(-)= no overexpression</a:t>
            </a:r>
          </a:p>
        </p:txBody>
      </p:sp>
      <p:sp>
        <p:nvSpPr>
          <p:cNvPr id="28" name="TextBox 27">
            <a:extLst>
              <a:ext uri="{FF2B5EF4-FFF2-40B4-BE49-F238E27FC236}">
                <a16:creationId xmlns:a16="http://schemas.microsoft.com/office/drawing/2014/main" id="{661E93DC-6B6F-5D42-BDAF-AC144C6D4AE8}"/>
              </a:ext>
            </a:extLst>
          </p:cNvPr>
          <p:cNvSpPr txBox="1"/>
          <p:nvPr/>
        </p:nvSpPr>
        <p:spPr>
          <a:xfrm>
            <a:off x="3206407" y="3344221"/>
            <a:ext cx="1573162" cy="646331"/>
          </a:xfrm>
          <a:prstGeom prst="rect">
            <a:avLst/>
          </a:prstGeom>
          <a:noFill/>
        </p:spPr>
        <p:txBody>
          <a:bodyPr wrap="square" rtlCol="0">
            <a:spAutoFit/>
          </a:bodyPr>
          <a:lstStyle/>
          <a:p>
            <a:r>
              <a:rPr lang="en-US" dirty="0"/>
              <a:t>Dox (+) + TGF-β plasmid</a:t>
            </a:r>
          </a:p>
        </p:txBody>
      </p:sp>
      <p:sp>
        <p:nvSpPr>
          <p:cNvPr id="30" name="TextBox 29">
            <a:extLst>
              <a:ext uri="{FF2B5EF4-FFF2-40B4-BE49-F238E27FC236}">
                <a16:creationId xmlns:a16="http://schemas.microsoft.com/office/drawing/2014/main" id="{7FE477F5-E022-6848-8FB0-A68615391CC9}"/>
              </a:ext>
            </a:extLst>
          </p:cNvPr>
          <p:cNvSpPr txBox="1"/>
          <p:nvPr/>
        </p:nvSpPr>
        <p:spPr>
          <a:xfrm>
            <a:off x="4712112" y="742072"/>
            <a:ext cx="1573162" cy="646331"/>
          </a:xfrm>
          <a:prstGeom prst="rect">
            <a:avLst/>
          </a:prstGeom>
          <a:noFill/>
        </p:spPr>
        <p:txBody>
          <a:bodyPr wrap="square" rtlCol="0">
            <a:spAutoFit/>
          </a:bodyPr>
          <a:lstStyle/>
          <a:p>
            <a:r>
              <a:rPr lang="en-US" dirty="0"/>
              <a:t>Dox (-) + TGF-β plasmid</a:t>
            </a:r>
          </a:p>
        </p:txBody>
      </p:sp>
      <p:sp>
        <p:nvSpPr>
          <p:cNvPr id="31" name="TextBox 30">
            <a:extLst>
              <a:ext uri="{FF2B5EF4-FFF2-40B4-BE49-F238E27FC236}">
                <a16:creationId xmlns:a16="http://schemas.microsoft.com/office/drawing/2014/main" id="{DFAF13D5-1E71-B74A-82D0-F8358E627235}"/>
              </a:ext>
            </a:extLst>
          </p:cNvPr>
          <p:cNvSpPr txBox="1"/>
          <p:nvPr/>
        </p:nvSpPr>
        <p:spPr>
          <a:xfrm>
            <a:off x="6327965" y="725409"/>
            <a:ext cx="1573162" cy="646331"/>
          </a:xfrm>
          <a:prstGeom prst="rect">
            <a:avLst/>
          </a:prstGeom>
          <a:noFill/>
        </p:spPr>
        <p:txBody>
          <a:bodyPr wrap="square" rtlCol="0">
            <a:spAutoFit/>
          </a:bodyPr>
          <a:lstStyle/>
          <a:p>
            <a:r>
              <a:rPr lang="en-US" dirty="0"/>
              <a:t>Dox (+) + TGF-β plasmid</a:t>
            </a:r>
          </a:p>
        </p:txBody>
      </p:sp>
      <p:sp>
        <p:nvSpPr>
          <p:cNvPr id="33" name="TextBox 32">
            <a:extLst>
              <a:ext uri="{FF2B5EF4-FFF2-40B4-BE49-F238E27FC236}">
                <a16:creationId xmlns:a16="http://schemas.microsoft.com/office/drawing/2014/main" id="{38388E7E-77A9-A049-B041-3B4EC2258F0E}"/>
              </a:ext>
            </a:extLst>
          </p:cNvPr>
          <p:cNvSpPr txBox="1"/>
          <p:nvPr/>
        </p:nvSpPr>
        <p:spPr>
          <a:xfrm>
            <a:off x="7920439" y="742072"/>
            <a:ext cx="1602659" cy="646331"/>
          </a:xfrm>
          <a:prstGeom prst="rect">
            <a:avLst/>
          </a:prstGeom>
          <a:noFill/>
        </p:spPr>
        <p:txBody>
          <a:bodyPr wrap="square" rtlCol="0">
            <a:spAutoFit/>
          </a:bodyPr>
          <a:lstStyle/>
          <a:p>
            <a:r>
              <a:rPr lang="en-US" dirty="0"/>
              <a:t>Dox(-) + empty plasmid</a:t>
            </a:r>
          </a:p>
        </p:txBody>
      </p:sp>
      <p:pic>
        <p:nvPicPr>
          <p:cNvPr id="34" name="Picture 33">
            <a:extLst>
              <a:ext uri="{FF2B5EF4-FFF2-40B4-BE49-F238E27FC236}">
                <a16:creationId xmlns:a16="http://schemas.microsoft.com/office/drawing/2014/main" id="{DCBEAFEF-F14B-B149-92DD-9DF77CD42942}"/>
              </a:ext>
            </a:extLst>
          </p:cNvPr>
          <p:cNvPicPr>
            <a:picLocks noChangeAspect="1"/>
          </p:cNvPicPr>
          <p:nvPr/>
        </p:nvPicPr>
        <p:blipFill>
          <a:blip r:embed="rId4"/>
          <a:stretch>
            <a:fillRect/>
          </a:stretch>
        </p:blipFill>
        <p:spPr>
          <a:xfrm>
            <a:off x="4758258" y="4086251"/>
            <a:ext cx="1700756" cy="1441298"/>
          </a:xfrm>
          <a:prstGeom prst="rect">
            <a:avLst/>
          </a:prstGeom>
        </p:spPr>
      </p:pic>
      <p:pic>
        <p:nvPicPr>
          <p:cNvPr id="35" name="Picture 34">
            <a:extLst>
              <a:ext uri="{FF2B5EF4-FFF2-40B4-BE49-F238E27FC236}">
                <a16:creationId xmlns:a16="http://schemas.microsoft.com/office/drawing/2014/main" id="{129E16B7-C648-E14C-8E98-E8CF8CA28373}"/>
              </a:ext>
            </a:extLst>
          </p:cNvPr>
          <p:cNvPicPr>
            <a:picLocks noChangeAspect="1"/>
          </p:cNvPicPr>
          <p:nvPr/>
        </p:nvPicPr>
        <p:blipFill rotWithShape="1">
          <a:blip r:embed="rId3"/>
          <a:srcRect l="13438" t="-2618" r="-6043" b="2618"/>
          <a:stretch/>
        </p:blipFill>
        <p:spPr>
          <a:xfrm>
            <a:off x="3064957" y="4059046"/>
            <a:ext cx="1856062" cy="1495709"/>
          </a:xfrm>
          <a:prstGeom prst="rect">
            <a:avLst/>
          </a:prstGeom>
        </p:spPr>
      </p:pic>
      <p:pic>
        <p:nvPicPr>
          <p:cNvPr id="36" name="Picture 35">
            <a:extLst>
              <a:ext uri="{FF2B5EF4-FFF2-40B4-BE49-F238E27FC236}">
                <a16:creationId xmlns:a16="http://schemas.microsoft.com/office/drawing/2014/main" id="{D4F1CFF0-72A3-F340-B5B5-8E003378D241}"/>
              </a:ext>
            </a:extLst>
          </p:cNvPr>
          <p:cNvPicPr>
            <a:picLocks noChangeAspect="1"/>
          </p:cNvPicPr>
          <p:nvPr/>
        </p:nvPicPr>
        <p:blipFill>
          <a:blip r:embed="rId5"/>
          <a:stretch>
            <a:fillRect/>
          </a:stretch>
        </p:blipFill>
        <p:spPr>
          <a:xfrm>
            <a:off x="6425498" y="4089893"/>
            <a:ext cx="3160172" cy="1464861"/>
          </a:xfrm>
          <a:prstGeom prst="rect">
            <a:avLst/>
          </a:prstGeom>
        </p:spPr>
      </p:pic>
      <p:sp>
        <p:nvSpPr>
          <p:cNvPr id="38" name="TextBox 37">
            <a:extLst>
              <a:ext uri="{FF2B5EF4-FFF2-40B4-BE49-F238E27FC236}">
                <a16:creationId xmlns:a16="http://schemas.microsoft.com/office/drawing/2014/main" id="{E76CA686-45EF-084A-93A6-208A8117908C}"/>
              </a:ext>
            </a:extLst>
          </p:cNvPr>
          <p:cNvSpPr txBox="1"/>
          <p:nvPr/>
        </p:nvSpPr>
        <p:spPr>
          <a:xfrm>
            <a:off x="1775059" y="4476695"/>
            <a:ext cx="943896" cy="461665"/>
          </a:xfrm>
          <a:prstGeom prst="rect">
            <a:avLst/>
          </a:prstGeom>
          <a:noFill/>
        </p:spPr>
        <p:txBody>
          <a:bodyPr wrap="square" rtlCol="0">
            <a:spAutoFit/>
          </a:bodyPr>
          <a:lstStyle/>
          <a:p>
            <a:r>
              <a:rPr lang="en-US" sz="2400" dirty="0"/>
              <a:t>TGIF1</a:t>
            </a:r>
          </a:p>
        </p:txBody>
      </p:sp>
    </p:spTree>
    <p:extLst>
      <p:ext uri="{BB962C8B-B14F-4D97-AF65-F5344CB8AC3E}">
        <p14:creationId xmlns:p14="http://schemas.microsoft.com/office/powerpoint/2010/main" val="112877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1203</Words>
  <Application>Microsoft Macintosh PowerPoint</Application>
  <PresentationFormat>Widescreen</PresentationFormat>
  <Paragraphs>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Plasmid</vt:lpstr>
      <vt:lpstr>PCR</vt:lpstr>
      <vt:lpstr>Tet-On inducible system</vt:lpstr>
      <vt:lpstr>Western blot</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Kathylene Saravane</dc:creator>
  <cp:lastModifiedBy>Kathylene Saravane</cp:lastModifiedBy>
  <cp:revision>33</cp:revision>
  <dcterms:created xsi:type="dcterms:W3CDTF">2019-12-03T00:42:43Z</dcterms:created>
  <dcterms:modified xsi:type="dcterms:W3CDTF">2019-12-03T13:59:08Z</dcterms:modified>
</cp:coreProperties>
</file>