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52"/>
    <p:restoredTop sz="94654"/>
  </p:normalViewPr>
  <p:slideViewPr>
    <p:cSldViewPr snapToGrid="0">
      <p:cViewPr varScale="1">
        <p:scale>
          <a:sx n="138" d="100"/>
          <a:sy n="138" d="100"/>
        </p:scale>
        <p:origin x="304"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75ce2a8f92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75ce2a8f9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Two KLF1-targeted shRNA vectors (pRRL_K1V1 and pRRL_K1V2) as well as a scrambled shRNA vector (pRRL_Scr) were acquired. In addition to the shRNA-coding sequence they carry a GFP-coding sequence, which aids in identification and recovery of successfully infected cells by FAC. Out of the five shRNAs tested, only two, K2sh_206 and K2sh_1529, successfully knocked down KLF2 mRNA.</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6c046fcff4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6c046fcff4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 rna interference is used to control genes</a:t>
            </a:r>
            <a:endParaRPr/>
          </a:p>
          <a:p>
            <a:pPr marL="0" lvl="0" indent="0" algn="l" rtl="0">
              <a:lnSpc>
                <a:spcPct val="115000"/>
              </a:lnSpc>
              <a:spcBef>
                <a:spcPts val="0"/>
              </a:spcBef>
              <a:spcAft>
                <a:spcPts val="0"/>
              </a:spcAft>
              <a:buNone/>
            </a:pPr>
            <a:r>
              <a:rPr lang="en"/>
              <a:t>- small interfering RNAs are derived from longer, double stranded RNAs; delivered into cells experimentally </a:t>
            </a:r>
            <a:endParaRPr/>
          </a:p>
          <a:p>
            <a:pPr marL="0" lvl="0" indent="0" algn="l" rtl="0">
              <a:lnSpc>
                <a:spcPct val="115000"/>
              </a:lnSpc>
              <a:spcBef>
                <a:spcPts val="0"/>
              </a:spcBef>
              <a:spcAft>
                <a:spcPts val="0"/>
              </a:spcAft>
              <a:buNone/>
            </a:pPr>
            <a:r>
              <a:rPr lang="en"/>
              <a:t>- RNA induced silencing complex: multiprotein complex which takes one strand of the siRNA in order for RISC to recognize the target mRNA transcript.</a:t>
            </a:r>
            <a:endParaRPr/>
          </a:p>
          <a:p>
            <a:pPr marL="0" lvl="0" indent="0" algn="l" rtl="0">
              <a:lnSpc>
                <a:spcPct val="115000"/>
              </a:lnSpc>
              <a:spcBef>
                <a:spcPts val="0"/>
              </a:spcBef>
              <a:spcAft>
                <a:spcPts val="0"/>
              </a:spcAft>
              <a:buNone/>
            </a:pPr>
            <a:r>
              <a:rPr lang="en"/>
              <a:t>- siRNAs find complementary base pairing with the mRNA transcript and thus latch on, and the mRNA is then cleaved and destroyed </a:t>
            </a:r>
            <a:endParaRPr/>
          </a:p>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6c046fcff4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6c046fcff4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6c046fcff4_0_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6c046fcff4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75ce2a8f92_0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75ce2a8f92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6c046fcff4_0_1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6c046fcff4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It is currently estimated that at least 300,000 children with these diseases are born every year, giving rise to a worldwide population of tens of millions of patients with these diseases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6c046fcff4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6c046fcff4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Sickle Cell Anemia is actually considered a subset of Sickle Cell Disease, the previously mentioned group of inherited red blood cell disorders.</a:t>
            </a:r>
            <a:endParaRPr/>
          </a:p>
          <a:p>
            <a:pPr marL="0" lvl="0" indent="0" algn="l" rtl="0">
              <a:spcBef>
                <a:spcPts val="0"/>
              </a:spcBef>
              <a:spcAft>
                <a:spcPts val="0"/>
              </a:spcAft>
              <a:buNone/>
            </a:pPr>
            <a:endParaRPr/>
          </a:p>
          <a:p>
            <a:pPr marL="0" lvl="0" indent="0" algn="l" rtl="0">
              <a:spcBef>
                <a:spcPts val="0"/>
              </a:spcBef>
              <a:spcAft>
                <a:spcPts val="0"/>
              </a:spcAft>
              <a:buNone/>
            </a:pPr>
            <a:r>
              <a:rPr lang="en"/>
              <a:t>It is caused by a mutation which affects Chromosome 11 of HBB. This mutation encodes for the beta chain of hemoglobin and furthermore synthesizes the beta globin protein.</a:t>
            </a:r>
            <a:endParaRPr/>
          </a:p>
          <a:p>
            <a:pPr marL="0" lvl="0" indent="0" algn="l" rtl="0">
              <a:spcBef>
                <a:spcPts val="0"/>
              </a:spcBef>
              <a:spcAft>
                <a:spcPts val="0"/>
              </a:spcAft>
              <a:buNone/>
            </a:pPr>
            <a:endParaRPr/>
          </a:p>
          <a:p>
            <a:pPr marL="0" lvl="0" indent="0" algn="l" rtl="0">
              <a:spcBef>
                <a:spcPts val="0"/>
              </a:spcBef>
              <a:spcAft>
                <a:spcPts val="0"/>
              </a:spcAft>
              <a:buNone/>
            </a:pPr>
            <a:r>
              <a:rPr lang="en"/>
              <a:t>The actual mutation is considered a point mutation that occurs in the 17th nucleotide in the beta chain, which ends up changing the amino acid at the 6th position from a Glutamic Acid to a Valine (Since Thymine → Adenine). </a:t>
            </a:r>
            <a:endParaRPr/>
          </a:p>
          <a:p>
            <a:pPr marL="0" lvl="0" indent="0" algn="l" rtl="0">
              <a:spcBef>
                <a:spcPts val="0"/>
              </a:spcBef>
              <a:spcAft>
                <a:spcPts val="0"/>
              </a:spcAft>
              <a:buNone/>
            </a:pPr>
            <a:endParaRPr/>
          </a:p>
          <a:p>
            <a:pPr marL="0" lvl="0" indent="0" algn="l" rtl="0">
              <a:spcBef>
                <a:spcPts val="0"/>
              </a:spcBef>
              <a:spcAft>
                <a:spcPts val="0"/>
              </a:spcAft>
              <a:buNone/>
            </a:pPr>
            <a:r>
              <a:rPr lang="en"/>
              <a:t>The now sickle cells, once they release oxygen (de-oxygenate) from peripheral tissues, they tend to adhere together and form long chains of fibers, or polymers. The rigid polymers distort the cell, giving it the marked sickle cell shape. </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t>Some of the treatments for Sickle Cell Anemia include caring of current symptoms and even blood transfusions. However, one complication that is arising with transfusions is the overload of iron that occurs due to a high presence of iron in donated blood. This happens even when strict regimens are pursued to remove heavy metals from the body using chelating agents. </a:t>
            </a:r>
            <a:endParaRPr/>
          </a:p>
          <a:p>
            <a:pPr marL="0" lvl="0" indent="0" algn="l" rtl="0">
              <a:spcBef>
                <a:spcPts val="0"/>
              </a:spcBef>
              <a:spcAft>
                <a:spcPts val="0"/>
              </a:spcAft>
              <a:buNone/>
            </a:pPr>
            <a:endParaRPr/>
          </a:p>
          <a:p>
            <a:pPr marL="0" lvl="0" indent="0" algn="l" rtl="0">
              <a:spcBef>
                <a:spcPts val="0"/>
              </a:spcBef>
              <a:spcAft>
                <a:spcPts val="0"/>
              </a:spcAft>
              <a:buNone/>
            </a:pPr>
            <a:r>
              <a:rPr lang="en"/>
              <a:t>Scientists, specifically my mentor’s lab are looking to focus on the crucial developmental switch from fetal to adult hemoglobin at the time of birth.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6c046fcff4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6c046fcff4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hemoglobin molecule is a tetramer composed of two subunits of a-like globin peptide chains and two subunits of the b-like globin peptides, along with heme moieties necessary for this molecule’s oxygen-carrying capacity</a:t>
            </a:r>
            <a:endParaRPr/>
          </a:p>
          <a:p>
            <a:pPr marL="0" lvl="0" indent="0" algn="l" rtl="0">
              <a:spcBef>
                <a:spcPts val="0"/>
              </a:spcBef>
              <a:spcAft>
                <a:spcPts val="0"/>
              </a:spcAft>
              <a:buNone/>
            </a:pPr>
            <a:endParaRPr/>
          </a:p>
          <a:p>
            <a:pPr marL="0" lvl="0" indent="0" algn="l" rtl="0">
              <a:spcBef>
                <a:spcPts val="0"/>
              </a:spcBef>
              <a:spcAft>
                <a:spcPts val="0"/>
              </a:spcAft>
              <a:buNone/>
            </a:pPr>
            <a:r>
              <a:rPr lang="en"/>
              <a:t>A variety of beta globin like molecules are produced due to the fact that the human beta globin locus on chromosome 11 is regulated as human development occurs. </a:t>
            </a:r>
            <a:endParaRPr/>
          </a:p>
          <a:p>
            <a:pPr marL="0" lvl="0" indent="0" algn="l" rtl="0">
              <a:spcBef>
                <a:spcPts val="0"/>
              </a:spcBef>
              <a:spcAft>
                <a:spcPts val="0"/>
              </a:spcAft>
              <a:buNone/>
            </a:pPr>
            <a:endParaRPr/>
          </a:p>
          <a:p>
            <a:pPr marL="0" lvl="0" indent="0" algn="l" rtl="0">
              <a:spcBef>
                <a:spcPts val="0"/>
              </a:spcBef>
              <a:spcAft>
                <a:spcPts val="0"/>
              </a:spcAft>
              <a:buNone/>
            </a:pPr>
            <a:r>
              <a:rPr lang="en"/>
              <a:t>the predominant b-like globin molecule produced is g-globin, This molecule is encoded by two duplicated g-globin genes found within the b-globin gene cluster. This ends up combining the two gamma globin chains with with adult globin forming fetal hemoglobin tetramer (HbF)</a:t>
            </a:r>
            <a:endParaRPr/>
          </a:p>
          <a:p>
            <a:pPr marL="0" lvl="0" indent="0" algn="l" rtl="0">
              <a:spcBef>
                <a:spcPts val="0"/>
              </a:spcBef>
              <a:spcAft>
                <a:spcPts val="0"/>
              </a:spcAft>
              <a:buNone/>
            </a:pPr>
            <a:endParaRPr/>
          </a:p>
          <a:p>
            <a:pPr marL="0" lvl="0" indent="0" algn="l" rtl="0">
              <a:spcBef>
                <a:spcPts val="0"/>
              </a:spcBef>
              <a:spcAft>
                <a:spcPts val="0"/>
              </a:spcAft>
              <a:buNone/>
            </a:pPr>
            <a:r>
              <a:rPr lang="en"/>
              <a:t>At time of birth, there is a switch of expression from fetal hemoglobin to hemoglobin as we know it (adult expression). This switch relies mainly on the transcriptional switch from gamma to beta globin.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6c046fcff4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6c046fcff4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maintenance of fetal</a:t>
            </a:r>
            <a:endParaRPr/>
          </a:p>
          <a:p>
            <a:pPr marL="0" lvl="0" indent="0" algn="l" rtl="0">
              <a:spcBef>
                <a:spcPts val="0"/>
              </a:spcBef>
              <a:spcAft>
                <a:spcPts val="0"/>
              </a:spcAft>
              <a:buNone/>
            </a:pPr>
            <a:r>
              <a:rPr lang="en"/>
              <a:t>hemoglobin levels well beyond</a:t>
            </a:r>
            <a:endParaRPr/>
          </a:p>
          <a:p>
            <a:pPr marL="0" lvl="0" indent="0" algn="l" rtl="0">
              <a:spcBef>
                <a:spcPts val="0"/>
              </a:spcBef>
              <a:spcAft>
                <a:spcPts val="0"/>
              </a:spcAft>
              <a:buNone/>
            </a:pPr>
            <a:r>
              <a:rPr lang="en"/>
              <a:t>the point in which hemoglobin is</a:t>
            </a:r>
            <a:endParaRPr/>
          </a:p>
          <a:p>
            <a:pPr marL="0" lvl="0" indent="0" algn="l" rtl="0">
              <a:spcBef>
                <a:spcPts val="0"/>
              </a:spcBef>
              <a:spcAft>
                <a:spcPts val="0"/>
              </a:spcAft>
              <a:buNone/>
            </a:pPr>
            <a:r>
              <a:rPr lang="en"/>
              <a:t>switched from fetal to adult (γ- to β-</a:t>
            </a:r>
            <a:endParaRPr/>
          </a:p>
          <a:p>
            <a:pPr marL="0" lvl="0" indent="0" algn="l" rtl="0">
              <a:spcBef>
                <a:spcPts val="0"/>
              </a:spcBef>
              <a:spcAft>
                <a:spcPts val="0"/>
              </a:spcAft>
              <a:buNone/>
            </a:pPr>
            <a:r>
              <a:rPr lang="en"/>
              <a:t>globin).</a:t>
            </a:r>
            <a:endParaRPr/>
          </a:p>
          <a:p>
            <a:pPr marL="0" lvl="0" indent="0" algn="l" rtl="0">
              <a:spcBef>
                <a:spcPts val="0"/>
              </a:spcBef>
              <a:spcAft>
                <a:spcPts val="0"/>
              </a:spcAft>
              <a:buNone/>
            </a:pPr>
            <a:endParaRPr/>
          </a:p>
          <a:p>
            <a:pPr marL="0" lvl="0" indent="0" algn="l" rtl="0">
              <a:spcBef>
                <a:spcPts val="0"/>
              </a:spcBef>
              <a:spcAft>
                <a:spcPts val="0"/>
              </a:spcAft>
              <a:buNone/>
            </a:pPr>
            <a:r>
              <a:rPr lang="en"/>
              <a:t>Those</a:t>
            </a:r>
            <a:endParaRPr/>
          </a:p>
          <a:p>
            <a:pPr marL="0" lvl="0" indent="0" algn="l" rtl="0">
              <a:spcBef>
                <a:spcPts val="0"/>
              </a:spcBef>
              <a:spcAft>
                <a:spcPts val="0"/>
              </a:spcAft>
              <a:buNone/>
            </a:pPr>
            <a:r>
              <a:rPr lang="en"/>
              <a:t>diagnosed with hereditary</a:t>
            </a:r>
            <a:endParaRPr/>
          </a:p>
          <a:p>
            <a:pPr marL="0" lvl="0" indent="0" algn="l" rtl="0">
              <a:spcBef>
                <a:spcPts val="0"/>
              </a:spcBef>
              <a:spcAft>
                <a:spcPts val="0"/>
              </a:spcAft>
              <a:buNone/>
            </a:pPr>
            <a:r>
              <a:rPr lang="en"/>
              <a:t>persistence of fetal hemoglobin,</a:t>
            </a:r>
            <a:endParaRPr/>
          </a:p>
          <a:p>
            <a:pPr marL="0" lvl="0" indent="0" algn="l" rtl="0">
              <a:spcBef>
                <a:spcPts val="0"/>
              </a:spcBef>
              <a:spcAft>
                <a:spcPts val="0"/>
              </a:spcAft>
              <a:buNone/>
            </a:pPr>
            <a:r>
              <a:rPr lang="en"/>
              <a:t>in addition to sickle cell disease,</a:t>
            </a:r>
            <a:endParaRPr/>
          </a:p>
          <a:p>
            <a:pPr marL="0" lvl="0" indent="0" algn="l" rtl="0">
              <a:spcBef>
                <a:spcPts val="0"/>
              </a:spcBef>
              <a:spcAft>
                <a:spcPts val="0"/>
              </a:spcAft>
              <a:buNone/>
            </a:pPr>
            <a:r>
              <a:rPr lang="en"/>
              <a:t>exhibit reduced symptoms of</a:t>
            </a:r>
            <a:endParaRPr/>
          </a:p>
          <a:p>
            <a:pPr marL="0" lvl="0" indent="0" algn="l" rtl="0">
              <a:spcBef>
                <a:spcPts val="0"/>
              </a:spcBef>
              <a:spcAft>
                <a:spcPts val="0"/>
              </a:spcAft>
              <a:buNone/>
            </a:pPr>
            <a:r>
              <a:rPr lang="en"/>
              <a:t>the disease due to the increased</a:t>
            </a:r>
            <a:endParaRPr/>
          </a:p>
          <a:p>
            <a:pPr marL="0" lvl="0" indent="0" algn="l" rtl="0">
              <a:spcBef>
                <a:spcPts val="0"/>
              </a:spcBef>
              <a:spcAft>
                <a:spcPts val="0"/>
              </a:spcAft>
              <a:buNone/>
            </a:pPr>
            <a:r>
              <a:rPr lang="en"/>
              <a:t>expression of fetal hemoglobin</a:t>
            </a:r>
            <a:endParaRPr/>
          </a:p>
          <a:p>
            <a:pPr marL="0" lvl="0" indent="0" algn="l" rtl="0">
              <a:spcBef>
                <a:spcPts val="0"/>
              </a:spcBef>
              <a:spcAft>
                <a:spcPts val="0"/>
              </a:spcAft>
              <a:buNone/>
            </a:pPr>
            <a:r>
              <a:rPr lang="en"/>
              <a:t>in the form of the γ-globin.</a:t>
            </a:r>
            <a:endParaRPr/>
          </a:p>
          <a:p>
            <a:pPr marL="0" lvl="0" indent="0" algn="l" rtl="0">
              <a:spcBef>
                <a:spcPts val="0"/>
              </a:spcBef>
              <a:spcAft>
                <a:spcPts val="0"/>
              </a:spcAft>
              <a:buNone/>
            </a:pPr>
            <a:endParaRPr/>
          </a:p>
          <a:p>
            <a:pPr marL="0" lvl="0" indent="0" algn="l" rtl="0">
              <a:spcBef>
                <a:spcPts val="0"/>
              </a:spcBef>
              <a:spcAft>
                <a:spcPts val="0"/>
              </a:spcAft>
              <a:buNone/>
            </a:pPr>
            <a:r>
              <a:rPr lang="en"/>
              <a:t>the promoters of gamma globin genes interact</a:t>
            </a:r>
            <a:endParaRPr/>
          </a:p>
          <a:p>
            <a:pPr marL="0" lvl="0" indent="0" algn="l" rtl="0">
              <a:spcBef>
                <a:spcPts val="0"/>
              </a:spcBef>
              <a:spcAft>
                <a:spcPts val="0"/>
              </a:spcAft>
              <a:buNone/>
            </a:pPr>
            <a:r>
              <a:rPr lang="en"/>
              <a:t>with factors that repress/silence expression so that even though gamma globin is present, it is</a:t>
            </a:r>
            <a:endParaRPr/>
          </a:p>
          <a:p>
            <a:pPr marL="0" lvl="0" indent="0" algn="l" rtl="0">
              <a:spcBef>
                <a:spcPts val="0"/>
              </a:spcBef>
              <a:spcAft>
                <a:spcPts val="0"/>
              </a:spcAft>
              <a:buNone/>
            </a:pPr>
            <a:r>
              <a:rPr lang="en"/>
              <a:t>being modulated simultaneously with the adult beta globin.</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6c046fcff4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6c046fcff4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6c046fcff4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6c046fcff4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KLF1 has emerged as a key regulator of almost all aspects of erythrocyte development:</a:t>
            </a:r>
            <a:endParaRPr/>
          </a:p>
          <a:p>
            <a:pPr marL="457200" lvl="0" indent="-298450" algn="l" rtl="0">
              <a:spcBef>
                <a:spcPts val="0"/>
              </a:spcBef>
              <a:spcAft>
                <a:spcPts val="0"/>
              </a:spcAft>
              <a:buSzPts val="1100"/>
              <a:buChar char="-"/>
            </a:pPr>
            <a:r>
              <a:rPr lang="en"/>
              <a:t>bet a globin</a:t>
            </a:r>
            <a:endParaRPr/>
          </a:p>
          <a:p>
            <a:pPr marL="457200" lvl="0" indent="-298450" algn="l" rtl="0">
              <a:spcBef>
                <a:spcPts val="0"/>
              </a:spcBef>
              <a:spcAft>
                <a:spcPts val="0"/>
              </a:spcAft>
              <a:buSzPts val="1100"/>
              <a:buChar char="-"/>
            </a:pPr>
            <a:r>
              <a:rPr lang="en"/>
              <a:t>Cell cycle</a:t>
            </a:r>
            <a:endParaRPr/>
          </a:p>
          <a:p>
            <a:pPr marL="457200" lvl="0" indent="-298450" algn="l" rtl="0">
              <a:spcBef>
                <a:spcPts val="0"/>
              </a:spcBef>
              <a:spcAft>
                <a:spcPts val="0"/>
              </a:spcAft>
              <a:buSzPts val="1100"/>
              <a:buChar char="-"/>
            </a:pPr>
            <a:r>
              <a:rPr lang="en"/>
              <a:t>Heme synthesis enzymes</a:t>
            </a:r>
            <a:endParaRPr/>
          </a:p>
          <a:p>
            <a:pPr marL="457200" lvl="0" indent="-298450" algn="l" rtl="0">
              <a:spcBef>
                <a:spcPts val="0"/>
              </a:spcBef>
              <a:spcAft>
                <a:spcPts val="0"/>
              </a:spcAft>
              <a:buSzPts val="1100"/>
              <a:buChar char="-"/>
            </a:pPr>
            <a:r>
              <a:rPr lang="en"/>
              <a:t>Membrane formation</a:t>
            </a:r>
            <a:endParaRPr/>
          </a:p>
          <a:p>
            <a:pPr marL="0" lvl="0" indent="0" algn="l" rtl="0">
              <a:spcBef>
                <a:spcPts val="0"/>
              </a:spcBef>
              <a:spcAft>
                <a:spcPts val="0"/>
              </a:spcAft>
              <a:buNone/>
            </a:pPr>
            <a:endParaRPr/>
          </a:p>
          <a:p>
            <a:pPr marL="0" lvl="0" indent="0" algn="l" rtl="0">
              <a:spcBef>
                <a:spcPts val="0"/>
              </a:spcBef>
              <a:spcAft>
                <a:spcPts val="0"/>
              </a:spcAft>
              <a:buNone/>
            </a:pPr>
            <a:r>
              <a:rPr lang="en"/>
              <a:t>Previous studies in mouse models showed that a reduction of KLF1 resulted in lower hemoglobin (in general)</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6c046fcff4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6c046fcff4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6c046fcff4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6c046fcff4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Google Shape;35;p2"/>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Google Shape;36;p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11"/>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noAutofit/>
          </a:bodyPr>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Google Shape;121;p1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47;p3"/>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Google Shape;48;p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Google Shape;54;p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Google Shape;61;p5"/>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Google Shape;62;p5"/>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Google Shape;63;p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Google Shape;69;p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Google Shape;75;p7"/>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Google Shape;76;p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8"/>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Google Shape;94;p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Google Shape;100;p9"/>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Google Shape;101;p9"/>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Google Shape;102;p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0"/>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noAutofit/>
          </a:bodyPr>
          <a:lstStyle>
            <a:lvl1pPr marL="457200" lvl="0" indent="-228600">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400" b="1"/>
              <a:t>The regulation of </a:t>
            </a:r>
            <a:r>
              <a:rPr lang="en" sz="2400" b="1">
                <a:solidFill>
                  <a:srgbClr val="222222"/>
                </a:solidFill>
                <a:highlight>
                  <a:srgbClr val="FFFFFF"/>
                </a:highlight>
              </a:rPr>
              <a:t>γ- globin and LRF/ZBTB7A by Krüppel-like Transcription Factor KLF1 in Human Erythroid Cells</a:t>
            </a:r>
            <a:endParaRPr sz="2400" b="1"/>
          </a:p>
        </p:txBody>
      </p:sp>
      <p:sp>
        <p:nvSpPr>
          <p:cNvPr id="129" name="Google Shape;129;p13"/>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800"/>
              <a:t>Rashmi Naidu</a:t>
            </a:r>
            <a:endParaRPr sz="1800"/>
          </a:p>
          <a:p>
            <a:pPr marL="0" lvl="0" indent="0" algn="ctr" rtl="0">
              <a:spcBef>
                <a:spcPts val="0"/>
              </a:spcBef>
              <a:spcAft>
                <a:spcPts val="0"/>
              </a:spcAft>
              <a:buNone/>
            </a:pPr>
            <a:r>
              <a:rPr lang="en" sz="1800"/>
              <a:t>Mentor: Dr. Joyce Lloyd</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2"/>
          <p:cNvSpPr txBox="1">
            <a:spLocks noGrp="1"/>
          </p:cNvSpPr>
          <p:nvPr>
            <p:ph type="title"/>
          </p:nvPr>
        </p:nvSpPr>
        <p:spPr>
          <a:xfrm>
            <a:off x="429700" y="375550"/>
            <a:ext cx="5157000" cy="40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Lentiviral Knockdown of KLF1</a:t>
            </a:r>
            <a:endParaRPr sz="1800"/>
          </a:p>
        </p:txBody>
      </p:sp>
      <p:sp>
        <p:nvSpPr>
          <p:cNvPr id="190" name="Google Shape;190;p22"/>
          <p:cNvSpPr/>
          <p:nvPr/>
        </p:nvSpPr>
        <p:spPr>
          <a:xfrm>
            <a:off x="1181800" y="872925"/>
            <a:ext cx="1020600" cy="859500"/>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9900"/>
              </a:solidFill>
            </a:endParaRPr>
          </a:p>
        </p:txBody>
      </p:sp>
      <p:sp>
        <p:nvSpPr>
          <p:cNvPr id="191" name="Google Shape;191;p22"/>
          <p:cNvSpPr/>
          <p:nvPr/>
        </p:nvSpPr>
        <p:spPr>
          <a:xfrm>
            <a:off x="5953925" y="872925"/>
            <a:ext cx="1020600" cy="859500"/>
          </a:xfrm>
          <a:prstGeom prst="ellipse">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2"/>
          <p:cNvSpPr txBox="1"/>
          <p:nvPr/>
        </p:nvSpPr>
        <p:spPr>
          <a:xfrm>
            <a:off x="2229300" y="940075"/>
            <a:ext cx="1665300" cy="53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alibri"/>
                <a:ea typeface="Calibri"/>
                <a:cs typeface="Calibri"/>
                <a:sym typeface="Calibri"/>
              </a:rPr>
              <a:t>Normalized control: Scramble</a:t>
            </a:r>
            <a:endParaRPr>
              <a:latin typeface="Calibri"/>
              <a:ea typeface="Calibri"/>
              <a:cs typeface="Calibri"/>
              <a:sym typeface="Calibri"/>
            </a:endParaRPr>
          </a:p>
        </p:txBody>
      </p:sp>
      <p:sp>
        <p:nvSpPr>
          <p:cNvPr id="193" name="Google Shape;193;p22"/>
          <p:cNvSpPr txBox="1"/>
          <p:nvPr/>
        </p:nvSpPr>
        <p:spPr>
          <a:xfrm>
            <a:off x="7104200" y="1007225"/>
            <a:ext cx="1342800" cy="53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alibri"/>
                <a:ea typeface="Calibri"/>
                <a:cs typeface="Calibri"/>
                <a:sym typeface="Calibri"/>
              </a:rPr>
              <a:t>K1V1 knockdown</a:t>
            </a:r>
            <a:endParaRPr>
              <a:latin typeface="Calibri"/>
              <a:ea typeface="Calibri"/>
              <a:cs typeface="Calibri"/>
              <a:sym typeface="Calibri"/>
            </a:endParaRPr>
          </a:p>
        </p:txBody>
      </p:sp>
      <p:cxnSp>
        <p:nvCxnSpPr>
          <p:cNvPr id="194" name="Google Shape;194;p22"/>
          <p:cNvCxnSpPr>
            <a:stCxn id="190" idx="4"/>
          </p:cNvCxnSpPr>
          <p:nvPr/>
        </p:nvCxnSpPr>
        <p:spPr>
          <a:xfrm>
            <a:off x="1692100" y="1732425"/>
            <a:ext cx="27000" cy="416400"/>
          </a:xfrm>
          <a:prstGeom prst="straightConnector1">
            <a:avLst/>
          </a:prstGeom>
          <a:noFill/>
          <a:ln w="9525" cap="flat" cmpd="sng">
            <a:solidFill>
              <a:schemeClr val="dk2"/>
            </a:solidFill>
            <a:prstDash val="solid"/>
            <a:round/>
            <a:headEnd type="none" w="med" len="med"/>
            <a:tailEnd type="triangle" w="med" len="med"/>
          </a:ln>
        </p:spPr>
      </p:cxnSp>
      <p:cxnSp>
        <p:nvCxnSpPr>
          <p:cNvPr id="195" name="Google Shape;195;p22"/>
          <p:cNvCxnSpPr/>
          <p:nvPr/>
        </p:nvCxnSpPr>
        <p:spPr>
          <a:xfrm>
            <a:off x="6450725" y="1732425"/>
            <a:ext cx="27000" cy="416400"/>
          </a:xfrm>
          <a:prstGeom prst="straightConnector1">
            <a:avLst/>
          </a:prstGeom>
          <a:noFill/>
          <a:ln w="9525" cap="flat" cmpd="sng">
            <a:solidFill>
              <a:schemeClr val="dk2"/>
            </a:solidFill>
            <a:prstDash val="solid"/>
            <a:round/>
            <a:headEnd type="none" w="med" len="med"/>
            <a:tailEnd type="triangle" w="med" len="med"/>
          </a:ln>
        </p:spPr>
      </p:cxnSp>
      <p:sp>
        <p:nvSpPr>
          <p:cNvPr id="196" name="Google Shape;196;p22"/>
          <p:cNvSpPr/>
          <p:nvPr/>
        </p:nvSpPr>
        <p:spPr>
          <a:xfrm>
            <a:off x="872950" y="2148825"/>
            <a:ext cx="1665300" cy="141000"/>
          </a:xfrm>
          <a:prstGeom prst="donut">
            <a:avLst>
              <a:gd name="adj" fmla="val 2500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2"/>
          <p:cNvSpPr/>
          <p:nvPr/>
        </p:nvSpPr>
        <p:spPr>
          <a:xfrm>
            <a:off x="5586700" y="2148825"/>
            <a:ext cx="1665300" cy="141000"/>
          </a:xfrm>
          <a:prstGeom prst="donut">
            <a:avLst>
              <a:gd name="adj" fmla="val 2500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2"/>
          <p:cNvSpPr txBox="1"/>
          <p:nvPr/>
        </p:nvSpPr>
        <p:spPr>
          <a:xfrm>
            <a:off x="2309950" y="1987425"/>
            <a:ext cx="2685900" cy="302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alibri"/>
                <a:ea typeface="Calibri"/>
                <a:cs typeface="Calibri"/>
                <a:sym typeface="Calibri"/>
              </a:rPr>
              <a:t>		293T packaging cells </a:t>
            </a:r>
            <a:endParaRPr>
              <a:latin typeface="Calibri"/>
              <a:ea typeface="Calibri"/>
              <a:cs typeface="Calibri"/>
              <a:sym typeface="Calibri"/>
            </a:endParaRPr>
          </a:p>
        </p:txBody>
      </p:sp>
      <p:pic>
        <p:nvPicPr>
          <p:cNvPr id="199" name="Google Shape;199;p22"/>
          <p:cNvPicPr preferRelativeResize="0"/>
          <p:nvPr/>
        </p:nvPicPr>
        <p:blipFill>
          <a:blip r:embed="rId3">
            <a:alphaModFix/>
          </a:blip>
          <a:stretch>
            <a:fillRect/>
          </a:stretch>
        </p:blipFill>
        <p:spPr>
          <a:xfrm>
            <a:off x="1106638" y="2706225"/>
            <a:ext cx="1170913" cy="859500"/>
          </a:xfrm>
          <a:prstGeom prst="rect">
            <a:avLst/>
          </a:prstGeom>
          <a:noFill/>
          <a:ln>
            <a:noFill/>
          </a:ln>
        </p:spPr>
      </p:pic>
      <p:pic>
        <p:nvPicPr>
          <p:cNvPr id="200" name="Google Shape;200;p22"/>
          <p:cNvPicPr preferRelativeResize="0"/>
          <p:nvPr/>
        </p:nvPicPr>
        <p:blipFill>
          <a:blip r:embed="rId3">
            <a:alphaModFix/>
          </a:blip>
          <a:stretch>
            <a:fillRect/>
          </a:stretch>
        </p:blipFill>
        <p:spPr>
          <a:xfrm>
            <a:off x="5899025" y="2706217"/>
            <a:ext cx="1170900" cy="859483"/>
          </a:xfrm>
          <a:prstGeom prst="rect">
            <a:avLst/>
          </a:prstGeom>
          <a:noFill/>
          <a:ln>
            <a:noFill/>
          </a:ln>
        </p:spPr>
      </p:pic>
      <p:cxnSp>
        <p:nvCxnSpPr>
          <p:cNvPr id="201" name="Google Shape;201;p22"/>
          <p:cNvCxnSpPr>
            <a:stCxn id="196" idx="4"/>
            <a:endCxn id="199" idx="0"/>
          </p:cNvCxnSpPr>
          <p:nvPr/>
        </p:nvCxnSpPr>
        <p:spPr>
          <a:xfrm flipH="1">
            <a:off x="1692100" y="2289825"/>
            <a:ext cx="13500" cy="416400"/>
          </a:xfrm>
          <a:prstGeom prst="straightConnector1">
            <a:avLst/>
          </a:prstGeom>
          <a:noFill/>
          <a:ln w="9525" cap="flat" cmpd="sng">
            <a:solidFill>
              <a:schemeClr val="dk2"/>
            </a:solidFill>
            <a:prstDash val="solid"/>
            <a:round/>
            <a:headEnd type="none" w="med" len="med"/>
            <a:tailEnd type="triangle" w="med" len="med"/>
          </a:ln>
        </p:spPr>
      </p:cxnSp>
      <p:cxnSp>
        <p:nvCxnSpPr>
          <p:cNvPr id="202" name="Google Shape;202;p22"/>
          <p:cNvCxnSpPr/>
          <p:nvPr/>
        </p:nvCxnSpPr>
        <p:spPr>
          <a:xfrm flipH="1">
            <a:off x="6477725" y="2363550"/>
            <a:ext cx="13500" cy="416400"/>
          </a:xfrm>
          <a:prstGeom prst="straightConnector1">
            <a:avLst/>
          </a:prstGeom>
          <a:noFill/>
          <a:ln w="9525" cap="flat" cmpd="sng">
            <a:solidFill>
              <a:schemeClr val="dk2"/>
            </a:solidFill>
            <a:prstDash val="solid"/>
            <a:round/>
            <a:headEnd type="none" w="med" len="med"/>
            <a:tailEnd type="triangle" w="med" len="med"/>
          </a:ln>
        </p:spPr>
      </p:cxnSp>
      <p:sp>
        <p:nvSpPr>
          <p:cNvPr id="203" name="Google Shape;203;p22"/>
          <p:cNvSpPr txBox="1"/>
          <p:nvPr/>
        </p:nvSpPr>
        <p:spPr>
          <a:xfrm>
            <a:off x="2637938" y="2799875"/>
            <a:ext cx="2900700" cy="53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alibri"/>
                <a:ea typeface="Calibri"/>
                <a:cs typeface="Calibri"/>
                <a:sym typeface="Calibri"/>
              </a:rPr>
              <a:t>	Collect virus particles</a:t>
            </a:r>
            <a:endParaRPr>
              <a:latin typeface="Calibri"/>
              <a:ea typeface="Calibri"/>
              <a:cs typeface="Calibri"/>
              <a:sym typeface="Calibri"/>
            </a:endParaRPr>
          </a:p>
          <a:p>
            <a:pPr marL="0" lvl="0" indent="0" algn="l" rtl="0">
              <a:spcBef>
                <a:spcPts val="0"/>
              </a:spcBef>
              <a:spcAft>
                <a:spcPts val="0"/>
              </a:spcAft>
              <a:buNone/>
            </a:pPr>
            <a:r>
              <a:rPr lang="en">
                <a:latin typeface="Calibri"/>
                <a:ea typeface="Calibri"/>
                <a:cs typeface="Calibri"/>
                <a:sym typeface="Calibri"/>
              </a:rPr>
              <a:t>      (use about 6 viruses to infect)</a:t>
            </a:r>
            <a:endParaRPr>
              <a:latin typeface="Calibri"/>
              <a:ea typeface="Calibri"/>
              <a:cs typeface="Calibri"/>
              <a:sym typeface="Calibri"/>
            </a:endParaRPr>
          </a:p>
        </p:txBody>
      </p:sp>
      <p:sp>
        <p:nvSpPr>
          <p:cNvPr id="204" name="Google Shape;204;p22"/>
          <p:cNvSpPr/>
          <p:nvPr/>
        </p:nvSpPr>
        <p:spPr>
          <a:xfrm>
            <a:off x="872950" y="3912775"/>
            <a:ext cx="1665300" cy="141000"/>
          </a:xfrm>
          <a:prstGeom prst="donut">
            <a:avLst>
              <a:gd name="adj" fmla="val 2500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2"/>
          <p:cNvSpPr/>
          <p:nvPr/>
        </p:nvSpPr>
        <p:spPr>
          <a:xfrm>
            <a:off x="5651825" y="3912775"/>
            <a:ext cx="1665300" cy="141000"/>
          </a:xfrm>
          <a:prstGeom prst="donut">
            <a:avLst>
              <a:gd name="adj" fmla="val 2500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2"/>
          <p:cNvSpPr/>
          <p:nvPr/>
        </p:nvSpPr>
        <p:spPr>
          <a:xfrm>
            <a:off x="1275800" y="3934850"/>
            <a:ext cx="147600" cy="118800"/>
          </a:xfrm>
          <a:prstGeom prst="triangle">
            <a:avLst>
              <a:gd name="adj" fmla="val 50000"/>
            </a:avLst>
          </a:prstGeom>
          <a:solidFill>
            <a:srgbClr val="00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2"/>
          <p:cNvSpPr/>
          <p:nvPr/>
        </p:nvSpPr>
        <p:spPr>
          <a:xfrm>
            <a:off x="1423400" y="3843288"/>
            <a:ext cx="147600" cy="118800"/>
          </a:xfrm>
          <a:prstGeom prst="triangle">
            <a:avLst>
              <a:gd name="adj" fmla="val 50000"/>
            </a:avLst>
          </a:prstGeom>
          <a:solidFill>
            <a:srgbClr val="00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2"/>
          <p:cNvSpPr/>
          <p:nvPr/>
        </p:nvSpPr>
        <p:spPr>
          <a:xfrm>
            <a:off x="1618300" y="3843300"/>
            <a:ext cx="147600" cy="118800"/>
          </a:xfrm>
          <a:prstGeom prst="triangle">
            <a:avLst>
              <a:gd name="adj" fmla="val 50000"/>
            </a:avLst>
          </a:prstGeom>
          <a:solidFill>
            <a:srgbClr val="00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2"/>
          <p:cNvSpPr/>
          <p:nvPr/>
        </p:nvSpPr>
        <p:spPr>
          <a:xfrm>
            <a:off x="1813200" y="3923875"/>
            <a:ext cx="147600" cy="118800"/>
          </a:xfrm>
          <a:prstGeom prst="triangle">
            <a:avLst>
              <a:gd name="adj" fmla="val 50000"/>
            </a:avLst>
          </a:prstGeom>
          <a:solidFill>
            <a:srgbClr val="00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2"/>
          <p:cNvSpPr/>
          <p:nvPr/>
        </p:nvSpPr>
        <p:spPr>
          <a:xfrm>
            <a:off x="1544500" y="3923875"/>
            <a:ext cx="147600" cy="118800"/>
          </a:xfrm>
          <a:prstGeom prst="triangle">
            <a:avLst>
              <a:gd name="adj" fmla="val 50000"/>
            </a:avLst>
          </a:prstGeom>
          <a:solidFill>
            <a:srgbClr val="00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2"/>
          <p:cNvSpPr/>
          <p:nvPr/>
        </p:nvSpPr>
        <p:spPr>
          <a:xfrm>
            <a:off x="2008100" y="3923875"/>
            <a:ext cx="147600" cy="118800"/>
          </a:xfrm>
          <a:prstGeom prst="triangle">
            <a:avLst>
              <a:gd name="adj" fmla="val 50000"/>
            </a:avLst>
          </a:prstGeom>
          <a:solidFill>
            <a:srgbClr val="00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2"/>
          <p:cNvSpPr/>
          <p:nvPr/>
        </p:nvSpPr>
        <p:spPr>
          <a:xfrm>
            <a:off x="6070125" y="3923875"/>
            <a:ext cx="147600" cy="118800"/>
          </a:xfrm>
          <a:prstGeom prst="triangle">
            <a:avLst>
              <a:gd name="adj" fmla="val 50000"/>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2"/>
          <p:cNvSpPr/>
          <p:nvPr/>
        </p:nvSpPr>
        <p:spPr>
          <a:xfrm>
            <a:off x="6217725" y="3923875"/>
            <a:ext cx="147600" cy="118800"/>
          </a:xfrm>
          <a:prstGeom prst="triangle">
            <a:avLst>
              <a:gd name="adj" fmla="val 100000"/>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2"/>
          <p:cNvSpPr/>
          <p:nvPr/>
        </p:nvSpPr>
        <p:spPr>
          <a:xfrm>
            <a:off x="6410675" y="3923875"/>
            <a:ext cx="147600" cy="118800"/>
          </a:xfrm>
          <a:prstGeom prst="triangle">
            <a:avLst>
              <a:gd name="adj" fmla="val 50000"/>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2"/>
          <p:cNvSpPr/>
          <p:nvPr/>
        </p:nvSpPr>
        <p:spPr>
          <a:xfrm>
            <a:off x="6603625" y="3923875"/>
            <a:ext cx="147600" cy="118800"/>
          </a:xfrm>
          <a:prstGeom prst="triangle">
            <a:avLst>
              <a:gd name="adj" fmla="val 50000"/>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2"/>
          <p:cNvSpPr/>
          <p:nvPr/>
        </p:nvSpPr>
        <p:spPr>
          <a:xfrm>
            <a:off x="6796575" y="3923875"/>
            <a:ext cx="147600" cy="118800"/>
          </a:xfrm>
          <a:prstGeom prst="triangle">
            <a:avLst>
              <a:gd name="adj" fmla="val 50000"/>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2"/>
          <p:cNvSpPr txBox="1"/>
          <p:nvPr/>
        </p:nvSpPr>
        <p:spPr>
          <a:xfrm>
            <a:off x="2806775" y="3867700"/>
            <a:ext cx="2981400" cy="792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alibri"/>
                <a:ea typeface="Calibri"/>
                <a:cs typeface="Calibri"/>
                <a:sym typeface="Calibri"/>
              </a:rPr>
              <a:t>Virus infects HUDEP-2 cell Line</a:t>
            </a:r>
            <a:endParaRPr>
              <a:latin typeface="Calibri"/>
              <a:ea typeface="Calibri"/>
              <a:cs typeface="Calibri"/>
              <a:sym typeface="Calibri"/>
            </a:endParaRPr>
          </a:p>
          <a:p>
            <a:pPr marL="0" lvl="0" indent="0" algn="l" rtl="0">
              <a:spcBef>
                <a:spcPts val="0"/>
              </a:spcBef>
              <a:spcAft>
                <a:spcPts val="0"/>
              </a:spcAft>
              <a:buNone/>
            </a:pPr>
            <a:r>
              <a:rPr lang="en">
                <a:latin typeface="Calibri"/>
                <a:ea typeface="Calibri"/>
                <a:cs typeface="Calibri"/>
                <a:sym typeface="Calibri"/>
              </a:rPr>
              <a:t>qRT-PCR used to measure from there</a:t>
            </a:r>
            <a:endParaRPr>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3"/>
          <p:cNvSpPr txBox="1">
            <a:spLocks noGrp="1"/>
          </p:cNvSpPr>
          <p:nvPr>
            <p:ph type="title"/>
          </p:nvPr>
        </p:nvSpPr>
        <p:spPr>
          <a:xfrm>
            <a:off x="819150" y="348700"/>
            <a:ext cx="7505700" cy="60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RNA Interference with shRNAs</a:t>
            </a:r>
            <a:endParaRPr/>
          </a:p>
        </p:txBody>
      </p:sp>
      <p:sp>
        <p:nvSpPr>
          <p:cNvPr id="223" name="Google Shape;223;p23"/>
          <p:cNvSpPr txBox="1">
            <a:spLocks noGrp="1"/>
          </p:cNvSpPr>
          <p:nvPr>
            <p:ph type="body" idx="1"/>
          </p:nvPr>
        </p:nvSpPr>
        <p:spPr>
          <a:xfrm>
            <a:off x="785550" y="1262400"/>
            <a:ext cx="7572900" cy="3069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800" i="1"/>
              <a:t>What was being carried in the Lentiviral Vectors to knockdown KLF1?</a:t>
            </a:r>
            <a:endParaRPr sz="1800" i="1"/>
          </a:p>
          <a:p>
            <a:pPr marL="0" lvl="0" indent="0" algn="l" rtl="0">
              <a:spcBef>
                <a:spcPts val="1600"/>
              </a:spcBef>
              <a:spcAft>
                <a:spcPts val="0"/>
              </a:spcAft>
              <a:buNone/>
            </a:pPr>
            <a:r>
              <a:rPr lang="en" sz="1800" b="1"/>
              <a:t>sHRNAs: </a:t>
            </a:r>
            <a:r>
              <a:rPr lang="en" sz="1800"/>
              <a:t>artificial RNA molecule that can be used to silence gene expression via </a:t>
            </a:r>
            <a:r>
              <a:rPr lang="en" sz="1800" i="1"/>
              <a:t>RNA Interference (RNAi)</a:t>
            </a:r>
            <a:endParaRPr sz="1800" i="1"/>
          </a:p>
          <a:p>
            <a:pPr marL="0" lvl="0" indent="0" algn="l" rtl="0">
              <a:spcBef>
                <a:spcPts val="1600"/>
              </a:spcBef>
              <a:spcAft>
                <a:spcPts val="0"/>
              </a:spcAft>
              <a:buNone/>
            </a:pPr>
            <a:r>
              <a:rPr lang="en" sz="1800" b="1"/>
              <a:t>RNAi: </a:t>
            </a:r>
            <a:endParaRPr sz="1800" b="1"/>
          </a:p>
          <a:p>
            <a:pPr marL="457200" lvl="0" indent="-342900" algn="l" rtl="0">
              <a:spcBef>
                <a:spcPts val="1600"/>
              </a:spcBef>
              <a:spcAft>
                <a:spcPts val="0"/>
              </a:spcAft>
              <a:buSzPts val="1800"/>
              <a:buAutoNum type="arabicPeriod"/>
            </a:pPr>
            <a:r>
              <a:rPr lang="en" sz="1800" b="1"/>
              <a:t>RNA Induced Silencing Complex</a:t>
            </a:r>
            <a:endParaRPr sz="1800" b="1"/>
          </a:p>
          <a:p>
            <a:pPr marL="457200" lvl="0" indent="-342900" algn="l" rtl="0">
              <a:spcBef>
                <a:spcPts val="0"/>
              </a:spcBef>
              <a:spcAft>
                <a:spcPts val="0"/>
              </a:spcAft>
              <a:buSzPts val="1800"/>
              <a:buAutoNum type="arabicPeriod"/>
            </a:pPr>
            <a:r>
              <a:rPr lang="en" sz="1800" b="1"/>
              <a:t>SiRNAs find complementary base pairing w/ mRNA transcript and latch on</a:t>
            </a:r>
            <a:endParaRPr sz="1800" b="1"/>
          </a:p>
          <a:p>
            <a:pPr marL="0" lvl="0" indent="0" algn="l" rtl="0">
              <a:spcBef>
                <a:spcPts val="1600"/>
              </a:spcBef>
              <a:spcAft>
                <a:spcPts val="0"/>
              </a:spcAft>
              <a:buNone/>
            </a:pPr>
            <a:endParaRPr sz="1400" b="1"/>
          </a:p>
          <a:p>
            <a:pPr marL="0" lvl="0" indent="0" algn="l" rtl="0">
              <a:spcBef>
                <a:spcPts val="1600"/>
              </a:spcBef>
              <a:spcAft>
                <a:spcPts val="0"/>
              </a:spcAft>
              <a:buNone/>
            </a:pPr>
            <a:endParaRPr sz="1800" b="1"/>
          </a:p>
          <a:p>
            <a:pPr marL="0" lvl="0" indent="0" algn="l" rtl="0">
              <a:spcBef>
                <a:spcPts val="1600"/>
              </a:spcBef>
              <a:spcAft>
                <a:spcPts val="0"/>
              </a:spcAft>
              <a:buNone/>
            </a:pPr>
            <a:endParaRPr sz="1800" b="1"/>
          </a:p>
          <a:p>
            <a:pPr marL="0" lvl="0" indent="0" algn="l" rtl="0">
              <a:spcBef>
                <a:spcPts val="1600"/>
              </a:spcBef>
              <a:spcAft>
                <a:spcPts val="0"/>
              </a:spcAft>
              <a:buNone/>
            </a:pPr>
            <a:endParaRPr sz="1800" i="1"/>
          </a:p>
          <a:p>
            <a:pPr marL="0" lvl="0" indent="0" algn="l" rtl="0">
              <a:spcBef>
                <a:spcPts val="1600"/>
              </a:spcBef>
              <a:spcAft>
                <a:spcPts val="1600"/>
              </a:spcAft>
              <a:buNone/>
            </a:pPr>
            <a:endParaRPr sz="1800" i="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24"/>
          <p:cNvSpPr txBox="1">
            <a:spLocks noGrp="1"/>
          </p:cNvSpPr>
          <p:nvPr>
            <p:ph type="title"/>
          </p:nvPr>
        </p:nvSpPr>
        <p:spPr>
          <a:xfrm>
            <a:off x="819150" y="375575"/>
            <a:ext cx="7505700" cy="625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qRT-PCR</a:t>
            </a:r>
            <a:endParaRPr/>
          </a:p>
        </p:txBody>
      </p:sp>
      <p:sp>
        <p:nvSpPr>
          <p:cNvPr id="229" name="Google Shape;229;p24"/>
          <p:cNvSpPr txBox="1">
            <a:spLocks noGrp="1"/>
          </p:cNvSpPr>
          <p:nvPr>
            <p:ph type="body" idx="1"/>
          </p:nvPr>
        </p:nvSpPr>
        <p:spPr>
          <a:xfrm>
            <a:off x="819150" y="1001375"/>
            <a:ext cx="4552500" cy="343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Same steps as PCR…</a:t>
            </a:r>
            <a:endParaRPr sz="1800"/>
          </a:p>
          <a:p>
            <a:pPr marL="457200" lvl="0" indent="-342900" algn="l" rtl="0">
              <a:spcBef>
                <a:spcPts val="1600"/>
              </a:spcBef>
              <a:spcAft>
                <a:spcPts val="0"/>
              </a:spcAft>
              <a:buSzPts val="1800"/>
              <a:buAutoNum type="arabicParenR"/>
            </a:pPr>
            <a:r>
              <a:rPr lang="en" sz="1800"/>
              <a:t>Denaturation</a:t>
            </a:r>
            <a:endParaRPr sz="1800"/>
          </a:p>
          <a:p>
            <a:pPr marL="457200" lvl="0" indent="-342900" algn="l" rtl="0">
              <a:spcBef>
                <a:spcPts val="0"/>
              </a:spcBef>
              <a:spcAft>
                <a:spcPts val="0"/>
              </a:spcAft>
              <a:buSzPts val="1800"/>
              <a:buAutoNum type="arabicParenR"/>
            </a:pPr>
            <a:r>
              <a:rPr lang="en" sz="1800"/>
              <a:t>Annealing</a:t>
            </a:r>
            <a:endParaRPr sz="1800"/>
          </a:p>
          <a:p>
            <a:pPr marL="457200" lvl="0" indent="-342900" algn="l" rtl="0">
              <a:spcBef>
                <a:spcPts val="0"/>
              </a:spcBef>
              <a:spcAft>
                <a:spcPts val="0"/>
              </a:spcAft>
              <a:buSzPts val="1800"/>
              <a:buAutoNum type="arabicParenR"/>
            </a:pPr>
            <a:r>
              <a:rPr lang="en" sz="1800"/>
              <a:t>Extension</a:t>
            </a:r>
            <a:endParaRPr sz="1800"/>
          </a:p>
          <a:p>
            <a:pPr marL="0" lvl="0" indent="0" algn="l" rtl="0">
              <a:spcBef>
                <a:spcPts val="1600"/>
              </a:spcBef>
              <a:spcAft>
                <a:spcPts val="0"/>
              </a:spcAft>
              <a:buNone/>
            </a:pPr>
            <a:r>
              <a:rPr lang="en" sz="1800"/>
              <a:t>But qRT-PCR… </a:t>
            </a:r>
            <a:endParaRPr sz="1800"/>
          </a:p>
          <a:p>
            <a:pPr marL="457200" lvl="0" indent="-317500" algn="l" rtl="0">
              <a:spcBef>
                <a:spcPts val="1600"/>
              </a:spcBef>
              <a:spcAft>
                <a:spcPts val="0"/>
              </a:spcAft>
              <a:buSzPts val="1400"/>
              <a:buChar char="-"/>
            </a:pPr>
            <a:r>
              <a:rPr lang="en" sz="1400"/>
              <a:t>Injects a fluorescent dye </a:t>
            </a:r>
            <a:endParaRPr sz="1400"/>
          </a:p>
          <a:p>
            <a:pPr marL="457200" lvl="0" indent="-317500" algn="l" rtl="0">
              <a:spcBef>
                <a:spcPts val="0"/>
              </a:spcBef>
              <a:spcAft>
                <a:spcPts val="0"/>
              </a:spcAft>
              <a:buSzPts val="1400"/>
              <a:buChar char="-"/>
            </a:pPr>
            <a:r>
              <a:rPr lang="en" sz="1400"/>
              <a:t>Measures changes in gene expression</a:t>
            </a:r>
            <a:endParaRPr sz="1400"/>
          </a:p>
          <a:p>
            <a:pPr marL="457200" lvl="0" indent="-317500" algn="l" rtl="0">
              <a:spcBef>
                <a:spcPts val="0"/>
              </a:spcBef>
              <a:spcAft>
                <a:spcPts val="0"/>
              </a:spcAft>
              <a:buSzPts val="1400"/>
              <a:buChar char="-"/>
            </a:pPr>
            <a:r>
              <a:rPr lang="en" sz="1400"/>
              <a:t>Quantitative: over replication cycles...</a:t>
            </a:r>
            <a:endParaRPr sz="1400"/>
          </a:p>
          <a:p>
            <a:pPr marL="457200" lvl="0" indent="0" algn="l" rtl="0">
              <a:spcBef>
                <a:spcPts val="1600"/>
              </a:spcBef>
              <a:spcAft>
                <a:spcPts val="1600"/>
              </a:spcAft>
              <a:buNone/>
            </a:pPr>
            <a:r>
              <a:rPr lang="en" sz="1400" b="1"/>
              <a:t> more product = more fluorescent dye.</a:t>
            </a:r>
            <a:endParaRPr sz="1400" b="1"/>
          </a:p>
        </p:txBody>
      </p:sp>
      <p:sp>
        <p:nvSpPr>
          <p:cNvPr id="230" name="Google Shape;230;p24"/>
          <p:cNvSpPr txBox="1"/>
          <p:nvPr/>
        </p:nvSpPr>
        <p:spPr>
          <a:xfrm>
            <a:off x="4042275" y="571600"/>
            <a:ext cx="4364700" cy="1020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Calibri"/>
                <a:ea typeface="Calibri"/>
                <a:cs typeface="Calibri"/>
                <a:sym typeface="Calibri"/>
              </a:rPr>
              <a:t>Relative Quantification Method:</a:t>
            </a:r>
            <a:endParaRPr sz="1800">
              <a:latin typeface="Calibri"/>
              <a:ea typeface="Calibri"/>
              <a:cs typeface="Calibri"/>
              <a:sym typeface="Calibri"/>
            </a:endParaRPr>
          </a:p>
          <a:p>
            <a:pPr marL="0" lvl="0" indent="0" algn="l" rtl="0">
              <a:spcBef>
                <a:spcPts val="0"/>
              </a:spcBef>
              <a:spcAft>
                <a:spcPts val="0"/>
              </a:spcAft>
              <a:buNone/>
            </a:pPr>
            <a:r>
              <a:rPr lang="en" sz="1800">
                <a:latin typeface="Calibri"/>
                <a:ea typeface="Calibri"/>
                <a:cs typeface="Calibri"/>
                <a:sym typeface="Calibri"/>
              </a:rPr>
              <a:t>(E^Ct</a:t>
            </a:r>
            <a:r>
              <a:rPr lang="en" sz="900">
                <a:latin typeface="Calibri"/>
                <a:ea typeface="Calibri"/>
                <a:cs typeface="Calibri"/>
                <a:sym typeface="Calibri"/>
              </a:rPr>
              <a:t>endogenous gene</a:t>
            </a:r>
            <a:r>
              <a:rPr lang="en" sz="1800">
                <a:latin typeface="Calibri"/>
                <a:ea typeface="Calibri"/>
                <a:cs typeface="Calibri"/>
                <a:sym typeface="Calibri"/>
              </a:rPr>
              <a:t>/E^Ct</a:t>
            </a:r>
            <a:r>
              <a:rPr lang="en" sz="900">
                <a:latin typeface="Calibri"/>
                <a:ea typeface="Calibri"/>
                <a:cs typeface="Calibri"/>
                <a:sym typeface="Calibri"/>
              </a:rPr>
              <a:t>test gene</a:t>
            </a:r>
            <a:r>
              <a:rPr lang="en">
                <a:latin typeface="Calibri"/>
                <a:ea typeface="Calibri"/>
                <a:cs typeface="Calibri"/>
                <a:sym typeface="Calibri"/>
              </a:rPr>
              <a:t>)</a:t>
            </a:r>
            <a:r>
              <a:rPr lang="en" sz="1800">
                <a:latin typeface="Calibri"/>
                <a:ea typeface="Calibri"/>
                <a:cs typeface="Calibri"/>
                <a:sym typeface="Calibri"/>
              </a:rPr>
              <a:t> </a:t>
            </a:r>
            <a:endParaRPr sz="1800">
              <a:latin typeface="Calibri"/>
              <a:ea typeface="Calibri"/>
              <a:cs typeface="Calibri"/>
              <a:sym typeface="Calibri"/>
            </a:endParaRPr>
          </a:p>
        </p:txBody>
      </p:sp>
      <p:sp>
        <p:nvSpPr>
          <p:cNvPr id="231" name="Google Shape;231;p24"/>
          <p:cNvSpPr txBox="1"/>
          <p:nvPr/>
        </p:nvSpPr>
        <p:spPr>
          <a:xfrm>
            <a:off x="4122875" y="1430675"/>
            <a:ext cx="3879600" cy="11412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Font typeface="Calibri"/>
              <a:buChar char="-"/>
            </a:pPr>
            <a:r>
              <a:rPr lang="en">
                <a:latin typeface="Calibri"/>
                <a:ea typeface="Calibri"/>
                <a:cs typeface="Calibri"/>
                <a:sym typeface="Calibri"/>
              </a:rPr>
              <a:t>Used analyze changes in gene expression in KLF1-shRNA treated samples compared to Scr-shRNA controls</a:t>
            </a:r>
            <a:endParaRPr>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5"/>
          <p:cNvSpPr txBox="1">
            <a:spLocks noGrp="1"/>
          </p:cNvSpPr>
          <p:nvPr>
            <p:ph type="title"/>
          </p:nvPr>
        </p:nvSpPr>
        <p:spPr>
          <a:xfrm>
            <a:off x="819150" y="496425"/>
            <a:ext cx="75057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Hypothetical Results</a:t>
            </a:r>
            <a:endParaRPr/>
          </a:p>
        </p:txBody>
      </p:sp>
      <p:pic>
        <p:nvPicPr>
          <p:cNvPr id="237" name="Google Shape;237;p25"/>
          <p:cNvPicPr preferRelativeResize="0"/>
          <p:nvPr/>
        </p:nvPicPr>
        <p:blipFill>
          <a:blip r:embed="rId3">
            <a:alphaModFix/>
          </a:blip>
          <a:stretch>
            <a:fillRect/>
          </a:stretch>
        </p:blipFill>
        <p:spPr>
          <a:xfrm>
            <a:off x="944725" y="1141425"/>
            <a:ext cx="2922975" cy="3406000"/>
          </a:xfrm>
          <a:prstGeom prst="rect">
            <a:avLst/>
          </a:prstGeom>
          <a:noFill/>
          <a:ln>
            <a:noFill/>
          </a:ln>
        </p:spPr>
      </p:pic>
      <p:pic>
        <p:nvPicPr>
          <p:cNvPr id="238" name="Google Shape;238;p25"/>
          <p:cNvPicPr preferRelativeResize="0"/>
          <p:nvPr/>
        </p:nvPicPr>
        <p:blipFill>
          <a:blip r:embed="rId4">
            <a:alphaModFix/>
          </a:blip>
          <a:stretch>
            <a:fillRect/>
          </a:stretch>
        </p:blipFill>
        <p:spPr>
          <a:xfrm>
            <a:off x="4020100" y="998275"/>
            <a:ext cx="4151313" cy="3549150"/>
          </a:xfrm>
          <a:prstGeom prst="rect">
            <a:avLst/>
          </a:prstGeom>
          <a:noFill/>
          <a:ln>
            <a:noFill/>
          </a:ln>
        </p:spPr>
      </p:pic>
      <p:sp>
        <p:nvSpPr>
          <p:cNvPr id="239" name="Google Shape;239;p25"/>
          <p:cNvSpPr/>
          <p:nvPr/>
        </p:nvSpPr>
        <p:spPr>
          <a:xfrm>
            <a:off x="4955475" y="1874275"/>
            <a:ext cx="1544400" cy="26733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40" name="Google Shape;240;p25"/>
          <p:cNvCxnSpPr/>
          <p:nvPr/>
        </p:nvCxnSpPr>
        <p:spPr>
          <a:xfrm>
            <a:off x="4861475" y="3714100"/>
            <a:ext cx="1812900" cy="0"/>
          </a:xfrm>
          <a:prstGeom prst="straightConnector1">
            <a:avLst/>
          </a:prstGeom>
          <a:noFill/>
          <a:ln w="38100" cap="flat" cmpd="sng">
            <a:solidFill>
              <a:schemeClr val="dk2"/>
            </a:solidFill>
            <a:prstDash val="solid"/>
            <a:round/>
            <a:headEnd type="none" w="med" len="med"/>
            <a:tailEnd type="none" w="med" len="med"/>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26"/>
          <p:cNvSpPr txBox="1">
            <a:spLocks noGrp="1"/>
          </p:cNvSpPr>
          <p:nvPr>
            <p:ph type="title"/>
          </p:nvPr>
        </p:nvSpPr>
        <p:spPr>
          <a:xfrm>
            <a:off x="819150" y="536700"/>
            <a:ext cx="7505700" cy="59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Hypothetical Results Cont.</a:t>
            </a:r>
            <a:endParaRPr/>
          </a:p>
        </p:txBody>
      </p:sp>
      <p:cxnSp>
        <p:nvCxnSpPr>
          <p:cNvPr id="246" name="Google Shape;246;p26"/>
          <p:cNvCxnSpPr/>
          <p:nvPr/>
        </p:nvCxnSpPr>
        <p:spPr>
          <a:xfrm>
            <a:off x="1396675" y="1356375"/>
            <a:ext cx="26700" cy="2766600"/>
          </a:xfrm>
          <a:prstGeom prst="straightConnector1">
            <a:avLst/>
          </a:prstGeom>
          <a:noFill/>
          <a:ln w="38100" cap="flat" cmpd="sng">
            <a:solidFill>
              <a:srgbClr val="000000"/>
            </a:solidFill>
            <a:prstDash val="solid"/>
            <a:round/>
            <a:headEnd type="none" w="med" len="med"/>
            <a:tailEnd type="none" w="med" len="med"/>
          </a:ln>
        </p:spPr>
      </p:cxnSp>
      <p:cxnSp>
        <p:nvCxnSpPr>
          <p:cNvPr id="247" name="Google Shape;247;p26"/>
          <p:cNvCxnSpPr/>
          <p:nvPr/>
        </p:nvCxnSpPr>
        <p:spPr>
          <a:xfrm rot="10800000">
            <a:off x="1396750" y="4123075"/>
            <a:ext cx="3585600" cy="13200"/>
          </a:xfrm>
          <a:prstGeom prst="straightConnector1">
            <a:avLst/>
          </a:prstGeom>
          <a:noFill/>
          <a:ln w="38100" cap="flat" cmpd="sng">
            <a:solidFill>
              <a:srgbClr val="000000"/>
            </a:solidFill>
            <a:prstDash val="solid"/>
            <a:round/>
            <a:headEnd type="none" w="med" len="med"/>
            <a:tailEnd type="none" w="med" len="med"/>
          </a:ln>
        </p:spPr>
      </p:cxnSp>
      <p:sp>
        <p:nvSpPr>
          <p:cNvPr id="248" name="Google Shape;248;p26"/>
          <p:cNvSpPr txBox="1"/>
          <p:nvPr/>
        </p:nvSpPr>
        <p:spPr>
          <a:xfrm rot="-5400000">
            <a:off x="-1158300" y="2555025"/>
            <a:ext cx="3585600" cy="36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i="1">
                <a:latin typeface="Calibri"/>
                <a:ea typeface="Calibri"/>
                <a:cs typeface="Calibri"/>
                <a:sym typeface="Calibri"/>
              </a:rPr>
              <a:t>Relative % LRF/ZBTB7A/Cyclophilin A mRNA</a:t>
            </a:r>
            <a:endParaRPr i="1">
              <a:latin typeface="Calibri"/>
              <a:ea typeface="Calibri"/>
              <a:cs typeface="Calibri"/>
              <a:sym typeface="Calibri"/>
            </a:endParaRPr>
          </a:p>
        </p:txBody>
      </p:sp>
      <p:cxnSp>
        <p:nvCxnSpPr>
          <p:cNvPr id="249" name="Google Shape;249;p26"/>
          <p:cNvCxnSpPr/>
          <p:nvPr/>
        </p:nvCxnSpPr>
        <p:spPr>
          <a:xfrm>
            <a:off x="1248950" y="1598100"/>
            <a:ext cx="362700" cy="0"/>
          </a:xfrm>
          <a:prstGeom prst="straightConnector1">
            <a:avLst/>
          </a:prstGeom>
          <a:noFill/>
          <a:ln w="38100" cap="flat" cmpd="sng">
            <a:solidFill>
              <a:schemeClr val="dk2"/>
            </a:solidFill>
            <a:prstDash val="solid"/>
            <a:round/>
            <a:headEnd type="none" w="med" len="med"/>
            <a:tailEnd type="none" w="med" len="med"/>
          </a:ln>
        </p:spPr>
      </p:cxnSp>
      <p:sp>
        <p:nvSpPr>
          <p:cNvPr id="250" name="Google Shape;250;p26"/>
          <p:cNvSpPr txBox="1"/>
          <p:nvPr/>
        </p:nvSpPr>
        <p:spPr>
          <a:xfrm>
            <a:off x="819150" y="1356375"/>
            <a:ext cx="456600" cy="29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alibri"/>
                <a:ea typeface="Calibri"/>
                <a:cs typeface="Calibri"/>
                <a:sym typeface="Calibri"/>
              </a:rPr>
              <a:t>100</a:t>
            </a:r>
            <a:endParaRPr>
              <a:latin typeface="Calibri"/>
              <a:ea typeface="Calibri"/>
              <a:cs typeface="Calibri"/>
              <a:sym typeface="Calibri"/>
            </a:endParaRPr>
          </a:p>
        </p:txBody>
      </p:sp>
      <p:cxnSp>
        <p:nvCxnSpPr>
          <p:cNvPr id="251" name="Google Shape;251;p26"/>
          <p:cNvCxnSpPr/>
          <p:nvPr/>
        </p:nvCxnSpPr>
        <p:spPr>
          <a:xfrm>
            <a:off x="1248950" y="2811450"/>
            <a:ext cx="362700" cy="0"/>
          </a:xfrm>
          <a:prstGeom prst="straightConnector1">
            <a:avLst/>
          </a:prstGeom>
          <a:noFill/>
          <a:ln w="38100" cap="flat" cmpd="sng">
            <a:solidFill>
              <a:schemeClr val="dk2"/>
            </a:solidFill>
            <a:prstDash val="solid"/>
            <a:round/>
            <a:headEnd type="none" w="med" len="med"/>
            <a:tailEnd type="none" w="med" len="med"/>
          </a:ln>
        </p:spPr>
      </p:cxnSp>
      <p:sp>
        <p:nvSpPr>
          <p:cNvPr id="252" name="Google Shape;252;p26"/>
          <p:cNvSpPr txBox="1"/>
          <p:nvPr/>
        </p:nvSpPr>
        <p:spPr>
          <a:xfrm>
            <a:off x="849400" y="2591925"/>
            <a:ext cx="369300" cy="29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alibri"/>
                <a:ea typeface="Calibri"/>
                <a:cs typeface="Calibri"/>
                <a:sym typeface="Calibri"/>
              </a:rPr>
              <a:t>50</a:t>
            </a:r>
            <a:endParaRPr>
              <a:latin typeface="Calibri"/>
              <a:ea typeface="Calibri"/>
              <a:cs typeface="Calibri"/>
              <a:sym typeface="Calibri"/>
            </a:endParaRPr>
          </a:p>
        </p:txBody>
      </p:sp>
      <p:sp>
        <p:nvSpPr>
          <p:cNvPr id="253" name="Google Shape;253;p26"/>
          <p:cNvSpPr/>
          <p:nvPr/>
        </p:nvSpPr>
        <p:spPr>
          <a:xfrm>
            <a:off x="2068150" y="1611550"/>
            <a:ext cx="698400" cy="25113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6"/>
          <p:cNvSpPr/>
          <p:nvPr/>
        </p:nvSpPr>
        <p:spPr>
          <a:xfrm>
            <a:off x="3724650" y="2887425"/>
            <a:ext cx="698400" cy="12354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6"/>
          <p:cNvSpPr txBox="1"/>
          <p:nvPr/>
        </p:nvSpPr>
        <p:spPr>
          <a:xfrm>
            <a:off x="3693125" y="2484450"/>
            <a:ext cx="819300" cy="29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alibri"/>
                <a:ea typeface="Calibri"/>
                <a:cs typeface="Calibri"/>
                <a:sym typeface="Calibri"/>
              </a:rPr>
              <a:t>      ?</a:t>
            </a:r>
            <a:endParaRPr>
              <a:latin typeface="Calibri"/>
              <a:ea typeface="Calibri"/>
              <a:cs typeface="Calibri"/>
              <a:sym typeface="Calibri"/>
            </a:endParaRPr>
          </a:p>
        </p:txBody>
      </p:sp>
      <p:sp>
        <p:nvSpPr>
          <p:cNvPr id="256" name="Google Shape;256;p26"/>
          <p:cNvSpPr txBox="1"/>
          <p:nvPr/>
        </p:nvSpPr>
        <p:spPr>
          <a:xfrm>
            <a:off x="1947300" y="4203425"/>
            <a:ext cx="980400" cy="429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alibri"/>
                <a:ea typeface="Calibri"/>
                <a:cs typeface="Calibri"/>
                <a:sym typeface="Calibri"/>
              </a:rPr>
              <a:t>Scr shRNA</a:t>
            </a:r>
            <a:endParaRPr>
              <a:latin typeface="Calibri"/>
              <a:ea typeface="Calibri"/>
              <a:cs typeface="Calibri"/>
              <a:sym typeface="Calibri"/>
            </a:endParaRPr>
          </a:p>
        </p:txBody>
      </p:sp>
      <p:sp>
        <p:nvSpPr>
          <p:cNvPr id="257" name="Google Shape;257;p26"/>
          <p:cNvSpPr txBox="1"/>
          <p:nvPr/>
        </p:nvSpPr>
        <p:spPr>
          <a:xfrm>
            <a:off x="3693125" y="4230300"/>
            <a:ext cx="1248900" cy="496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alibri"/>
                <a:ea typeface="Calibri"/>
                <a:cs typeface="Calibri"/>
                <a:sym typeface="Calibri"/>
              </a:rPr>
              <a:t>KLF1 shRNA-V1 </a:t>
            </a:r>
            <a:endParaRPr>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4"/>
          <p:cNvSpPr txBox="1">
            <a:spLocks noGrp="1"/>
          </p:cNvSpPr>
          <p:nvPr>
            <p:ph type="title"/>
          </p:nvPr>
        </p:nvSpPr>
        <p:spPr>
          <a:xfrm>
            <a:off x="819150" y="574900"/>
            <a:ext cx="7505700" cy="674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Sickle Cell Disease (SCD)</a:t>
            </a:r>
            <a:endParaRPr/>
          </a:p>
        </p:txBody>
      </p:sp>
      <p:pic>
        <p:nvPicPr>
          <p:cNvPr id="135" name="Google Shape;135;p14"/>
          <p:cNvPicPr preferRelativeResize="0"/>
          <p:nvPr/>
        </p:nvPicPr>
        <p:blipFill>
          <a:blip r:embed="rId3">
            <a:alphaModFix/>
          </a:blip>
          <a:stretch>
            <a:fillRect/>
          </a:stretch>
        </p:blipFill>
        <p:spPr>
          <a:xfrm>
            <a:off x="1343025" y="1249600"/>
            <a:ext cx="6299351" cy="33169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5"/>
          <p:cNvSpPr txBox="1">
            <a:spLocks noGrp="1"/>
          </p:cNvSpPr>
          <p:nvPr>
            <p:ph type="title"/>
          </p:nvPr>
        </p:nvSpPr>
        <p:spPr>
          <a:xfrm>
            <a:off x="749450" y="4553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What is Sickle Cell Anemia?</a:t>
            </a:r>
            <a:endParaRPr/>
          </a:p>
        </p:txBody>
      </p:sp>
      <p:sp>
        <p:nvSpPr>
          <p:cNvPr id="141" name="Google Shape;141;p15"/>
          <p:cNvSpPr txBox="1">
            <a:spLocks noGrp="1"/>
          </p:cNvSpPr>
          <p:nvPr>
            <p:ph type="body" idx="1"/>
          </p:nvPr>
        </p:nvSpPr>
        <p:spPr>
          <a:xfrm>
            <a:off x="749450" y="1028925"/>
            <a:ext cx="7505700" cy="3598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subset of Sickle Cell Disease (SCD) -- a group of inherited red blood cell disorders</a:t>
            </a:r>
            <a:endParaRPr/>
          </a:p>
          <a:p>
            <a:pPr marL="0" lvl="0" indent="0" algn="l" rtl="0">
              <a:spcBef>
                <a:spcPts val="1600"/>
              </a:spcBef>
              <a:spcAft>
                <a:spcPts val="0"/>
              </a:spcAft>
              <a:buNone/>
            </a:pPr>
            <a:r>
              <a:rPr lang="en" b="1"/>
              <a:t>Caused By:	</a:t>
            </a:r>
            <a:r>
              <a:rPr lang="en"/>
              <a:t>mutation which affects Chromosome 11 of HBB (encodes for beta chain of hemoglobin)</a:t>
            </a: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b="1"/>
          </a:p>
        </p:txBody>
      </p:sp>
      <p:sp>
        <p:nvSpPr>
          <p:cNvPr id="142" name="Google Shape;142;p15"/>
          <p:cNvSpPr txBox="1"/>
          <p:nvPr/>
        </p:nvSpPr>
        <p:spPr>
          <a:xfrm>
            <a:off x="4655300" y="2037475"/>
            <a:ext cx="4017600" cy="2718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Calibri"/>
                <a:ea typeface="Calibri"/>
                <a:cs typeface="Calibri"/>
                <a:sym typeface="Calibri"/>
              </a:rPr>
              <a:t>What is the result of this mutation?</a:t>
            </a:r>
            <a:endParaRPr b="1">
              <a:latin typeface="Calibri"/>
              <a:ea typeface="Calibri"/>
              <a:cs typeface="Calibri"/>
              <a:sym typeface="Calibri"/>
            </a:endParaRPr>
          </a:p>
          <a:p>
            <a:pPr marL="0" lvl="0" indent="0" algn="l" rtl="0">
              <a:spcBef>
                <a:spcPts val="0"/>
              </a:spcBef>
              <a:spcAft>
                <a:spcPts val="0"/>
              </a:spcAft>
              <a:buNone/>
            </a:pPr>
            <a:endParaRPr b="1" i="1">
              <a:latin typeface="Calibri"/>
              <a:ea typeface="Calibri"/>
              <a:cs typeface="Calibri"/>
              <a:sym typeface="Calibri"/>
            </a:endParaRPr>
          </a:p>
          <a:p>
            <a:pPr marL="0" lvl="0" indent="0" algn="l" rtl="0">
              <a:spcBef>
                <a:spcPts val="0"/>
              </a:spcBef>
              <a:spcAft>
                <a:spcPts val="0"/>
              </a:spcAft>
              <a:buNone/>
            </a:pPr>
            <a:r>
              <a:rPr lang="en">
                <a:latin typeface="Calibri"/>
                <a:ea typeface="Calibri"/>
                <a:cs typeface="Calibri"/>
                <a:sym typeface="Calibri"/>
              </a:rPr>
              <a:t>Sickle cells de-oxygenate → form polymers</a:t>
            </a: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r>
              <a:rPr lang="en">
                <a:latin typeface="Calibri"/>
                <a:ea typeface="Calibri"/>
                <a:cs typeface="Calibri"/>
                <a:sym typeface="Calibri"/>
              </a:rPr>
              <a:t>Rigid Polymers distort the cell (“sickle” shape)</a:t>
            </a: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
                <a:latin typeface="Calibri"/>
                <a:ea typeface="Calibri"/>
                <a:cs typeface="Calibri"/>
                <a:sym typeface="Calibri"/>
              </a:rPr>
              <a:t>Blockage of vessels</a:t>
            </a: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
                <a:latin typeface="Calibri"/>
                <a:ea typeface="Calibri"/>
                <a:cs typeface="Calibri"/>
                <a:sym typeface="Calibri"/>
              </a:rPr>
              <a:t>Infarcts</a:t>
            </a: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
                <a:latin typeface="Calibri"/>
                <a:ea typeface="Calibri"/>
                <a:cs typeface="Calibri"/>
                <a:sym typeface="Calibri"/>
              </a:rPr>
              <a:t>Lower Oxygen delivery to Tissues</a:t>
            </a: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
        <p:nvSpPr>
          <p:cNvPr id="143" name="Google Shape;143;p15"/>
          <p:cNvSpPr txBox="1"/>
          <p:nvPr/>
        </p:nvSpPr>
        <p:spPr>
          <a:xfrm>
            <a:off x="749450" y="3438250"/>
            <a:ext cx="4102200" cy="64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latin typeface="Calibri"/>
                <a:ea typeface="Calibri"/>
                <a:cs typeface="Calibri"/>
                <a:sym typeface="Calibri"/>
              </a:rPr>
              <a:t>Fig. 7.14 </a:t>
            </a:r>
            <a:endParaRPr sz="1000">
              <a:latin typeface="Calibri"/>
              <a:ea typeface="Calibri"/>
              <a:cs typeface="Calibri"/>
              <a:sym typeface="Calibri"/>
            </a:endParaRPr>
          </a:p>
          <a:p>
            <a:pPr marL="0" lvl="0" indent="0" algn="l" rtl="0">
              <a:spcBef>
                <a:spcPts val="0"/>
              </a:spcBef>
              <a:spcAft>
                <a:spcPts val="0"/>
              </a:spcAft>
              <a:buNone/>
            </a:pPr>
            <a:r>
              <a:rPr lang="en" sz="1000">
                <a:latin typeface="Calibri"/>
                <a:ea typeface="Calibri"/>
                <a:cs typeface="Calibri"/>
                <a:sym typeface="Calibri"/>
              </a:rPr>
              <a:t>Victor Hoffbrand and Paul A.H. Moss. Essential Haematology. WILEY Blackmail. 2011.</a:t>
            </a:r>
            <a:endParaRPr sz="1000">
              <a:latin typeface="Calibri"/>
              <a:ea typeface="Calibri"/>
              <a:cs typeface="Calibri"/>
              <a:sym typeface="Calibri"/>
            </a:endParaRPr>
          </a:p>
          <a:p>
            <a:pPr marL="0" lvl="0" indent="0" algn="l" rtl="0">
              <a:spcBef>
                <a:spcPts val="0"/>
              </a:spcBef>
              <a:spcAft>
                <a:spcPts val="0"/>
              </a:spcAft>
              <a:buNone/>
            </a:pPr>
            <a:endParaRPr sz="1000">
              <a:latin typeface="Calibri"/>
              <a:ea typeface="Calibri"/>
              <a:cs typeface="Calibri"/>
              <a:sym typeface="Calibri"/>
            </a:endParaRPr>
          </a:p>
        </p:txBody>
      </p:sp>
      <p:pic>
        <p:nvPicPr>
          <p:cNvPr id="144" name="Google Shape;144;p15"/>
          <p:cNvPicPr preferRelativeResize="0"/>
          <p:nvPr/>
        </p:nvPicPr>
        <p:blipFill>
          <a:blip r:embed="rId3">
            <a:alphaModFix/>
          </a:blip>
          <a:stretch>
            <a:fillRect/>
          </a:stretch>
        </p:blipFill>
        <p:spPr>
          <a:xfrm>
            <a:off x="749448" y="2120780"/>
            <a:ext cx="3602750" cy="119251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6"/>
          <p:cNvSpPr txBox="1">
            <a:spLocks noGrp="1"/>
          </p:cNvSpPr>
          <p:nvPr>
            <p:ph type="title"/>
          </p:nvPr>
        </p:nvSpPr>
        <p:spPr>
          <a:xfrm>
            <a:off x="819150" y="554075"/>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a:t>The Switch of Expression from Fetal to Adult Hemoglobin</a:t>
            </a:r>
            <a:endParaRPr sz="2400"/>
          </a:p>
        </p:txBody>
      </p:sp>
      <p:pic>
        <p:nvPicPr>
          <p:cNvPr id="150" name="Google Shape;150;p16"/>
          <p:cNvPicPr preferRelativeResize="0"/>
          <p:nvPr/>
        </p:nvPicPr>
        <p:blipFill>
          <a:blip r:embed="rId3">
            <a:alphaModFix/>
          </a:blip>
          <a:stretch>
            <a:fillRect/>
          </a:stretch>
        </p:blipFill>
        <p:spPr>
          <a:xfrm>
            <a:off x="381450" y="1619100"/>
            <a:ext cx="3929075" cy="2976350"/>
          </a:xfrm>
          <a:prstGeom prst="rect">
            <a:avLst/>
          </a:prstGeom>
          <a:noFill/>
          <a:ln>
            <a:noFill/>
          </a:ln>
        </p:spPr>
      </p:pic>
      <p:sp>
        <p:nvSpPr>
          <p:cNvPr id="151" name="Google Shape;151;p16"/>
          <p:cNvSpPr txBox="1"/>
          <p:nvPr/>
        </p:nvSpPr>
        <p:spPr>
          <a:xfrm>
            <a:off x="4414675" y="1499325"/>
            <a:ext cx="4373100" cy="3227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alibri"/>
                <a:ea typeface="Calibri"/>
                <a:cs typeface="Calibri"/>
                <a:sym typeface="Calibri"/>
              </a:rPr>
              <a:t>Human beta globin locus → Chromosome 11</a:t>
            </a:r>
            <a:endParaRPr>
              <a:latin typeface="Calibri"/>
              <a:ea typeface="Calibri"/>
              <a:cs typeface="Calibri"/>
              <a:sym typeface="Calibri"/>
            </a:endParaRPr>
          </a:p>
          <a:p>
            <a:pPr marL="0" lvl="0" indent="0" algn="l" rtl="0">
              <a:spcBef>
                <a:spcPts val="0"/>
              </a:spcBef>
              <a:spcAft>
                <a:spcPts val="0"/>
              </a:spcAft>
              <a:buNone/>
            </a:pPr>
            <a:r>
              <a:rPr lang="en">
                <a:latin typeface="Calibri"/>
                <a:ea typeface="Calibri"/>
                <a:cs typeface="Calibri"/>
                <a:sym typeface="Calibri"/>
              </a:rPr>
              <a:t>(regulated as development occurs)</a:t>
            </a: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r>
              <a:rPr lang="en" sz="1800" b="1">
                <a:solidFill>
                  <a:srgbClr val="222222"/>
                </a:solidFill>
                <a:highlight>
                  <a:srgbClr val="FFFFFF"/>
                </a:highlight>
              </a:rPr>
              <a:t>ε-globin: embryonic form of beta-globin</a:t>
            </a:r>
            <a:endParaRPr sz="1800" b="1">
              <a:solidFill>
                <a:srgbClr val="222222"/>
              </a:solidFill>
              <a:highlight>
                <a:srgbClr val="FFFFFF"/>
              </a:highlight>
            </a:endParaRPr>
          </a:p>
          <a:p>
            <a:pPr marL="0" lvl="0" indent="0" algn="l" rtl="0">
              <a:spcBef>
                <a:spcPts val="0"/>
              </a:spcBef>
              <a:spcAft>
                <a:spcPts val="0"/>
              </a:spcAft>
              <a:buNone/>
            </a:pPr>
            <a:endParaRPr sz="1800" b="1">
              <a:solidFill>
                <a:srgbClr val="222222"/>
              </a:solidFill>
              <a:highlight>
                <a:srgbClr val="FFFFFF"/>
              </a:highlight>
            </a:endParaRPr>
          </a:p>
          <a:p>
            <a:pPr marL="0" lvl="0" indent="0" algn="l" rtl="0">
              <a:spcBef>
                <a:spcPts val="0"/>
              </a:spcBef>
              <a:spcAft>
                <a:spcPts val="0"/>
              </a:spcAft>
              <a:buNone/>
            </a:pPr>
            <a:r>
              <a:rPr lang="en" sz="1800" b="1">
                <a:solidFill>
                  <a:srgbClr val="222222"/>
                </a:solidFill>
                <a:highlight>
                  <a:srgbClr val="FFFFFF"/>
                </a:highlight>
              </a:rPr>
              <a:t>Γ-globin:  HbF (predominant until birth)</a:t>
            </a:r>
            <a:endParaRPr sz="1800" b="1">
              <a:solidFill>
                <a:srgbClr val="222222"/>
              </a:solidFill>
              <a:highlight>
                <a:srgbClr val="FFFFFF"/>
              </a:highlight>
            </a:endParaRPr>
          </a:p>
          <a:p>
            <a:pPr marL="0" lvl="0" indent="0" algn="l" rtl="0">
              <a:spcBef>
                <a:spcPts val="0"/>
              </a:spcBef>
              <a:spcAft>
                <a:spcPts val="0"/>
              </a:spcAft>
              <a:buNone/>
            </a:pPr>
            <a:endParaRPr sz="1800" b="1">
              <a:solidFill>
                <a:srgbClr val="222222"/>
              </a:solidFill>
              <a:highlight>
                <a:srgbClr val="FFFFFF"/>
              </a:highlight>
            </a:endParaRPr>
          </a:p>
          <a:p>
            <a:pPr marL="0" lvl="0" indent="0" algn="l" rtl="0">
              <a:spcBef>
                <a:spcPts val="0"/>
              </a:spcBef>
              <a:spcAft>
                <a:spcPts val="0"/>
              </a:spcAft>
              <a:buNone/>
            </a:pPr>
            <a:r>
              <a:rPr lang="en" sz="1800" b="1">
                <a:solidFill>
                  <a:srgbClr val="222222"/>
                </a:solidFill>
                <a:highlight>
                  <a:srgbClr val="FFFFFF"/>
                </a:highlight>
              </a:rPr>
              <a:t>Β-globin: HbA</a:t>
            </a:r>
            <a:endParaRPr sz="1800" b="1">
              <a:solidFill>
                <a:srgbClr val="222222"/>
              </a:solidFill>
              <a:highlight>
                <a:srgbClr val="FFFFFF"/>
              </a:highlight>
            </a:endParaRPr>
          </a:p>
          <a:p>
            <a:pPr marL="0" lvl="0" indent="0" algn="l" rtl="0">
              <a:spcBef>
                <a:spcPts val="0"/>
              </a:spcBef>
              <a:spcAft>
                <a:spcPts val="0"/>
              </a:spcAft>
              <a:buNone/>
            </a:pPr>
            <a:endParaRPr sz="1800" b="1">
              <a:solidFill>
                <a:srgbClr val="222222"/>
              </a:solidFill>
              <a:highlight>
                <a:srgbClr val="FFFFFF"/>
              </a:highlight>
            </a:endParaRPr>
          </a:p>
          <a:p>
            <a:pPr marL="0" lvl="0" indent="0" algn="l" rtl="0">
              <a:spcBef>
                <a:spcPts val="0"/>
              </a:spcBef>
              <a:spcAft>
                <a:spcPts val="0"/>
              </a:spcAft>
              <a:buNone/>
            </a:pPr>
            <a:endParaRPr sz="1800" b="1">
              <a:solidFill>
                <a:srgbClr val="222222"/>
              </a:solidFill>
              <a:highlight>
                <a:srgbClr val="FFFFFF"/>
              </a:highlight>
            </a:endParaRPr>
          </a:p>
          <a:p>
            <a:pPr marL="0" lvl="0" indent="0" algn="l" rtl="0">
              <a:spcBef>
                <a:spcPts val="0"/>
              </a:spcBef>
              <a:spcAft>
                <a:spcPts val="0"/>
              </a:spcAft>
              <a:buNone/>
            </a:pPr>
            <a:endParaRPr sz="1800" b="1">
              <a:solidFill>
                <a:srgbClr val="222222"/>
              </a:solidFill>
              <a:highlight>
                <a:srgbClr val="FFFFFF"/>
              </a:highlight>
            </a:endParaRPr>
          </a:p>
          <a:p>
            <a:pPr marL="0" lvl="0" indent="0" algn="l" rtl="0">
              <a:spcBef>
                <a:spcPts val="0"/>
              </a:spcBef>
              <a:spcAft>
                <a:spcPts val="0"/>
              </a:spcAft>
              <a:buNone/>
            </a:pPr>
            <a:endParaRPr sz="1800" b="1">
              <a:solidFill>
                <a:srgbClr val="222222"/>
              </a:solidFill>
              <a:highlight>
                <a:srgbClr val="FFFFFF"/>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7"/>
          <p:cNvSpPr txBox="1">
            <a:spLocks noGrp="1"/>
          </p:cNvSpPr>
          <p:nvPr>
            <p:ph type="title"/>
          </p:nvPr>
        </p:nvSpPr>
        <p:spPr>
          <a:xfrm>
            <a:off x="819150" y="72065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Increased </a:t>
            </a:r>
            <a:r>
              <a:rPr lang="en" sz="2400" b="1">
                <a:solidFill>
                  <a:srgbClr val="222222"/>
                </a:solidFill>
                <a:highlight>
                  <a:srgbClr val="FFFFFF"/>
                </a:highlight>
              </a:rPr>
              <a:t>γ-globin expression: Could it be a solution?</a:t>
            </a:r>
            <a:endParaRPr/>
          </a:p>
        </p:txBody>
      </p:sp>
      <p:sp>
        <p:nvSpPr>
          <p:cNvPr id="157" name="Google Shape;157;p17"/>
          <p:cNvSpPr txBox="1">
            <a:spLocks noGrp="1"/>
          </p:cNvSpPr>
          <p:nvPr>
            <p:ph type="body" idx="1"/>
          </p:nvPr>
        </p:nvSpPr>
        <p:spPr>
          <a:xfrm>
            <a:off x="819150" y="1800200"/>
            <a:ext cx="7505700" cy="287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t>Hereditary Persistence of Fetal Hemoglobin (HPFH): </a:t>
            </a:r>
            <a:endParaRPr sz="1800" b="1"/>
          </a:p>
          <a:p>
            <a:pPr marL="457200" lvl="0" indent="-342900" algn="l" rtl="0">
              <a:spcBef>
                <a:spcPts val="1600"/>
              </a:spcBef>
              <a:spcAft>
                <a:spcPts val="0"/>
              </a:spcAft>
              <a:buSzPts val="1800"/>
              <a:buChar char="-"/>
            </a:pPr>
            <a:r>
              <a:rPr lang="en" sz="1800"/>
              <a:t>Fetal hemoglobin present after </a:t>
            </a:r>
            <a:r>
              <a:rPr lang="en" sz="1800" b="1"/>
              <a:t>developmental switch</a:t>
            </a:r>
            <a:endParaRPr sz="1800" b="1"/>
          </a:p>
          <a:p>
            <a:pPr marL="457200" lvl="0" indent="-342900" algn="l" rtl="0">
              <a:spcBef>
                <a:spcPts val="0"/>
              </a:spcBef>
              <a:spcAft>
                <a:spcPts val="0"/>
              </a:spcAft>
              <a:buSzPts val="1800"/>
              <a:buChar char="-"/>
            </a:pPr>
            <a:r>
              <a:rPr lang="en" sz="1800" b="1"/>
              <a:t>Reduced </a:t>
            </a:r>
            <a:r>
              <a:rPr lang="en" sz="1800"/>
              <a:t>symptoms of SCD → increased expression of fetal hemoglobin </a:t>
            </a:r>
            <a:r>
              <a:rPr lang="en" sz="1400"/>
              <a:t>(</a:t>
            </a:r>
            <a:r>
              <a:rPr lang="en" sz="1400" b="1">
                <a:solidFill>
                  <a:srgbClr val="222222"/>
                </a:solidFill>
                <a:highlight>
                  <a:srgbClr val="FFFFFF"/>
                </a:highlight>
                <a:latin typeface="Nunito"/>
                <a:ea typeface="Nunito"/>
                <a:cs typeface="Nunito"/>
                <a:sym typeface="Nunito"/>
              </a:rPr>
              <a:t>γ-globin)</a:t>
            </a:r>
            <a:endParaRPr sz="1400" b="1">
              <a:solidFill>
                <a:srgbClr val="222222"/>
              </a:solidFill>
              <a:highlight>
                <a:srgbClr val="FFFFFF"/>
              </a:highlight>
              <a:latin typeface="Nunito"/>
              <a:ea typeface="Nunito"/>
              <a:cs typeface="Nunito"/>
              <a:sym typeface="Nunito"/>
            </a:endParaRPr>
          </a:p>
          <a:p>
            <a:pPr marL="457200" lvl="0" indent="-317500" algn="l" rtl="0">
              <a:spcBef>
                <a:spcPts val="0"/>
              </a:spcBef>
              <a:spcAft>
                <a:spcPts val="0"/>
              </a:spcAft>
              <a:buClr>
                <a:srgbClr val="222222"/>
              </a:buClr>
              <a:buSzPts val="1400"/>
              <a:buFont typeface="Nunito"/>
              <a:buChar char="-"/>
            </a:pPr>
            <a:r>
              <a:rPr lang="en" sz="1400" b="1">
                <a:solidFill>
                  <a:srgbClr val="222222"/>
                </a:solidFill>
                <a:highlight>
                  <a:srgbClr val="FFFFFF"/>
                </a:highlight>
                <a:latin typeface="Nunito"/>
                <a:ea typeface="Nunito"/>
                <a:cs typeface="Nunito"/>
                <a:sym typeface="Nunito"/>
              </a:rPr>
              <a:t>Point Mutations in the promoters of γ-globin genes</a:t>
            </a:r>
            <a:endParaRPr sz="1400" b="1">
              <a:solidFill>
                <a:srgbClr val="222222"/>
              </a:solidFill>
              <a:highlight>
                <a:srgbClr val="FFFFFF"/>
              </a:highlight>
              <a:latin typeface="Nunito"/>
              <a:ea typeface="Nunito"/>
              <a:cs typeface="Nunito"/>
              <a:sym typeface="Nunito"/>
            </a:endParaRPr>
          </a:p>
          <a:p>
            <a:pPr marL="0" lvl="0" indent="0" algn="l" rtl="0">
              <a:spcBef>
                <a:spcPts val="1600"/>
              </a:spcBef>
              <a:spcAft>
                <a:spcPts val="0"/>
              </a:spcAft>
              <a:buNone/>
            </a:pPr>
            <a:endParaRPr sz="1400" b="1">
              <a:solidFill>
                <a:srgbClr val="222222"/>
              </a:solidFill>
              <a:highlight>
                <a:srgbClr val="FFFFFF"/>
              </a:highlight>
              <a:latin typeface="Nunito"/>
              <a:ea typeface="Nunito"/>
              <a:cs typeface="Nunito"/>
              <a:sym typeface="Nunito"/>
            </a:endParaRPr>
          </a:p>
          <a:p>
            <a:pPr marL="0" lvl="0" indent="0" algn="ctr" rtl="0">
              <a:spcBef>
                <a:spcPts val="1600"/>
              </a:spcBef>
              <a:spcAft>
                <a:spcPts val="0"/>
              </a:spcAft>
              <a:buNone/>
            </a:pPr>
            <a:r>
              <a:rPr lang="en" sz="1400" b="1">
                <a:solidFill>
                  <a:srgbClr val="222222"/>
                </a:solidFill>
                <a:highlight>
                  <a:srgbClr val="FFFFFF"/>
                </a:highlight>
                <a:latin typeface="Nunito"/>
                <a:ea typeface="Nunito"/>
                <a:cs typeface="Nunito"/>
                <a:sym typeface="Nunito"/>
              </a:rPr>
              <a:t>Promoters of γ-globin genes </a:t>
            </a:r>
            <a:r>
              <a:rPr lang="en" sz="1400" b="1" i="1">
                <a:solidFill>
                  <a:srgbClr val="222222"/>
                </a:solidFill>
                <a:highlight>
                  <a:srgbClr val="FFFFFF"/>
                </a:highlight>
                <a:latin typeface="Nunito"/>
                <a:ea typeface="Nunito"/>
                <a:cs typeface="Nunito"/>
                <a:sym typeface="Nunito"/>
              </a:rPr>
              <a:t>interact </a:t>
            </a:r>
            <a:r>
              <a:rPr lang="en" sz="1400" b="1">
                <a:solidFill>
                  <a:srgbClr val="222222"/>
                </a:solidFill>
                <a:highlight>
                  <a:srgbClr val="FFFFFF"/>
                </a:highlight>
                <a:latin typeface="Nunito"/>
                <a:ea typeface="Nunito"/>
                <a:cs typeface="Nunito"/>
                <a:sym typeface="Nunito"/>
              </a:rPr>
              <a:t>with factors that </a:t>
            </a:r>
            <a:r>
              <a:rPr lang="en" sz="1400" b="1" u="sng">
                <a:solidFill>
                  <a:srgbClr val="222222"/>
                </a:solidFill>
                <a:highlight>
                  <a:srgbClr val="FFFFFF"/>
                </a:highlight>
                <a:latin typeface="Nunito"/>
                <a:ea typeface="Nunito"/>
                <a:cs typeface="Nunito"/>
                <a:sym typeface="Nunito"/>
              </a:rPr>
              <a:t>repress/silence</a:t>
            </a:r>
            <a:r>
              <a:rPr lang="en" sz="1400" b="1">
                <a:solidFill>
                  <a:srgbClr val="222222"/>
                </a:solidFill>
                <a:highlight>
                  <a:srgbClr val="FFFFFF"/>
                </a:highlight>
                <a:latin typeface="Nunito"/>
                <a:ea typeface="Nunito"/>
                <a:cs typeface="Nunito"/>
                <a:sym typeface="Nunito"/>
              </a:rPr>
              <a:t> expression!</a:t>
            </a:r>
            <a:endParaRPr sz="1400" b="1">
              <a:solidFill>
                <a:srgbClr val="222222"/>
              </a:solidFill>
              <a:highlight>
                <a:srgbClr val="FFFFFF"/>
              </a:highlight>
              <a:latin typeface="Nunito"/>
              <a:ea typeface="Nunito"/>
              <a:cs typeface="Nunito"/>
              <a:sym typeface="Nunito"/>
            </a:endParaRPr>
          </a:p>
          <a:p>
            <a:pPr marL="0" lvl="0" indent="0" algn="l" rtl="0">
              <a:spcBef>
                <a:spcPts val="1600"/>
              </a:spcBef>
              <a:spcAft>
                <a:spcPts val="0"/>
              </a:spcAft>
              <a:buNone/>
            </a:pPr>
            <a:endParaRPr sz="1400" b="1">
              <a:solidFill>
                <a:srgbClr val="222222"/>
              </a:solidFill>
              <a:highlight>
                <a:srgbClr val="FFFFFF"/>
              </a:highlight>
              <a:latin typeface="Nunito"/>
              <a:ea typeface="Nunito"/>
              <a:cs typeface="Nunito"/>
              <a:sym typeface="Nunito"/>
            </a:endParaRPr>
          </a:p>
          <a:p>
            <a:pPr marL="0" lvl="0" indent="0" algn="l" rtl="0">
              <a:spcBef>
                <a:spcPts val="1600"/>
              </a:spcBef>
              <a:spcAft>
                <a:spcPts val="0"/>
              </a:spcAft>
              <a:buNone/>
            </a:pPr>
            <a:endParaRPr sz="1400" b="1">
              <a:solidFill>
                <a:srgbClr val="222222"/>
              </a:solidFill>
              <a:highlight>
                <a:srgbClr val="FFFFFF"/>
              </a:highlight>
              <a:latin typeface="Nunito"/>
              <a:ea typeface="Nunito"/>
              <a:cs typeface="Nunito"/>
              <a:sym typeface="Nunito"/>
            </a:endParaRPr>
          </a:p>
          <a:p>
            <a:pPr marL="0" lvl="0" indent="0" algn="ctr" rtl="0">
              <a:spcBef>
                <a:spcPts val="1600"/>
              </a:spcBef>
              <a:spcAft>
                <a:spcPts val="1600"/>
              </a:spcAft>
              <a:buNone/>
            </a:pPr>
            <a:endParaRPr sz="1400" b="1">
              <a:solidFill>
                <a:srgbClr val="222222"/>
              </a:solidFill>
              <a:highlight>
                <a:srgbClr val="FFFFFF"/>
              </a:highlight>
              <a:latin typeface="Nunito"/>
              <a:ea typeface="Nunito"/>
              <a:cs typeface="Nunito"/>
              <a:sym typeface="Nuni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8"/>
          <p:cNvSpPr txBox="1">
            <a:spLocks noGrp="1"/>
          </p:cNvSpPr>
          <p:nvPr>
            <p:ph type="title"/>
          </p:nvPr>
        </p:nvSpPr>
        <p:spPr>
          <a:xfrm>
            <a:off x="819150" y="522125"/>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Repressors of </a:t>
            </a:r>
            <a:r>
              <a:rPr lang="en" b="1">
                <a:solidFill>
                  <a:srgbClr val="222222"/>
                </a:solidFill>
                <a:highlight>
                  <a:srgbClr val="FFFFFF"/>
                </a:highlight>
              </a:rPr>
              <a:t>γ- globin</a:t>
            </a:r>
            <a:r>
              <a:rPr lang="en"/>
              <a:t> </a:t>
            </a:r>
            <a:endParaRPr/>
          </a:p>
        </p:txBody>
      </p:sp>
      <p:pic>
        <p:nvPicPr>
          <p:cNvPr id="163" name="Google Shape;163;p18"/>
          <p:cNvPicPr preferRelativeResize="0"/>
          <p:nvPr/>
        </p:nvPicPr>
        <p:blipFill>
          <a:blip r:embed="rId3">
            <a:alphaModFix/>
          </a:blip>
          <a:stretch>
            <a:fillRect/>
          </a:stretch>
        </p:blipFill>
        <p:spPr>
          <a:xfrm>
            <a:off x="4679275" y="1499325"/>
            <a:ext cx="4143499" cy="2939400"/>
          </a:xfrm>
          <a:prstGeom prst="rect">
            <a:avLst/>
          </a:prstGeom>
          <a:noFill/>
          <a:ln>
            <a:noFill/>
          </a:ln>
        </p:spPr>
      </p:pic>
      <p:sp>
        <p:nvSpPr>
          <p:cNvPr id="164" name="Google Shape;164;p18"/>
          <p:cNvSpPr txBox="1"/>
          <p:nvPr/>
        </p:nvSpPr>
        <p:spPr>
          <a:xfrm>
            <a:off x="412975" y="1476725"/>
            <a:ext cx="4442700" cy="3266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Calibri"/>
                <a:ea typeface="Calibri"/>
                <a:cs typeface="Calibri"/>
                <a:sym typeface="Calibri"/>
              </a:rPr>
              <a:t>BCL11A: </a:t>
            </a:r>
            <a:endParaRPr sz="1800">
              <a:latin typeface="Calibri"/>
              <a:ea typeface="Calibri"/>
              <a:cs typeface="Calibri"/>
              <a:sym typeface="Calibri"/>
            </a:endParaRPr>
          </a:p>
          <a:p>
            <a:pPr marL="457200" lvl="0" indent="-342900" algn="l" rtl="0">
              <a:spcBef>
                <a:spcPts val="0"/>
              </a:spcBef>
              <a:spcAft>
                <a:spcPts val="0"/>
              </a:spcAft>
              <a:buSzPts val="1800"/>
              <a:buFont typeface="Calibri"/>
              <a:buChar char="-"/>
            </a:pPr>
            <a:r>
              <a:rPr lang="en" sz="1800">
                <a:latin typeface="Calibri"/>
                <a:ea typeface="Calibri"/>
                <a:cs typeface="Calibri"/>
                <a:sym typeface="Calibri"/>
              </a:rPr>
              <a:t>More studied</a:t>
            </a:r>
            <a:endParaRPr sz="1800">
              <a:latin typeface="Calibri"/>
              <a:ea typeface="Calibri"/>
              <a:cs typeface="Calibri"/>
              <a:sym typeface="Calibri"/>
            </a:endParaRPr>
          </a:p>
          <a:p>
            <a:pPr marL="457200" lvl="0" indent="-342900" algn="l" rtl="0">
              <a:spcBef>
                <a:spcPts val="0"/>
              </a:spcBef>
              <a:spcAft>
                <a:spcPts val="0"/>
              </a:spcAft>
              <a:buSzPts val="1800"/>
              <a:buFont typeface="Calibri"/>
              <a:buChar char="-"/>
            </a:pPr>
            <a:r>
              <a:rPr lang="en" sz="1800">
                <a:latin typeface="Calibri"/>
                <a:ea typeface="Calibri"/>
                <a:cs typeface="Calibri"/>
                <a:sym typeface="Calibri"/>
              </a:rPr>
              <a:t>Binds to LCR + intergenic regions b/w fetal and adult hemoglobin genes</a:t>
            </a:r>
            <a:endParaRPr sz="1800">
              <a:latin typeface="Calibri"/>
              <a:ea typeface="Calibri"/>
              <a:cs typeface="Calibri"/>
              <a:sym typeface="Calibri"/>
            </a:endParaRPr>
          </a:p>
          <a:p>
            <a:pPr marL="0" lvl="0" indent="0" algn="l" rtl="0">
              <a:spcBef>
                <a:spcPts val="0"/>
              </a:spcBef>
              <a:spcAft>
                <a:spcPts val="0"/>
              </a:spcAft>
              <a:buNone/>
            </a:pPr>
            <a:endParaRPr sz="1800">
              <a:latin typeface="Calibri"/>
              <a:ea typeface="Calibri"/>
              <a:cs typeface="Calibri"/>
              <a:sym typeface="Calibri"/>
            </a:endParaRPr>
          </a:p>
          <a:p>
            <a:pPr marL="0" lvl="0" indent="0" algn="l" rtl="0">
              <a:spcBef>
                <a:spcPts val="0"/>
              </a:spcBef>
              <a:spcAft>
                <a:spcPts val="0"/>
              </a:spcAft>
              <a:buNone/>
            </a:pPr>
            <a:r>
              <a:rPr lang="en" sz="1800" b="1" i="1" u="sng">
                <a:latin typeface="Calibri"/>
                <a:ea typeface="Calibri"/>
                <a:cs typeface="Calibri"/>
                <a:sym typeface="Calibri"/>
              </a:rPr>
              <a:t>LRF/ZBTB7A: </a:t>
            </a:r>
            <a:endParaRPr sz="1800" b="1" i="1" u="sng">
              <a:latin typeface="Calibri"/>
              <a:ea typeface="Calibri"/>
              <a:cs typeface="Calibri"/>
              <a:sym typeface="Calibri"/>
            </a:endParaRPr>
          </a:p>
          <a:p>
            <a:pPr marL="457200" lvl="0" indent="-342900" algn="l" rtl="0">
              <a:spcBef>
                <a:spcPts val="0"/>
              </a:spcBef>
              <a:spcAft>
                <a:spcPts val="0"/>
              </a:spcAft>
              <a:buSzPts val="1800"/>
              <a:buFont typeface="Calibri"/>
              <a:buChar char="-"/>
            </a:pPr>
            <a:r>
              <a:rPr lang="en" sz="1800">
                <a:latin typeface="Calibri"/>
                <a:ea typeface="Calibri"/>
                <a:cs typeface="Calibri"/>
                <a:sym typeface="Calibri"/>
              </a:rPr>
              <a:t>Not as studied</a:t>
            </a:r>
            <a:endParaRPr sz="1800">
              <a:latin typeface="Calibri"/>
              <a:ea typeface="Calibri"/>
              <a:cs typeface="Calibri"/>
              <a:sym typeface="Calibri"/>
            </a:endParaRPr>
          </a:p>
          <a:p>
            <a:pPr marL="457200" lvl="0" indent="-342900" algn="l" rtl="0">
              <a:spcBef>
                <a:spcPts val="0"/>
              </a:spcBef>
              <a:spcAft>
                <a:spcPts val="0"/>
              </a:spcAft>
              <a:buSzPts val="1800"/>
              <a:buFont typeface="Calibri"/>
              <a:buChar char="-"/>
            </a:pPr>
            <a:r>
              <a:rPr lang="en" sz="1800">
                <a:latin typeface="Calibri"/>
                <a:ea typeface="Calibri"/>
                <a:cs typeface="Calibri"/>
                <a:sym typeface="Calibri"/>
              </a:rPr>
              <a:t>Works independently of BCL11A</a:t>
            </a:r>
            <a:endParaRPr sz="1800">
              <a:latin typeface="Calibri"/>
              <a:ea typeface="Calibri"/>
              <a:cs typeface="Calibri"/>
              <a:sym typeface="Calibri"/>
            </a:endParaRPr>
          </a:p>
          <a:p>
            <a:pPr marL="457200" lvl="0" indent="-342900" algn="l" rtl="0">
              <a:spcBef>
                <a:spcPts val="0"/>
              </a:spcBef>
              <a:spcAft>
                <a:spcPts val="0"/>
              </a:spcAft>
              <a:buSzPts val="1800"/>
              <a:buFont typeface="Calibri"/>
              <a:buChar char="-"/>
            </a:pPr>
            <a:r>
              <a:rPr lang="en" sz="1800">
                <a:latin typeface="Calibri"/>
                <a:ea typeface="Calibri"/>
                <a:cs typeface="Calibri"/>
                <a:sym typeface="Calibri"/>
              </a:rPr>
              <a:t>Recruits NuRD Complex</a:t>
            </a:r>
            <a:endParaRPr sz="1800">
              <a:latin typeface="Calibri"/>
              <a:ea typeface="Calibri"/>
              <a:cs typeface="Calibri"/>
              <a:sym typeface="Calibri"/>
            </a:endParaRPr>
          </a:p>
          <a:p>
            <a:pPr marL="0" lvl="0" indent="0" algn="l" rtl="0">
              <a:spcBef>
                <a:spcPts val="0"/>
              </a:spcBef>
              <a:spcAft>
                <a:spcPts val="0"/>
              </a:spcAft>
              <a:buNone/>
            </a:pPr>
            <a:endParaRPr sz="1800">
              <a:latin typeface="Calibri"/>
              <a:ea typeface="Calibri"/>
              <a:cs typeface="Calibri"/>
              <a:sym typeface="Calibri"/>
            </a:endParaRPr>
          </a:p>
          <a:p>
            <a:pPr marL="0" lvl="0" indent="0" algn="l" rtl="0">
              <a:spcBef>
                <a:spcPts val="0"/>
              </a:spcBef>
              <a:spcAft>
                <a:spcPts val="0"/>
              </a:spcAft>
              <a:buNone/>
            </a:pPr>
            <a:r>
              <a:rPr lang="en">
                <a:solidFill>
                  <a:srgbClr val="FF0000"/>
                </a:solidFill>
                <a:latin typeface="Calibri"/>
                <a:ea typeface="Calibri"/>
                <a:cs typeface="Calibri"/>
                <a:sym typeface="Calibri"/>
              </a:rPr>
              <a:t>REGULATION of t</a:t>
            </a:r>
            <a:r>
              <a:rPr lang="en">
                <a:solidFill>
                  <a:srgbClr val="FF0000"/>
                </a:solidFill>
              </a:rPr>
              <a:t>hese </a:t>
            </a:r>
            <a:r>
              <a:rPr lang="en" b="1">
                <a:solidFill>
                  <a:srgbClr val="FF0000"/>
                </a:solidFill>
                <a:highlight>
                  <a:schemeClr val="dk1"/>
                </a:highlight>
              </a:rPr>
              <a:t>γ- globin</a:t>
            </a:r>
            <a:r>
              <a:rPr lang="en">
                <a:solidFill>
                  <a:srgbClr val="FF0000"/>
                </a:solidFill>
                <a:latin typeface="Calibri"/>
                <a:ea typeface="Calibri"/>
                <a:cs typeface="Calibri"/>
                <a:sym typeface="Calibri"/>
              </a:rPr>
              <a:t> repressors</a:t>
            </a:r>
            <a:endParaRPr>
              <a:solidFill>
                <a:srgbClr val="FF0000"/>
              </a:solidFill>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9"/>
          <p:cNvSpPr txBox="1">
            <a:spLocks noGrp="1"/>
          </p:cNvSpPr>
          <p:nvPr>
            <p:ph type="title"/>
          </p:nvPr>
        </p:nvSpPr>
        <p:spPr>
          <a:xfrm>
            <a:off x="819150" y="845600"/>
            <a:ext cx="7505700" cy="73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KLF1</a:t>
            </a:r>
            <a:endParaRPr/>
          </a:p>
          <a:p>
            <a:pPr marL="0" lvl="0" indent="0" algn="l" rtl="0">
              <a:spcBef>
                <a:spcPts val="0"/>
              </a:spcBef>
              <a:spcAft>
                <a:spcPts val="0"/>
              </a:spcAft>
              <a:buNone/>
            </a:pPr>
            <a:endParaRPr/>
          </a:p>
        </p:txBody>
      </p:sp>
      <p:sp>
        <p:nvSpPr>
          <p:cNvPr id="170" name="Google Shape;170;p19"/>
          <p:cNvSpPr txBox="1">
            <a:spLocks noGrp="1"/>
          </p:cNvSpPr>
          <p:nvPr>
            <p:ph type="body" idx="1"/>
          </p:nvPr>
        </p:nvSpPr>
        <p:spPr>
          <a:xfrm>
            <a:off x="819150" y="1577725"/>
            <a:ext cx="5125200" cy="2552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Molecular Regulator of </a:t>
            </a:r>
            <a:r>
              <a:rPr lang="en" sz="1800" b="1"/>
              <a:t>Hemoglobin Switching</a:t>
            </a:r>
            <a:endParaRPr sz="1800" b="1"/>
          </a:p>
          <a:p>
            <a:pPr marL="457200" lvl="0" indent="-311150" algn="l" rtl="0">
              <a:spcBef>
                <a:spcPts val="1600"/>
              </a:spcBef>
              <a:spcAft>
                <a:spcPts val="0"/>
              </a:spcAft>
              <a:buSzPts val="1300"/>
              <a:buChar char="-"/>
            </a:pPr>
            <a:r>
              <a:rPr lang="en"/>
              <a:t>Derived from a family of Cys2-His2 zinc finger transcription factors</a:t>
            </a:r>
            <a:endParaRPr/>
          </a:p>
          <a:p>
            <a:pPr marL="0" lvl="0" indent="0" algn="l" rtl="0">
              <a:spcBef>
                <a:spcPts val="1600"/>
              </a:spcBef>
              <a:spcAft>
                <a:spcPts val="1600"/>
              </a:spcAft>
              <a:buNone/>
            </a:pPr>
            <a:endParaRPr/>
          </a:p>
        </p:txBody>
      </p:sp>
      <p:pic>
        <p:nvPicPr>
          <p:cNvPr id="171" name="Google Shape;171;p19"/>
          <p:cNvPicPr preferRelativeResize="0"/>
          <p:nvPr/>
        </p:nvPicPr>
        <p:blipFill>
          <a:blip r:embed="rId3">
            <a:alphaModFix/>
          </a:blip>
          <a:stretch>
            <a:fillRect/>
          </a:stretch>
        </p:blipFill>
        <p:spPr>
          <a:xfrm>
            <a:off x="1170374" y="2634749"/>
            <a:ext cx="4198400" cy="17468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0"/>
          <p:cNvSpPr txBox="1">
            <a:spLocks noGrp="1"/>
          </p:cNvSpPr>
          <p:nvPr>
            <p:ph type="title"/>
          </p:nvPr>
        </p:nvSpPr>
        <p:spPr>
          <a:xfrm>
            <a:off x="819150" y="520200"/>
            <a:ext cx="7505700" cy="66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Experiment Rundown</a:t>
            </a:r>
            <a:endParaRPr/>
          </a:p>
        </p:txBody>
      </p:sp>
      <p:sp>
        <p:nvSpPr>
          <p:cNvPr id="177" name="Google Shape;177;p20"/>
          <p:cNvSpPr txBox="1">
            <a:spLocks noGrp="1"/>
          </p:cNvSpPr>
          <p:nvPr>
            <p:ph type="body" idx="1"/>
          </p:nvPr>
        </p:nvSpPr>
        <p:spPr>
          <a:xfrm>
            <a:off x="819150" y="1188900"/>
            <a:ext cx="7505700" cy="3249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b="1"/>
          </a:p>
          <a:p>
            <a:pPr marL="457200" lvl="0" indent="-342900" algn="l" rtl="0">
              <a:spcBef>
                <a:spcPts val="1600"/>
              </a:spcBef>
              <a:spcAft>
                <a:spcPts val="0"/>
              </a:spcAft>
              <a:buSzPts val="1800"/>
              <a:buAutoNum type="arabicPeriod"/>
            </a:pPr>
            <a:r>
              <a:rPr lang="en" sz="1800" b="1"/>
              <a:t>Knockdown of KLF1 (achieved by Lentiviral Infection)</a:t>
            </a:r>
            <a:endParaRPr sz="1800" b="1"/>
          </a:p>
          <a:p>
            <a:pPr marL="0" lvl="0" indent="0" algn="l" rtl="0">
              <a:spcBef>
                <a:spcPts val="1600"/>
              </a:spcBef>
              <a:spcAft>
                <a:spcPts val="0"/>
              </a:spcAft>
              <a:buNone/>
            </a:pPr>
            <a:endParaRPr sz="1800" b="1"/>
          </a:p>
          <a:p>
            <a:pPr marL="457200" lvl="0" indent="-342900" algn="l" rtl="0">
              <a:spcBef>
                <a:spcPts val="1600"/>
              </a:spcBef>
              <a:spcAft>
                <a:spcPts val="0"/>
              </a:spcAft>
              <a:buSzPts val="1800"/>
              <a:buAutoNum type="arabicPeriod"/>
            </a:pPr>
            <a:r>
              <a:rPr lang="en" sz="1800" b="1"/>
              <a:t>qRT-PCR to measure expressions levels in:</a:t>
            </a:r>
            <a:endParaRPr sz="1800" b="1"/>
          </a:p>
          <a:p>
            <a:pPr marL="457200" lvl="0" indent="-342900" algn="l" rtl="0">
              <a:spcBef>
                <a:spcPts val="0"/>
              </a:spcBef>
              <a:spcAft>
                <a:spcPts val="0"/>
              </a:spcAft>
              <a:buSzPts val="1800"/>
              <a:buChar char="-"/>
            </a:pPr>
            <a:r>
              <a:rPr lang="en" sz="1800" b="1"/>
              <a:t>KLF1, LRF/ZBTB7A, </a:t>
            </a:r>
            <a:r>
              <a:rPr lang="en" sz="1800" b="1">
                <a:solidFill>
                  <a:srgbClr val="222222"/>
                </a:solidFill>
                <a:highlight>
                  <a:schemeClr val="dk1"/>
                </a:highlight>
              </a:rPr>
              <a:t>γ- globin</a:t>
            </a:r>
            <a:endParaRPr sz="1800"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1"/>
          <p:cNvSpPr txBox="1">
            <a:spLocks noGrp="1"/>
          </p:cNvSpPr>
          <p:nvPr>
            <p:ph type="title"/>
          </p:nvPr>
        </p:nvSpPr>
        <p:spPr>
          <a:xfrm>
            <a:off x="819150" y="328850"/>
            <a:ext cx="7505700" cy="436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Lentiviral Infection Technique </a:t>
            </a:r>
            <a:endParaRPr sz="1800"/>
          </a:p>
        </p:txBody>
      </p:sp>
      <p:pic>
        <p:nvPicPr>
          <p:cNvPr id="183" name="Google Shape;183;p21"/>
          <p:cNvPicPr preferRelativeResize="0"/>
          <p:nvPr/>
        </p:nvPicPr>
        <p:blipFill>
          <a:blip r:embed="rId3">
            <a:alphaModFix/>
          </a:blip>
          <a:stretch>
            <a:fillRect/>
          </a:stretch>
        </p:blipFill>
        <p:spPr>
          <a:xfrm>
            <a:off x="2484450" y="677875"/>
            <a:ext cx="4324300" cy="4013875"/>
          </a:xfrm>
          <a:prstGeom prst="rect">
            <a:avLst/>
          </a:prstGeom>
          <a:noFill/>
          <a:ln>
            <a:noFill/>
          </a:ln>
        </p:spPr>
      </p:pic>
      <p:sp>
        <p:nvSpPr>
          <p:cNvPr id="184" name="Google Shape;184;p21"/>
          <p:cNvSpPr txBox="1"/>
          <p:nvPr/>
        </p:nvSpPr>
        <p:spPr>
          <a:xfrm>
            <a:off x="6929625" y="1302650"/>
            <a:ext cx="1692000" cy="1490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a:latin typeface="Calibri"/>
                <a:ea typeface="Calibri"/>
                <a:cs typeface="Calibri"/>
                <a:sym typeface="Calibri"/>
              </a:rPr>
              <a:t>Taken from Fig. 1 Keefe E. Nucleic Acid Delivery: Lentiviral and Retroviral Vectors. Materials and</a:t>
            </a:r>
            <a:endParaRPr sz="800">
              <a:latin typeface="Calibri"/>
              <a:ea typeface="Calibri"/>
              <a:cs typeface="Calibri"/>
              <a:sym typeface="Calibri"/>
            </a:endParaRPr>
          </a:p>
          <a:p>
            <a:pPr marL="0" lvl="0" indent="0" algn="l" rtl="0">
              <a:spcBef>
                <a:spcPts val="0"/>
              </a:spcBef>
              <a:spcAft>
                <a:spcPts val="0"/>
              </a:spcAft>
              <a:buNone/>
            </a:pPr>
            <a:r>
              <a:rPr lang="en" sz="800">
                <a:latin typeface="Calibri"/>
                <a:ea typeface="Calibri"/>
                <a:cs typeface="Calibri"/>
                <a:sym typeface="Calibri"/>
              </a:rPr>
              <a:t>Methods. ISSN:2329-5139. doi: //dx.doi.org/10.13070/mm.en.3.174</a:t>
            </a:r>
            <a:endParaRPr sz="800">
              <a:latin typeface="Calibri"/>
              <a:ea typeface="Calibri"/>
              <a:cs typeface="Calibri"/>
              <a:sym typeface="Calibri"/>
            </a:endParaRPr>
          </a:p>
          <a:p>
            <a:pPr marL="0" lvl="0" indent="0" algn="l" rtl="0">
              <a:spcBef>
                <a:spcPts val="0"/>
              </a:spcBef>
              <a:spcAft>
                <a:spcPts val="0"/>
              </a:spcAft>
              <a:buNone/>
            </a:pPr>
            <a:endParaRPr sz="10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1153</Words>
  <Application>Microsoft Macintosh PowerPoint</Application>
  <PresentationFormat>On-screen Show (16:9)</PresentationFormat>
  <Paragraphs>160</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Nunito</vt:lpstr>
      <vt:lpstr>Shift</vt:lpstr>
      <vt:lpstr>The regulation of γ- globin and LRF/ZBTB7A by Krüppel-like Transcription Factor KLF1 in Human Erythroid Cells</vt:lpstr>
      <vt:lpstr>Sickle Cell Disease (SCD)</vt:lpstr>
      <vt:lpstr>What is Sickle Cell Anemia?</vt:lpstr>
      <vt:lpstr>The Switch of Expression from Fetal to Adult Hemoglobin</vt:lpstr>
      <vt:lpstr>Increased γ-globin expression: Could it be a solution?</vt:lpstr>
      <vt:lpstr>Repressors of γ- globin </vt:lpstr>
      <vt:lpstr>KLF1 </vt:lpstr>
      <vt:lpstr>Experiment Rundown</vt:lpstr>
      <vt:lpstr>Lentiviral Infection Technique </vt:lpstr>
      <vt:lpstr>Lentiviral Knockdown of KLF1</vt:lpstr>
      <vt:lpstr>RNA Interference with shRNAs</vt:lpstr>
      <vt:lpstr>qRT-PCR</vt:lpstr>
      <vt:lpstr>Hypothetical Results</vt:lpstr>
      <vt:lpstr>Hypothetical Results Cont.</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regulation of γ- globin and LRF/ZBTB7A by Krüppel-like Transcription Factor KLF1 in Human Erythroid Cells</dc:title>
  <cp:lastModifiedBy>Rashmi Naidu</cp:lastModifiedBy>
  <cp:revision>1</cp:revision>
  <dcterms:modified xsi:type="dcterms:W3CDTF">2019-12-05T14:56:04Z</dcterms:modified>
</cp:coreProperties>
</file>