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aleway"/>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aleway-italic.fntdata"/><Relationship Id="rId6" Type="http://schemas.openxmlformats.org/officeDocument/2006/relationships/slide" Target="slides/slide1.xml"/><Relationship Id="rId18"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5bfbe78fd_0_1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5bfbe78fd_0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75bfbe78fd_0_10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5bfbe78fd_0_10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5bfbe78fd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5bfbe78fd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Opioid receptors degraded or recycled, but not enough are recycled to compensate for so many opioids, hence tolerance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5bfbe78fd_0_10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5bfbe78fd_0_10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GPCRs=three subunits, alpha uncouples from beta and gamma during tolerance, stimulated by a molecule called GTP that activates the GPCR</a:t>
            </a:r>
            <a:endParaRPr/>
          </a:p>
          <a:p>
            <a:pPr indent="-298450" lvl="0" marL="457200" rtl="0" algn="l">
              <a:spcBef>
                <a:spcPts val="0"/>
              </a:spcBef>
              <a:spcAft>
                <a:spcPts val="0"/>
              </a:spcAft>
              <a:buSzPts val="1100"/>
              <a:buChar char="●"/>
            </a:pPr>
            <a:r>
              <a:rPr lang="en"/>
              <a:t>Opioid receptors are a subset of GPCRs</a:t>
            </a:r>
            <a:endParaRPr/>
          </a:p>
          <a:p>
            <a:pPr indent="-298450" lvl="0" marL="457200" rtl="0" algn="l">
              <a:spcBef>
                <a:spcPts val="0"/>
              </a:spcBef>
              <a:spcAft>
                <a:spcPts val="0"/>
              </a:spcAft>
              <a:buSzPts val="1100"/>
              <a:buChar char="●"/>
            </a:pPr>
            <a:r>
              <a:rPr lang="en"/>
              <a:t>GPCRs are proteins, direct translations of mRNA, so splicing could create different variants of mRNA and also impact the rate of opioid tolerance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5bfbe78fd_0_10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5bfbe78fd_0_10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 PCR, DNA denatured via heat, primers and nucleotides are attached, and DNA replicates in cycles that repeat very quickly, hence rapid amplification</a:t>
            </a:r>
            <a:endParaRPr/>
          </a:p>
          <a:p>
            <a:pPr indent="-298450" lvl="0" marL="457200" rtl="0" algn="l">
              <a:spcBef>
                <a:spcPts val="0"/>
              </a:spcBef>
              <a:spcAft>
                <a:spcPts val="0"/>
              </a:spcAft>
              <a:buSzPts val="1100"/>
              <a:buChar char="●"/>
            </a:pPr>
            <a:r>
              <a:rPr lang="en"/>
              <a:t>dNTP=deoxyribonucleotide triphosphate, a type of nucleotide used often in PCR</a:t>
            </a:r>
            <a:endParaRPr/>
          </a:p>
          <a:p>
            <a:pPr indent="-298450" lvl="0" marL="457200" rtl="0" algn="l">
              <a:spcBef>
                <a:spcPts val="0"/>
              </a:spcBef>
              <a:spcAft>
                <a:spcPts val="0"/>
              </a:spcAft>
              <a:buSzPts val="1100"/>
              <a:buChar char="●"/>
            </a:pPr>
            <a:r>
              <a:rPr lang="en"/>
              <a:t>In qPCR, amplified DNA</a:t>
            </a:r>
            <a:r>
              <a:rPr lang="en"/>
              <a:t> is</a:t>
            </a:r>
            <a:r>
              <a:rPr lang="en"/>
              <a:t> fluorescently labeled and fluorescence is released proportional to the amount of amplified DNA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5bfbe78fd_0_10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5bfbe78fd_0_10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5bfbe78fd_0_1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5bfbe78fd_0_1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Cloning into vector=run PCR first → use restriction digests on RNA product and receiving plasmid → isolate RNA via gel purification → fuse the RNA to the plasmid (RNA ligation) → introduce the RNA into the cell via transformation (like a transfusion)</a:t>
            </a:r>
            <a:endParaRPr/>
          </a:p>
          <a:p>
            <a:pPr indent="-298450" lvl="0" marL="457200" rtl="0" algn="l">
              <a:spcBef>
                <a:spcPts val="0"/>
              </a:spcBef>
              <a:spcAft>
                <a:spcPts val="0"/>
              </a:spcAft>
              <a:buSzPts val="1100"/>
              <a:buChar char="●"/>
            </a:pPr>
            <a:r>
              <a:rPr lang="en"/>
              <a:t>Aim of the experiment is not to create splices but to explore how splice variants impact opioid tolerance so splices will only be analyzed</a:t>
            </a:r>
            <a:endParaRPr/>
          </a:p>
          <a:p>
            <a:pPr indent="-298450" lvl="0" marL="457200" rtl="0" algn="l">
              <a:spcBef>
                <a:spcPts val="0"/>
              </a:spcBef>
              <a:spcAft>
                <a:spcPts val="0"/>
              </a:spcAft>
              <a:buSzPts val="1100"/>
              <a:buChar char="●"/>
            </a:pPr>
            <a:r>
              <a:rPr lang="en"/>
              <a:t>How many, composition, and how they might change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5bfbe78fd_0_10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5bfbe78fd_0_10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5bfbe78fd_0_10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5bfbe78fd_0_10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5bfbe78fd_0_10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5bfbe78fd_0_10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Molecular docking=a type of drug identification computational protocol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s://doi.org/10.1016/j.isci.2018.03.003" TargetMode="External"/><Relationship Id="rId10" Type="http://schemas.openxmlformats.org/officeDocument/2006/relationships/hyperlink" Target="https://biosistemika.com/blog/qpcr-technology-basics/" TargetMode="External"/><Relationship Id="rId13" Type="http://schemas.openxmlformats.org/officeDocument/2006/relationships/hyperlink" Target="https://doi.org/10.1371/journal.pone.0197734" TargetMode="External"/><Relationship Id="rId12" Type="http://schemas.openxmlformats.org/officeDocument/2006/relationships/hyperlink" Target="https://doi.org/10.1038/srep42658"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oi.org/10.3389/fphar.2014.00280" TargetMode="External"/><Relationship Id="rId4" Type="http://schemas.openxmlformats.org/officeDocument/2006/relationships/hyperlink" Target="https://doi.org/10.3389/fncel.2016.00264" TargetMode="External"/><Relationship Id="rId9" Type="http://schemas.openxmlformats.org/officeDocument/2006/relationships/hyperlink" Target="https://doi-org.proxy.library.vcu.edu/10.1111/j.1365-2133.2011.10495.x" TargetMode="External"/><Relationship Id="rId14" Type="http://schemas.openxmlformats.org/officeDocument/2006/relationships/hyperlink" Target="https://askabiologist.asu.edu/pcr-polymerase-chain-reaction" TargetMode="External"/><Relationship Id="rId5" Type="http://schemas.openxmlformats.org/officeDocument/2006/relationships/hyperlink" Target="https://doi.org/10.1371/journal.pone.0111267" TargetMode="External"/><Relationship Id="rId6" Type="http://schemas.openxmlformats.org/officeDocument/2006/relationships/hyperlink" Target="https://doi.org/10.1042/CS20160211" TargetMode="External"/><Relationship Id="rId7" Type="http://schemas.openxmlformats.org/officeDocument/2006/relationships/hyperlink" Target="https://doi-org.proxy.library.vcu.edu/10.1146/annurev-biochem-060614-034316" TargetMode="External"/><Relationship Id="rId8" Type="http://schemas.openxmlformats.org/officeDocument/2006/relationships/hyperlink" Target="https://doi.org/10.1080/00952990.2016.127565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3537150" y="970000"/>
            <a:ext cx="5157300" cy="218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effect of RNA splicing on opioid tolerance</a:t>
            </a:r>
            <a:endParaRPr/>
          </a:p>
        </p:txBody>
      </p:sp>
      <p:sp>
        <p:nvSpPr>
          <p:cNvPr id="87" name="Google Shape;87;p13"/>
          <p:cNvSpPr txBox="1"/>
          <p:nvPr>
            <p:ph idx="1" type="subTitle"/>
          </p:nvPr>
        </p:nvSpPr>
        <p:spPr>
          <a:xfrm>
            <a:off x="5333700" y="3950975"/>
            <a:ext cx="1564200" cy="62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Suha Minai</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727650" y="5931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Should We Care?</a:t>
            </a:r>
            <a:endParaRPr/>
          </a:p>
        </p:txBody>
      </p:sp>
      <p:sp>
        <p:nvSpPr>
          <p:cNvPr id="148" name="Google Shape;148;p22"/>
          <p:cNvSpPr txBox="1"/>
          <p:nvPr>
            <p:ph idx="1" type="body"/>
          </p:nvPr>
        </p:nvSpPr>
        <p:spPr>
          <a:xfrm>
            <a:off x="660525" y="1667575"/>
            <a:ext cx="7757700" cy="267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Main cause of opioid addiction=lack of knowledge of how tolerance works</a:t>
            </a:r>
            <a:endParaRPr sz="1800"/>
          </a:p>
          <a:p>
            <a:pPr indent="0" lvl="0" marL="45720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Exploring the relationship between splicing and tolerance can be very helpful medically</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727650" y="6148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54" name="Google Shape;154;p23"/>
          <p:cNvSpPr txBox="1"/>
          <p:nvPr>
            <p:ph idx="1" type="body"/>
          </p:nvPr>
        </p:nvSpPr>
        <p:spPr>
          <a:xfrm>
            <a:off x="194925" y="1381325"/>
            <a:ext cx="8879400" cy="359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1.  </a:t>
            </a:r>
            <a:r>
              <a:rPr lang="en" sz="900"/>
              <a:t>Allouche, S; Noble, F; Marie, N (2014). Opioid receptor desensitization: mechanisms and its link to tolerance. Frontiers in Pharmacology, 5:280. &lt;</a:t>
            </a:r>
            <a:r>
              <a:rPr lang="en" sz="900" u="sng">
                <a:solidFill>
                  <a:schemeClr val="hlink"/>
                </a:solidFill>
                <a:hlinkClick r:id="rId3"/>
              </a:rPr>
              <a:t>https://doi.org/10.3389/fphar.2014.00280</a:t>
            </a:r>
            <a:r>
              <a:rPr lang="en" sz="900"/>
              <a:t>&gt;</a:t>
            </a:r>
            <a:endParaRPr sz="900"/>
          </a:p>
          <a:p>
            <a:pPr indent="0" lvl="0" marL="0" rtl="0" algn="l">
              <a:lnSpc>
                <a:spcPct val="115000"/>
              </a:lnSpc>
              <a:spcBef>
                <a:spcPts val="0"/>
              </a:spcBef>
              <a:spcAft>
                <a:spcPts val="0"/>
              </a:spcAft>
              <a:buNone/>
            </a:pPr>
            <a:r>
              <a:rPr lang="en" sz="900"/>
              <a:t>2. Johnson, KA; Lovinger, DM (2016). Presynaptic G Protein-Coupled Receptors: Gatekeepers of Addiction? Frontiers in Pharmacology, 10:264. &lt;</a:t>
            </a:r>
            <a:r>
              <a:rPr lang="en" sz="900" u="sng">
                <a:solidFill>
                  <a:schemeClr val="hlink"/>
                </a:solidFill>
                <a:hlinkClick r:id="rId4"/>
              </a:rPr>
              <a:t>https://doi.org/10.3389/fncel.2016.00264</a:t>
            </a:r>
            <a:r>
              <a:rPr lang="en" sz="900"/>
              <a:t>&gt;</a:t>
            </a:r>
            <a:endParaRPr sz="900"/>
          </a:p>
          <a:p>
            <a:pPr indent="0" lvl="0" marL="0" rtl="0" algn="l">
              <a:lnSpc>
                <a:spcPct val="115000"/>
              </a:lnSpc>
              <a:spcBef>
                <a:spcPts val="0"/>
              </a:spcBef>
              <a:spcAft>
                <a:spcPts val="0"/>
              </a:spcAft>
              <a:buNone/>
            </a:pPr>
            <a:r>
              <a:rPr lang="en" sz="900"/>
              <a:t>3. Xu, J; Lu, Z; Xu, M; Rossi, GC; Kest, B; Waxman, AR; et al (2014). Differential Expressions of the Alternatively Spliced Variant mRNAs of the µ Opioid Receptor Gene, OPRM1, in Brain Regions of Four Inbred Mouse Strains. PLoS ONE, 9(10): e111267. &lt;</a:t>
            </a:r>
            <a:r>
              <a:rPr lang="en" sz="900" u="sng">
                <a:solidFill>
                  <a:schemeClr val="hlink"/>
                </a:solidFill>
                <a:hlinkClick r:id="rId5"/>
              </a:rPr>
              <a:t>https://doi.org/10.1371/journal.pone.0111267</a:t>
            </a:r>
            <a:r>
              <a:rPr lang="en" sz="900"/>
              <a:t>&gt;</a:t>
            </a:r>
            <a:endParaRPr sz="900"/>
          </a:p>
          <a:p>
            <a:pPr indent="0" lvl="0" marL="0" rtl="0" algn="l">
              <a:lnSpc>
                <a:spcPct val="115000"/>
              </a:lnSpc>
              <a:spcBef>
                <a:spcPts val="0"/>
              </a:spcBef>
              <a:spcAft>
                <a:spcPts val="0"/>
              </a:spcAft>
              <a:buNone/>
            </a:pPr>
            <a:r>
              <a:rPr lang="en" sz="900"/>
              <a:t>4. Baralle, D; Buratti, E (2017). RNA splicing in human disease and in the clinic. Clin Sci, 131 (5):355-368. &lt;</a:t>
            </a:r>
            <a:r>
              <a:rPr lang="en" sz="900" u="sng">
                <a:solidFill>
                  <a:schemeClr val="hlink"/>
                </a:solidFill>
                <a:hlinkClick r:id="rId6"/>
              </a:rPr>
              <a:t>https://doi.org/10.1042/CS20160211</a:t>
            </a:r>
            <a:r>
              <a:rPr lang="en" sz="900"/>
              <a:t>&gt;</a:t>
            </a:r>
            <a:endParaRPr sz="900"/>
          </a:p>
          <a:p>
            <a:pPr indent="0" lvl="0" marL="0" rtl="0" algn="l">
              <a:lnSpc>
                <a:spcPct val="115000"/>
              </a:lnSpc>
              <a:spcBef>
                <a:spcPts val="0"/>
              </a:spcBef>
              <a:spcAft>
                <a:spcPts val="0"/>
              </a:spcAft>
              <a:buNone/>
            </a:pPr>
            <a:r>
              <a:rPr lang="en" sz="900"/>
              <a:t>5. Lee, Y; Rio, DC (2015). Mechanisms and Regulation of Alternative Pre-mRNA Splicing. Annual Review of Biochemistry, 84:291-323. &lt;</a:t>
            </a:r>
            <a:r>
              <a:rPr lang="en" sz="900" u="sng">
                <a:solidFill>
                  <a:schemeClr val="hlink"/>
                </a:solidFill>
                <a:hlinkClick r:id="rId7"/>
              </a:rPr>
              <a:t>https://doi-org.proxy.library.vcu.edu/10.1146/annurev-biochem-060614-034316</a:t>
            </a:r>
            <a:r>
              <a:rPr lang="en" sz="900"/>
              <a:t>&gt;</a:t>
            </a:r>
            <a:endParaRPr sz="900"/>
          </a:p>
          <a:p>
            <a:pPr indent="0" lvl="0" marL="0" rtl="0" algn="l">
              <a:lnSpc>
                <a:spcPct val="115000"/>
              </a:lnSpc>
              <a:spcBef>
                <a:spcPts val="0"/>
              </a:spcBef>
              <a:spcAft>
                <a:spcPts val="0"/>
              </a:spcAft>
              <a:buNone/>
            </a:pPr>
            <a:r>
              <a:rPr lang="en" sz="900"/>
              <a:t>6. Ebrahimi, G; Asadikaram, G; Akbari, H; Nematollahi, MH; Abolhassani, M; Shahabinejad, G (2017). Elevated levels of DNA methylation at the OPRM1 promoter region in men with opioid use disorder. The American Journal of Drug and Alcohol Abuse: Encompassing All Addictive Disorders, 44(2). &lt;</a:t>
            </a:r>
            <a:r>
              <a:rPr lang="en" sz="900" u="sng">
                <a:solidFill>
                  <a:schemeClr val="hlink"/>
                </a:solidFill>
                <a:hlinkClick r:id="rId8"/>
              </a:rPr>
              <a:t>https://doi.org/10.1080/00952990.2016.1275659</a:t>
            </a:r>
            <a:r>
              <a:rPr lang="en" sz="900"/>
              <a:t>&gt;</a:t>
            </a:r>
            <a:endParaRPr sz="900"/>
          </a:p>
          <a:p>
            <a:pPr indent="0" lvl="0" marL="0" rtl="0" algn="l">
              <a:lnSpc>
                <a:spcPct val="115000"/>
              </a:lnSpc>
              <a:spcBef>
                <a:spcPts val="0"/>
              </a:spcBef>
              <a:spcAft>
                <a:spcPts val="0"/>
              </a:spcAft>
              <a:buNone/>
            </a:pPr>
            <a:r>
              <a:rPr lang="en" sz="900"/>
              <a:t>7. Refke, M; Pasternack, SM; Fiebig, B; Wenzel, S; Ishorst, N; Ludwig, et al (2011). Functional analysis of splice site mutations in the humanhairless (HR) gene using a minigene assay. British Journal of Dematology, 165(5):1127-32. &lt;</a:t>
            </a:r>
            <a:r>
              <a:rPr lang="en" sz="900" u="sng">
                <a:solidFill>
                  <a:schemeClr val="hlink"/>
                </a:solidFill>
                <a:hlinkClick r:id="rId9"/>
              </a:rPr>
              <a:t>https://doi-org.proxy.library.vcu.edu/10.1111/j.1365-2133.2011.10495.x</a:t>
            </a:r>
            <a:r>
              <a:rPr lang="en" sz="900"/>
              <a:t>&gt;</a:t>
            </a:r>
            <a:endParaRPr sz="900"/>
          </a:p>
          <a:p>
            <a:pPr indent="0" lvl="0" marL="0" rtl="0" algn="l">
              <a:lnSpc>
                <a:spcPct val="115000"/>
              </a:lnSpc>
              <a:spcBef>
                <a:spcPts val="0"/>
              </a:spcBef>
              <a:spcAft>
                <a:spcPts val="0"/>
              </a:spcAft>
              <a:buNone/>
            </a:pPr>
            <a:r>
              <a:rPr lang="en" sz="900"/>
              <a:t>8. Čepin, U. (2017). Real-Time PCR (qPCR) Technology Basics. Biosistemika. &lt;</a:t>
            </a:r>
            <a:r>
              <a:rPr lang="en" sz="900" u="sng">
                <a:solidFill>
                  <a:schemeClr val="hlink"/>
                </a:solidFill>
                <a:hlinkClick r:id="rId10"/>
              </a:rPr>
              <a:t>https://biosistemika.com/blog/qpcr-technology-basics/</a:t>
            </a:r>
            <a:r>
              <a:rPr lang="en" sz="900"/>
              <a:t>&gt;</a:t>
            </a:r>
            <a:endParaRPr sz="900"/>
          </a:p>
          <a:p>
            <a:pPr indent="0" lvl="0" marL="0" rtl="0" algn="l">
              <a:lnSpc>
                <a:spcPct val="115000"/>
              </a:lnSpc>
              <a:spcBef>
                <a:spcPts val="0"/>
              </a:spcBef>
              <a:spcAft>
                <a:spcPts val="0"/>
              </a:spcAft>
              <a:buNone/>
            </a:pPr>
            <a:r>
              <a:rPr lang="en" sz="900"/>
              <a:t>9. Mischel, RA.; Dewey, WL.; Akbarali, HI. (2018) Tolerance to Morphine-Induced Inhibition of TTX-R Sodium Channels in Dorsal Root Ganglia Neurons Is Modulated by Gut-Derived Mediators. iScience, 2:193-209. &lt;</a:t>
            </a:r>
            <a:r>
              <a:rPr lang="en" sz="900" u="sng">
                <a:solidFill>
                  <a:schemeClr val="hlink"/>
                </a:solidFill>
                <a:hlinkClick r:id="rId11"/>
              </a:rPr>
              <a:t>https://doi.org/10.1016/j.isci.2018.03.003</a:t>
            </a:r>
            <a:r>
              <a:rPr lang="en" sz="900"/>
              <a:t>&gt;</a:t>
            </a:r>
            <a:endParaRPr sz="900"/>
          </a:p>
          <a:p>
            <a:pPr indent="0" lvl="0" marL="0" rtl="0" algn="l">
              <a:lnSpc>
                <a:spcPct val="115000"/>
              </a:lnSpc>
              <a:spcBef>
                <a:spcPts val="0"/>
              </a:spcBef>
              <a:spcAft>
                <a:spcPts val="0"/>
              </a:spcAft>
              <a:buNone/>
            </a:pPr>
            <a:r>
              <a:rPr lang="en" sz="900"/>
              <a:t>10. Kang, M; Mischel, RA; Bhave, S; Komla, E; Cho, A; Huang, C; et al (2017). The effect of gut microbiome on tolerance to morphine mediated antinociception in mice. Scientific Reports, 7: 42658. &lt;</a:t>
            </a:r>
            <a:r>
              <a:rPr lang="en" sz="900" u="sng">
                <a:solidFill>
                  <a:schemeClr val="hlink"/>
                </a:solidFill>
                <a:hlinkClick r:id="rId12"/>
              </a:rPr>
              <a:t>https://doi.org/10.1038/srep42658</a:t>
            </a:r>
            <a:r>
              <a:rPr lang="en" sz="900"/>
              <a:t>&gt;</a:t>
            </a:r>
            <a:endParaRPr sz="900"/>
          </a:p>
          <a:p>
            <a:pPr indent="0" lvl="0" marL="0" rtl="0" algn="l">
              <a:lnSpc>
                <a:spcPct val="115000"/>
              </a:lnSpc>
              <a:spcBef>
                <a:spcPts val="0"/>
              </a:spcBef>
              <a:spcAft>
                <a:spcPts val="0"/>
              </a:spcAft>
              <a:buNone/>
            </a:pPr>
            <a:r>
              <a:rPr lang="en" sz="900"/>
              <a:t>11. Ellis, CR; Kruhlak, NL; Kim, MT; Hawkins, EG; Stavitskaya, L. (2018). Predicting opioid receptor binding affinity of pharmacologically unclassified designer substances using molecular docking. PLoS ONE, 13(5): e0197734. &lt;</a:t>
            </a:r>
            <a:r>
              <a:rPr lang="en" sz="900" u="sng">
                <a:solidFill>
                  <a:schemeClr val="hlink"/>
                </a:solidFill>
                <a:hlinkClick r:id="rId13"/>
              </a:rPr>
              <a:t>https://doi.org/10.1371/journal.pone.0197734</a:t>
            </a:r>
            <a:r>
              <a:rPr lang="en" sz="900"/>
              <a:t>&gt;</a:t>
            </a:r>
            <a:endParaRPr sz="900"/>
          </a:p>
          <a:p>
            <a:pPr indent="0" lvl="0" marL="0" rtl="0" algn="l">
              <a:lnSpc>
                <a:spcPct val="115000"/>
              </a:lnSpc>
              <a:spcBef>
                <a:spcPts val="0"/>
              </a:spcBef>
              <a:spcAft>
                <a:spcPts val="0"/>
              </a:spcAft>
              <a:buNone/>
            </a:pPr>
            <a:r>
              <a:rPr lang="en" sz="900"/>
              <a:t>12. Guruatma "Ji" Khalsa. (2010, April 12). PCR (polymerase chain reaction). ASU - Ask A Biologist. &lt;</a:t>
            </a:r>
            <a:r>
              <a:rPr lang="en" sz="900" u="sng">
                <a:solidFill>
                  <a:schemeClr val="hlink"/>
                </a:solidFill>
                <a:hlinkClick r:id="rId14"/>
              </a:rPr>
              <a:t>https://askabiologist.asu.edu/pcr-polymerase-chain-reaction</a:t>
            </a:r>
            <a:r>
              <a:rPr lang="en" sz="900"/>
              <a:t>&gt;</a:t>
            </a:r>
            <a:endParaRPr sz="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236725" y="532325"/>
            <a:ext cx="2945400" cy="70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Opioid Tolerance</a:t>
            </a:r>
            <a:endParaRPr/>
          </a:p>
        </p:txBody>
      </p:sp>
      <p:sp>
        <p:nvSpPr>
          <p:cNvPr id="93" name="Google Shape;93;p14"/>
          <p:cNvSpPr txBox="1"/>
          <p:nvPr>
            <p:ph idx="1" type="body"/>
          </p:nvPr>
        </p:nvSpPr>
        <p:spPr>
          <a:xfrm>
            <a:off x="3705450" y="1012150"/>
            <a:ext cx="5282100" cy="4069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Opioids=strong pain relief→incentive to consume</a:t>
            </a:r>
            <a:endParaRPr sz="1800"/>
          </a:p>
          <a:p>
            <a:pPr indent="0" lvl="0" marL="45720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Over time, receptors are worn down (desensitization), sink further into cell (internalization)</a:t>
            </a:r>
            <a:r>
              <a:rPr lang="en" sz="1800"/>
              <a:t>→more opioids consumed</a:t>
            </a:r>
            <a:endParaRPr sz="1800"/>
          </a:p>
        </p:txBody>
      </p:sp>
      <p:pic>
        <p:nvPicPr>
          <p:cNvPr descr="Fig 1: The binding of norepinephrine (an opioid) to the GPCR, results in the uncoupling of the beta subunit from the alpha and beta subunits, resulting in the receptor becoming densitizied, sinking further into the cell (internalization), and either being degraded or recycled" id="94" name="Google Shape;94;p14"/>
          <p:cNvPicPr preferRelativeResize="0"/>
          <p:nvPr/>
        </p:nvPicPr>
        <p:blipFill>
          <a:blip r:embed="rId3">
            <a:alphaModFix/>
          </a:blip>
          <a:stretch>
            <a:fillRect/>
          </a:stretch>
        </p:blipFill>
        <p:spPr>
          <a:xfrm>
            <a:off x="128750" y="1427838"/>
            <a:ext cx="3576700" cy="2287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txBox="1"/>
          <p:nvPr>
            <p:ph type="title"/>
          </p:nvPr>
        </p:nvSpPr>
        <p:spPr>
          <a:xfrm>
            <a:off x="871400" y="549725"/>
            <a:ext cx="1541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GPCRs</a:t>
            </a:r>
            <a:endParaRPr/>
          </a:p>
        </p:txBody>
      </p:sp>
      <p:sp>
        <p:nvSpPr>
          <p:cNvPr id="100" name="Google Shape;100;p15"/>
          <p:cNvSpPr txBox="1"/>
          <p:nvPr>
            <p:ph idx="1" type="body"/>
          </p:nvPr>
        </p:nvSpPr>
        <p:spPr>
          <a:xfrm>
            <a:off x="4802650" y="978450"/>
            <a:ext cx="3596100" cy="3972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GPCRs=alpha, beta, gamma subunits</a:t>
            </a:r>
            <a:endParaRPr sz="1800"/>
          </a:p>
          <a:p>
            <a:pPr indent="-342900" lvl="1" marL="914400" rtl="0" algn="l">
              <a:spcBef>
                <a:spcPts val="0"/>
              </a:spcBef>
              <a:spcAft>
                <a:spcPts val="0"/>
              </a:spcAft>
              <a:buSzPts val="1800"/>
              <a:buChar char="○"/>
            </a:pPr>
            <a:r>
              <a:rPr lang="en" sz="1800"/>
              <a:t>Activated by GTP</a:t>
            </a:r>
            <a:endParaRPr sz="1800"/>
          </a:p>
          <a:p>
            <a:pPr indent="0" lvl="0" marL="45720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Opioid receptors=subunit of GPCR</a:t>
            </a:r>
            <a:endParaRPr sz="1800"/>
          </a:p>
          <a:p>
            <a:pPr indent="0" lvl="0" marL="45720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Splicing mRNA of receptors→ different rate of tolerance?</a:t>
            </a:r>
            <a:endParaRPr sz="1800"/>
          </a:p>
        </p:txBody>
      </p:sp>
      <p:pic>
        <p:nvPicPr>
          <p:cNvPr id="101" name="Google Shape;101;p15"/>
          <p:cNvPicPr preferRelativeResize="0"/>
          <p:nvPr/>
        </p:nvPicPr>
        <p:blipFill>
          <a:blip r:embed="rId3">
            <a:alphaModFix/>
          </a:blip>
          <a:stretch>
            <a:fillRect/>
          </a:stretch>
        </p:blipFill>
        <p:spPr>
          <a:xfrm>
            <a:off x="152400" y="1438425"/>
            <a:ext cx="4521525" cy="26729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7650" y="5852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PCR</a:t>
            </a:r>
            <a:endParaRPr/>
          </a:p>
        </p:txBody>
      </p:sp>
      <p:sp>
        <p:nvSpPr>
          <p:cNvPr id="107" name="Google Shape;107;p16"/>
          <p:cNvSpPr txBox="1"/>
          <p:nvPr>
            <p:ph idx="1" type="body"/>
          </p:nvPr>
        </p:nvSpPr>
        <p:spPr>
          <a:xfrm>
            <a:off x="4461300" y="1120425"/>
            <a:ext cx="4238400" cy="372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Thermostable (aka “taq”) polymerase amplifies a specific region of DNA</a:t>
            </a:r>
            <a:endParaRPr sz="1800"/>
          </a:p>
          <a:p>
            <a:pPr indent="0" lvl="0" marL="45720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qPCR=PCR </a:t>
            </a:r>
            <a:r>
              <a:rPr lang="en" sz="1800"/>
              <a:t>with</a:t>
            </a:r>
            <a:r>
              <a:rPr lang="en" sz="1800"/>
              <a:t> fluorescence</a:t>
            </a:r>
            <a:endParaRPr sz="1800"/>
          </a:p>
          <a:p>
            <a:pPr indent="0" lvl="0" marL="45720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PCR and qPCR also analyze sequences for differences</a:t>
            </a:r>
            <a:endParaRPr sz="1800"/>
          </a:p>
        </p:txBody>
      </p:sp>
      <p:pic>
        <p:nvPicPr>
          <p:cNvPr id="108" name="Google Shape;108;p16"/>
          <p:cNvPicPr preferRelativeResize="0"/>
          <p:nvPr/>
        </p:nvPicPr>
        <p:blipFill>
          <a:blip r:embed="rId3">
            <a:alphaModFix/>
          </a:blip>
          <a:stretch>
            <a:fillRect/>
          </a:stretch>
        </p:blipFill>
        <p:spPr>
          <a:xfrm>
            <a:off x="152400" y="1562400"/>
            <a:ext cx="4027374" cy="2428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727650" y="6148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RT-PCR</a:t>
            </a:r>
            <a:endParaRPr/>
          </a:p>
        </p:txBody>
      </p:sp>
      <p:sp>
        <p:nvSpPr>
          <p:cNvPr id="114" name="Google Shape;114;p17"/>
          <p:cNvSpPr txBox="1"/>
          <p:nvPr>
            <p:ph idx="1" type="body"/>
          </p:nvPr>
        </p:nvSpPr>
        <p:spPr>
          <a:xfrm>
            <a:off x="4396350" y="1548475"/>
            <a:ext cx="4020000" cy="2778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Can’t use Taq to amplify RNA so reverse transcriptase instead, same procedure as regular PCR</a:t>
            </a:r>
            <a:endParaRPr sz="1800"/>
          </a:p>
          <a:p>
            <a:pPr indent="0" lvl="0" marL="45720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Product=double stranded DNA segment analogous to target RNA segment</a:t>
            </a:r>
            <a:endParaRPr sz="1800"/>
          </a:p>
        </p:txBody>
      </p:sp>
      <p:pic>
        <p:nvPicPr>
          <p:cNvPr id="115" name="Google Shape;115;p17"/>
          <p:cNvPicPr preferRelativeResize="0"/>
          <p:nvPr/>
        </p:nvPicPr>
        <p:blipFill>
          <a:blip r:embed="rId3">
            <a:alphaModFix/>
          </a:blip>
          <a:stretch>
            <a:fillRect/>
          </a:stretch>
        </p:blipFill>
        <p:spPr>
          <a:xfrm>
            <a:off x="130750" y="1263600"/>
            <a:ext cx="3540074" cy="3814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646650" y="5970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RNA Splicing (pre-tolerance)</a:t>
            </a:r>
            <a:endParaRPr/>
          </a:p>
        </p:txBody>
      </p:sp>
      <p:sp>
        <p:nvSpPr>
          <p:cNvPr id="121" name="Google Shape;121;p18"/>
          <p:cNvSpPr txBox="1"/>
          <p:nvPr>
            <p:ph idx="1" type="body"/>
          </p:nvPr>
        </p:nvSpPr>
        <p:spPr>
          <a:xfrm>
            <a:off x="4775700" y="1240525"/>
            <a:ext cx="4368300" cy="3638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Cloning into vector (manual method of splicing) shown in figure</a:t>
            </a:r>
            <a:endParaRPr sz="1800"/>
          </a:p>
          <a:p>
            <a:pPr indent="0" lvl="0" marL="45720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Aim of the experiment and why cloning into vector won’t be done</a:t>
            </a:r>
            <a:endParaRPr sz="1800"/>
          </a:p>
          <a:p>
            <a:pPr indent="0" lvl="0" marL="45720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Splices analyzed via qPCR assays for how many, composition, and possible changes</a:t>
            </a:r>
            <a:endParaRPr sz="1800"/>
          </a:p>
        </p:txBody>
      </p:sp>
      <p:pic>
        <p:nvPicPr>
          <p:cNvPr id="122" name="Google Shape;122;p18"/>
          <p:cNvPicPr preferRelativeResize="0"/>
          <p:nvPr/>
        </p:nvPicPr>
        <p:blipFill>
          <a:blip r:embed="rId3">
            <a:alphaModFix/>
          </a:blip>
          <a:stretch>
            <a:fillRect/>
          </a:stretch>
        </p:blipFill>
        <p:spPr>
          <a:xfrm>
            <a:off x="59350" y="1457100"/>
            <a:ext cx="4512650" cy="2337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729450" y="5497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Opioid Tolerance Measurement</a:t>
            </a:r>
            <a:endParaRPr/>
          </a:p>
        </p:txBody>
      </p:sp>
      <p:sp>
        <p:nvSpPr>
          <p:cNvPr id="128" name="Google Shape;128;p19"/>
          <p:cNvSpPr txBox="1"/>
          <p:nvPr>
            <p:ph idx="1" type="body"/>
          </p:nvPr>
        </p:nvSpPr>
        <p:spPr>
          <a:xfrm>
            <a:off x="534525" y="1635100"/>
            <a:ext cx="7688700" cy="2260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Two groups of mice: one group pelleted with morphine, the other with placebo pellets</a:t>
            </a:r>
            <a:endParaRPr sz="1800"/>
          </a:p>
          <a:p>
            <a:pPr indent="0" lvl="0" marL="45720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Fecal output monitored until tolerance reached</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670300" y="5615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RNA Splicing (post-tolerance)</a:t>
            </a:r>
            <a:endParaRPr/>
          </a:p>
        </p:txBody>
      </p:sp>
      <p:sp>
        <p:nvSpPr>
          <p:cNvPr id="134" name="Google Shape;134;p20"/>
          <p:cNvSpPr txBox="1"/>
          <p:nvPr>
            <p:ph idx="1" type="body"/>
          </p:nvPr>
        </p:nvSpPr>
        <p:spPr>
          <a:xfrm>
            <a:off x="4656225" y="1678400"/>
            <a:ext cx="3762000" cy="266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mRNA splices analyzed w/ qPCR assays similar to pre-tolerance</a:t>
            </a:r>
            <a:endParaRPr sz="1800"/>
          </a:p>
          <a:p>
            <a:pPr indent="0" lvl="0" marL="45720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Post-tolerance and pre-tolerance splices compared–how, what, and why</a:t>
            </a:r>
            <a:endParaRPr sz="1800"/>
          </a:p>
        </p:txBody>
      </p:sp>
      <p:pic>
        <p:nvPicPr>
          <p:cNvPr id="135" name="Google Shape;135;p20"/>
          <p:cNvPicPr preferRelativeResize="0"/>
          <p:nvPr/>
        </p:nvPicPr>
        <p:blipFill>
          <a:blip r:embed="rId3">
            <a:alphaModFix/>
          </a:blip>
          <a:stretch>
            <a:fillRect/>
          </a:stretch>
        </p:blipFill>
        <p:spPr>
          <a:xfrm>
            <a:off x="141575" y="1487400"/>
            <a:ext cx="4286250" cy="205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727650" y="5823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Possible Alternate Method</a:t>
            </a:r>
            <a:endParaRPr/>
          </a:p>
        </p:txBody>
      </p:sp>
      <p:sp>
        <p:nvSpPr>
          <p:cNvPr id="141" name="Google Shape;141;p21"/>
          <p:cNvSpPr txBox="1"/>
          <p:nvPr>
            <p:ph idx="1" type="body"/>
          </p:nvPr>
        </p:nvSpPr>
        <p:spPr>
          <a:xfrm>
            <a:off x="4806150" y="1510825"/>
            <a:ext cx="3610200" cy="2875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Molecular docking</a:t>
            </a:r>
            <a:endParaRPr sz="1800"/>
          </a:p>
          <a:p>
            <a:pPr indent="-342900" lvl="2" marL="1371600" rtl="0" algn="l">
              <a:spcBef>
                <a:spcPts val="0"/>
              </a:spcBef>
              <a:spcAft>
                <a:spcPts val="0"/>
              </a:spcAft>
              <a:buSzPts val="1800"/>
              <a:buChar char="■"/>
            </a:pPr>
            <a:r>
              <a:rPr lang="en" sz="1800"/>
              <a:t>Can assess binding affinity of ligands to receptors in different binding positions</a:t>
            </a:r>
            <a:endParaRPr sz="1800"/>
          </a:p>
          <a:p>
            <a:pPr indent="-342900" lvl="2" marL="1371600" rtl="0" algn="l">
              <a:spcBef>
                <a:spcPts val="0"/>
              </a:spcBef>
              <a:spcAft>
                <a:spcPts val="0"/>
              </a:spcAft>
              <a:buSzPts val="1800"/>
              <a:buChar char="■"/>
            </a:pPr>
            <a:r>
              <a:rPr lang="en" sz="1800"/>
              <a:t>Does not take into account splice sites</a:t>
            </a:r>
            <a:endParaRPr sz="1800"/>
          </a:p>
        </p:txBody>
      </p:sp>
      <p:pic>
        <p:nvPicPr>
          <p:cNvPr id="142" name="Google Shape;142;p21"/>
          <p:cNvPicPr preferRelativeResize="0"/>
          <p:nvPr/>
        </p:nvPicPr>
        <p:blipFill>
          <a:blip r:embed="rId3">
            <a:alphaModFix/>
          </a:blip>
          <a:stretch>
            <a:fillRect/>
          </a:stretch>
        </p:blipFill>
        <p:spPr>
          <a:xfrm>
            <a:off x="47276" y="1586800"/>
            <a:ext cx="4219126" cy="27995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