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5" r:id="rId9"/>
    <p:sldId id="266" r:id="rId10"/>
    <p:sldId id="272" r:id="rId11"/>
    <p:sldId id="267" r:id="rId12"/>
    <p:sldId id="268" r:id="rId13"/>
    <p:sldId id="269" r:id="rId14"/>
    <p:sldId id="271" r:id="rId15"/>
    <p:sldId id="273" r:id="rId16"/>
    <p:sldId id="278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6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138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823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5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42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6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5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8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2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2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8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526F-DBFA-42D2-8612-EAB13B9E4C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3D295B-29CA-43CB-867F-F6DD181B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1A50-9676-469D-9F80-CF283B85E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166531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Possible Treatment Method of Malignant Breast Cancer Using </a:t>
            </a:r>
            <a:br>
              <a:rPr lang="en-US" dirty="0"/>
            </a:br>
            <a:r>
              <a:rPr lang="en-US" b="1" dirty="0"/>
              <a:t>Modified Adeno-Associated Virus 2 and the Nur77 Gene.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603E8-7B72-4FA3-AEF2-E13695A3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12833"/>
            <a:ext cx="7766936" cy="109689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research proposal by Evan Korade</a:t>
            </a:r>
          </a:p>
        </p:txBody>
      </p:sp>
    </p:spTree>
    <p:extLst>
      <p:ext uri="{BB962C8B-B14F-4D97-AF65-F5344CB8AC3E}">
        <p14:creationId xmlns:p14="http://schemas.microsoft.com/office/powerpoint/2010/main" val="148451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F0BD-1E3F-4661-B08F-260CF07B6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6FE21-6541-47C2-BF0D-47B6AA537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Nurr77 gene needs to be modified to translate properly in mitochondrial DNA</a:t>
            </a:r>
          </a:p>
          <a:p>
            <a:pPr lvl="1"/>
            <a:r>
              <a:rPr lang="en-US" dirty="0"/>
              <a:t>Done using custom designed oligonucleotide primers:</a:t>
            </a:r>
          </a:p>
          <a:p>
            <a:pPr lvl="1"/>
            <a:r>
              <a:rPr lang="en-US" dirty="0"/>
              <a:t>Need to change: </a:t>
            </a:r>
          </a:p>
          <a:p>
            <a:pPr lvl="2"/>
            <a:r>
              <a:rPr lang="en-US" dirty="0"/>
              <a:t>ATA to ATC or ATT</a:t>
            </a:r>
          </a:p>
          <a:p>
            <a:pPr lvl="2"/>
            <a:r>
              <a:rPr lang="en-US" dirty="0"/>
              <a:t> TGA to TGG</a:t>
            </a:r>
          </a:p>
          <a:p>
            <a:pPr lvl="2"/>
            <a:r>
              <a:rPr lang="en-US" dirty="0"/>
              <a:t> AG(A/G) to CG(A/G)</a:t>
            </a:r>
          </a:p>
        </p:txBody>
      </p:sp>
    </p:spTree>
    <p:extLst>
      <p:ext uri="{BB962C8B-B14F-4D97-AF65-F5344CB8AC3E}">
        <p14:creationId xmlns:p14="http://schemas.microsoft.com/office/powerpoint/2010/main" val="187815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08563-4B37-4A7D-9670-B9E7E1AB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4FD2-6BE1-4E83-A073-25CD97F34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/>
              <a:t>Add FLAG sequence to C-terminal</a:t>
            </a:r>
          </a:p>
          <a:p>
            <a:pPr lvl="1"/>
            <a:r>
              <a:rPr lang="en-US"/>
              <a:t>For immunodetection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570F9CD-D0D3-4299-8344-0D5602D82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1905225"/>
            <a:ext cx="4602747" cy="254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32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250E-602F-459A-8E57-2CFCB53E7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F1D7F-1D4C-44CA-9CBE-1E9FB221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Isolate pTR-UF11 backbone </a:t>
            </a:r>
          </a:p>
          <a:p>
            <a:pPr lvl="1"/>
            <a:r>
              <a:rPr lang="en-US" dirty="0"/>
              <a:t>Digest in restriction enzyme solution (Xba1 and BamH1) to remove associated genes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6E488051-8C8F-46CB-A5B8-6177C3E72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1738376"/>
            <a:ext cx="4602747" cy="28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6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860E-87C1-4BE8-A9B4-8B4927EA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94452-550C-404E-A94A-575436FE2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Connect pTR-UF11 to N-terminal of Nur77FLAG</a:t>
            </a:r>
          </a:p>
          <a:p>
            <a:pPr lvl="1"/>
            <a:r>
              <a:rPr lang="en-US" dirty="0"/>
              <a:t>Forms pTR-UF11-Nur77FLAG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93CAA68B-BCD3-4EEE-A60B-440830C2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2014540"/>
            <a:ext cx="4602747" cy="23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88C2-8711-43EE-B0AD-BF0B804C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1B26C-32C0-4E7B-85BB-2822D891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Purchase mitochondrial promotor sequence (HSP) with mutagenesis kit</a:t>
            </a:r>
          </a:p>
          <a:p>
            <a:pPr lvl="1"/>
            <a:r>
              <a:rPr lang="en-US" dirty="0"/>
              <a:t>Must be flanked by inverted terminal repeat sequences (ITRs)</a:t>
            </a:r>
          </a:p>
          <a:p>
            <a:r>
              <a:rPr lang="en-US" dirty="0"/>
              <a:t>Ligate HSP between pTR-UF11 and Nur77FLAG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74F2466-7E64-4045-B8CC-D779FB3C0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1588786"/>
            <a:ext cx="4602747" cy="317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50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54D6-E7FE-4BEA-BEAD-36401896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49DA-1B61-4DBF-93C6-898584F7C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Ligate into viral DNA by: </a:t>
            </a:r>
          </a:p>
          <a:p>
            <a:pPr lvl="1"/>
            <a:r>
              <a:rPr lang="en-US" dirty="0"/>
              <a:t>Adding both plasmid and virus to restriction enzyme solution</a:t>
            </a:r>
          </a:p>
          <a:p>
            <a:pPr lvl="1"/>
            <a:r>
              <a:rPr lang="en-US" dirty="0"/>
              <a:t>Removes CMV enhancer and beta-actin promoter from viral genome and pTR-UF11 from HSP-Nur77FLAG, allowing sc-HSP-Nur77FLAG to form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E576FC7-AAAE-42A4-95FE-38A8896B3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2106595"/>
            <a:ext cx="4602747" cy="214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43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60E4-36B7-46C9-A03F-AFC2F2AFF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Experiment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8F66-BD7F-4046-9307-8C0983100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Create mitochondrial targeting sequence (MTS)</a:t>
            </a:r>
          </a:p>
          <a:p>
            <a:pPr lvl="1"/>
            <a:r>
              <a:rPr lang="en-US" dirty="0"/>
              <a:t>Isolate 23 amino acid presequence of COX8 into GFP with prepared Eag1 linkers on either side</a:t>
            </a:r>
          </a:p>
          <a:p>
            <a:pPr lvl="2"/>
            <a:r>
              <a:rPr lang="en-US" dirty="0"/>
              <a:t>COX8: cytochrome oxidase subunit 8</a:t>
            </a:r>
          </a:p>
          <a:p>
            <a:pPr lvl="2"/>
            <a:r>
              <a:rPr lang="en-US" dirty="0"/>
              <a:t>GFP: Gene expression reporter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94E48024-F400-4065-BAA0-D22E33D97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2066925"/>
            <a:ext cx="4991821" cy="20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1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60B0-07F3-4FA6-A015-41AF77BB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148E-F0BA-4912-8C3D-B75875BBA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MTS into the ORF of VP2, a protein that forms the viral protein coat with restriction enzymes and Eag1 targeted ligase</a:t>
            </a:r>
          </a:p>
        </p:txBody>
      </p:sp>
    </p:spTree>
    <p:extLst>
      <p:ext uri="{BB962C8B-B14F-4D97-AF65-F5344CB8AC3E}">
        <p14:creationId xmlns:p14="http://schemas.microsoft.com/office/powerpoint/2010/main" val="3980344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8180E-AE91-46E3-960A-FA784092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Experiment</a:t>
            </a:r>
          </a:p>
        </p:txBody>
      </p:sp>
      <p:pic>
        <p:nvPicPr>
          <p:cNvPr id="5" name="Picture 4" descr="A close up of a white background&#10;&#10;Description automatically generated">
            <a:extLst>
              <a:ext uri="{FF2B5EF4-FFF2-40B4-BE49-F238E27FC236}">
                <a16:creationId xmlns:a16="http://schemas.microsoft.com/office/drawing/2014/main" id="{F0A8DBD7-1CD3-43CA-858C-DE361971E0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" r="6869" b="-2"/>
          <a:stretch/>
        </p:blipFill>
        <p:spPr>
          <a:xfrm>
            <a:off x="128" y="300566"/>
            <a:ext cx="7217911" cy="6248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A2661-24C7-494E-A0FE-C4FD8FB4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Treatment of malignant tumors in mice will happen over multiple trials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In each trial, the amount of viral serum delivered is constant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Injection will be followed by rings of antiviral treatment to prevent viral spread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The amount of time before post-treatment procedure will vary within each trial</a:t>
            </a:r>
          </a:p>
          <a:p>
            <a:pPr lvl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17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8F0C-D2A4-4203-ADB8-92D1AD0E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D0CCE-ED8D-49F4-B179-77B9EE63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Post-treatment procedure</a:t>
            </a:r>
          </a:p>
          <a:p>
            <a:pPr lvl="1"/>
            <a:r>
              <a:rPr lang="en-US" dirty="0"/>
              <a:t>An initial flush  of glucocorticoids to tissue surrounding tumor inhibits Nur77</a:t>
            </a:r>
          </a:p>
          <a:p>
            <a:pPr lvl="1"/>
            <a:r>
              <a:rPr lang="en-US" dirty="0"/>
              <a:t>Followed by delivery of high-strength antiviral medicine</a:t>
            </a:r>
          </a:p>
        </p:txBody>
      </p:sp>
    </p:spTree>
    <p:extLst>
      <p:ext uri="{BB962C8B-B14F-4D97-AF65-F5344CB8AC3E}">
        <p14:creationId xmlns:p14="http://schemas.microsoft.com/office/powerpoint/2010/main" val="270949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362C6-8B91-44C1-A83E-76493807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cancer?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FF63-19E6-4D4A-9616-77A47D526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Cancer cells can be defined by two main attributes:</a:t>
            </a:r>
          </a:p>
          <a:p>
            <a:pPr lvl="1"/>
            <a:r>
              <a:rPr lang="en-US" dirty="0"/>
              <a:t>Rapid and uncontrollable cell replication</a:t>
            </a:r>
          </a:p>
          <a:p>
            <a:pPr lvl="1"/>
            <a:r>
              <a:rPr lang="en-US" dirty="0"/>
              <a:t>Lack of, or insufficient, apoptosis (regulated cell death)</a:t>
            </a:r>
          </a:p>
          <a:p>
            <a:r>
              <a:rPr lang="en-US" dirty="0"/>
              <a:t>Both of these symptoms can be attributed to the Nur77 nuclear receptor</a:t>
            </a:r>
          </a:p>
        </p:txBody>
      </p:sp>
    </p:spTree>
    <p:extLst>
      <p:ext uri="{BB962C8B-B14F-4D97-AF65-F5344CB8AC3E}">
        <p14:creationId xmlns:p14="http://schemas.microsoft.com/office/powerpoint/2010/main" val="2599360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2E551-14B4-4ED2-B46D-EE3266D8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89D62-AA82-411B-8F30-A6E3F081E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monitor effectiveness, compare before and after tumor growth rate as well as Ki-67 level changes</a:t>
            </a:r>
          </a:p>
          <a:p>
            <a:pPr lvl="1"/>
            <a:r>
              <a:rPr lang="en-US" dirty="0"/>
              <a:t>Ki-67 – protein produced by cells preparing </a:t>
            </a:r>
            <a:r>
              <a:rPr lang="en-US"/>
              <a:t>to divide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1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30D6-47DD-4987-BD91-CCEE404A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Nur77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3895-8613-4280-8F1D-37AC0BE77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NGFIB, TC3</a:t>
            </a:r>
          </a:p>
          <a:p>
            <a:r>
              <a:rPr lang="en-US" dirty="0"/>
              <a:t>Hormone-activated protein present in the nuclear envelope. </a:t>
            </a:r>
          </a:p>
          <a:p>
            <a:r>
              <a:rPr lang="en-US" dirty="0"/>
              <a:t>Regulates gene activation by binding to a presequence nucleotide sequence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A picture containing toy, table&#10;&#10;Description automatically generated">
            <a:extLst>
              <a:ext uri="{FF2B5EF4-FFF2-40B4-BE49-F238E27FC236}">
                <a16:creationId xmlns:a16="http://schemas.microsoft.com/office/drawing/2014/main" id="{A83D9117-3BBF-4CFF-96F8-BAA5E5DCA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8" y="3538537"/>
            <a:ext cx="3714750" cy="30407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FD62B2-17BA-4951-9B61-B200DC5BFB8B}"/>
              </a:ext>
            </a:extLst>
          </p:cNvPr>
          <p:cNvSpPr txBox="1"/>
          <p:nvPr/>
        </p:nvSpPr>
        <p:spPr>
          <a:xfrm>
            <a:off x="6715125" y="6534150"/>
            <a:ext cx="1291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Lang et Al, 2015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93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food&#10;&#10;Description automatically generated">
            <a:extLst>
              <a:ext uri="{FF2B5EF4-FFF2-40B4-BE49-F238E27FC236}">
                <a16:creationId xmlns:a16="http://schemas.microsoft.com/office/drawing/2014/main" id="{0CBDB463-EB24-4FCA-9C4A-394565272E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0" r="6383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3F1A-3E28-4F93-846C-474A5D15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7701"/>
            <a:ext cx="3851122" cy="5393662"/>
          </a:xfrm>
        </p:spPr>
        <p:txBody>
          <a:bodyPr>
            <a:normAutofit/>
          </a:bodyPr>
          <a:lstStyle/>
          <a:p>
            <a:r>
              <a:rPr lang="en-US" dirty="0"/>
              <a:t>Nur77 is able to bind to different nucleotide sequences based on if it dimerizes, and with what nuclear receptor</a:t>
            </a:r>
          </a:p>
          <a:p>
            <a:pPr marL="457200" lvl="1" indent="0">
              <a:buNone/>
            </a:pPr>
            <a:r>
              <a:rPr lang="en-US" dirty="0"/>
              <a:t>Binding with the other receptor adds another DNA binding site, expanding the required sequence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B53918-EF00-46B3-9267-E7E57439DBE8}"/>
              </a:ext>
            </a:extLst>
          </p:cNvPr>
          <p:cNvSpPr txBox="1"/>
          <p:nvPr/>
        </p:nvSpPr>
        <p:spPr>
          <a:xfrm>
            <a:off x="2898975" y="6412066"/>
            <a:ext cx="2367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Wikipedia, “Nuclear Receptors”</a:t>
            </a:r>
          </a:p>
        </p:txBody>
      </p:sp>
    </p:spTree>
    <p:extLst>
      <p:ext uri="{BB962C8B-B14F-4D97-AF65-F5344CB8AC3E}">
        <p14:creationId xmlns:p14="http://schemas.microsoft.com/office/powerpoint/2010/main" val="229525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6F9D-BB76-480E-BFB3-6C8D7A82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function of Nur77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1039C-2878-4D2B-8EB6-9D29C06B1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Nur77 receptor plays a vital role in apoptosis in addition to cell replication</a:t>
            </a:r>
          </a:p>
          <a:p>
            <a:r>
              <a:rPr lang="en-US" dirty="0"/>
              <a:t>Under the right conditions, Nur77 leaves the nucleus and enters the mitochondria, where it initiates apoptosis</a:t>
            </a:r>
          </a:p>
        </p:txBody>
      </p:sp>
      <p:pic>
        <p:nvPicPr>
          <p:cNvPr id="6" name="Picture 5" descr="A picture containing game, drawing&#10;&#10;Description automatically generated">
            <a:extLst>
              <a:ext uri="{FF2B5EF4-FFF2-40B4-BE49-F238E27FC236}">
                <a16:creationId xmlns:a16="http://schemas.microsoft.com/office/drawing/2014/main" id="{C4E04FF5-6D5A-423F-A227-14D48F38C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7" y="3697508"/>
            <a:ext cx="9053345" cy="22252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36D7C0-714A-4406-8DB4-16D5E084D770}"/>
              </a:ext>
            </a:extLst>
          </p:cNvPr>
          <p:cNvSpPr txBox="1"/>
          <p:nvPr/>
        </p:nvSpPr>
        <p:spPr>
          <a:xfrm>
            <a:off x="677334" y="5922741"/>
            <a:ext cx="1139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Yu et al(2012)</a:t>
            </a:r>
          </a:p>
        </p:txBody>
      </p:sp>
    </p:spTree>
    <p:extLst>
      <p:ext uri="{BB962C8B-B14F-4D97-AF65-F5344CB8AC3E}">
        <p14:creationId xmlns:p14="http://schemas.microsoft.com/office/powerpoint/2010/main" val="348662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A69A2-8A94-41F2-8BB2-6A34B3007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84" y="303214"/>
            <a:ext cx="8596668" cy="3880773"/>
          </a:xfrm>
        </p:spPr>
        <p:txBody>
          <a:bodyPr/>
          <a:lstStyle/>
          <a:p>
            <a:r>
              <a:rPr lang="en-US" dirty="0"/>
              <a:t>In cancerous cells, Nur77 is found in extremely high levels, yet doesn’t initiate apoptosis</a:t>
            </a:r>
          </a:p>
          <a:p>
            <a:r>
              <a:rPr lang="en-US" dirty="0"/>
              <a:t>This is due to the inhibition of mitogen-activated protein kinase (MAPK), which phosphorylates the receptor</a:t>
            </a:r>
          </a:p>
        </p:txBody>
      </p:sp>
      <p:pic>
        <p:nvPicPr>
          <p:cNvPr id="6" name="Picture 5" descr="A picture containing game&#10;&#10;Description automatically generated">
            <a:extLst>
              <a:ext uri="{FF2B5EF4-FFF2-40B4-BE49-F238E27FC236}">
                <a16:creationId xmlns:a16="http://schemas.microsoft.com/office/drawing/2014/main" id="{78FAA89E-34FF-4525-96E3-6B992C5AF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80" y="1603871"/>
            <a:ext cx="9175275" cy="31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7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4F141A2-7BDC-4CFE-9924-8DF314AFC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/>
              <a:t>Viruses have been modified previously to target mitochondrial DNA</a:t>
            </a:r>
          </a:p>
          <a:p>
            <a:r>
              <a:rPr lang="en-US"/>
              <a:t>The same could be done using a modified Nur77 gene to initiate apoptosis in cancerous cells.</a:t>
            </a:r>
          </a:p>
        </p:txBody>
      </p:sp>
    </p:spTree>
    <p:extLst>
      <p:ext uri="{BB962C8B-B14F-4D97-AF65-F5344CB8AC3E}">
        <p14:creationId xmlns:p14="http://schemas.microsoft.com/office/powerpoint/2010/main" val="345768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9B730-D9BE-4495-B0A5-3C1F33E29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15ED-EA42-4137-919E-17D2B425E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experiment requires</a:t>
            </a:r>
          </a:p>
          <a:p>
            <a:pPr lvl="1"/>
            <a:r>
              <a:rPr lang="en-US" dirty="0"/>
              <a:t> a mutagenesis kit</a:t>
            </a:r>
          </a:p>
          <a:p>
            <a:pPr lvl="1"/>
            <a:r>
              <a:rPr lang="en-US" dirty="0"/>
              <a:t>The isolated Nur77 genome</a:t>
            </a:r>
          </a:p>
          <a:p>
            <a:pPr lvl="1"/>
            <a:r>
              <a:rPr lang="en-US" dirty="0"/>
              <a:t>Isolated adeno-associated virus 2 (AAV2)</a:t>
            </a:r>
          </a:p>
          <a:p>
            <a:pPr lvl="1"/>
            <a:r>
              <a:rPr lang="en-US" dirty="0"/>
              <a:t>Modification sequences</a:t>
            </a:r>
          </a:p>
        </p:txBody>
      </p:sp>
    </p:spTree>
    <p:extLst>
      <p:ext uri="{BB962C8B-B14F-4D97-AF65-F5344CB8AC3E}">
        <p14:creationId xmlns:p14="http://schemas.microsoft.com/office/powerpoint/2010/main" val="83110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4FF7-9484-415B-B0D8-BDB304CB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404D4-ADFB-4090-B828-BBB618ADE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Isolation of Nur77 Gene with centrifuging and separating from the chromosome with restriction enzymes</a:t>
            </a:r>
          </a:p>
        </p:txBody>
      </p:sp>
    </p:spTree>
    <p:extLst>
      <p:ext uri="{BB962C8B-B14F-4D97-AF65-F5344CB8AC3E}">
        <p14:creationId xmlns:p14="http://schemas.microsoft.com/office/powerpoint/2010/main" val="17302075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587</Words>
  <Application>Microsoft Office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A Possible Treatment Method of Malignant Breast Cancer Using  Modified Adeno-Associated Virus 2 and the Nur77 Gene.</vt:lpstr>
      <vt:lpstr>What is cancer?    </vt:lpstr>
      <vt:lpstr>Nur77 </vt:lpstr>
      <vt:lpstr>PowerPoint Presentation</vt:lpstr>
      <vt:lpstr>Dual function of Nur77  </vt:lpstr>
      <vt:lpstr>PowerPoint Presentation</vt:lpstr>
      <vt:lpstr>PowerPoint Presentation</vt:lpstr>
      <vt:lpstr>Experiment</vt:lpstr>
      <vt:lpstr>Experiment  </vt:lpstr>
      <vt:lpstr>Experiment</vt:lpstr>
      <vt:lpstr>Experiment</vt:lpstr>
      <vt:lpstr>Experiment</vt:lpstr>
      <vt:lpstr>Experiment</vt:lpstr>
      <vt:lpstr>Experiment</vt:lpstr>
      <vt:lpstr>Experiment</vt:lpstr>
      <vt:lpstr>Experiment </vt:lpstr>
      <vt:lpstr>Experiment</vt:lpstr>
      <vt:lpstr>Experiment</vt:lpstr>
      <vt:lpstr>Experiment 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Possible Treatment Method of Malignant Breast Cancer Using  Modified Adeno-Associated Virus 2 and the Nur77 Gene.</dc:title>
  <dc:creator>evan korade</dc:creator>
  <cp:lastModifiedBy>evan korade</cp:lastModifiedBy>
  <cp:revision>2</cp:revision>
  <dcterms:created xsi:type="dcterms:W3CDTF">2019-12-04T03:30:01Z</dcterms:created>
  <dcterms:modified xsi:type="dcterms:W3CDTF">2019-12-04T03:32:24Z</dcterms:modified>
</cp:coreProperties>
</file>