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8" r:id="rId3"/>
    <p:sldId id="259" r:id="rId4"/>
    <p:sldId id="257" r:id="rId5"/>
    <p:sldId id="260" r:id="rId6"/>
    <p:sldId id="261" r:id="rId7"/>
    <p:sldId id="262" r:id="rId8"/>
    <p:sldId id="263" r:id="rId9"/>
    <p:sldId id="264" r:id="rId10"/>
    <p:sldId id="265" r:id="rId11"/>
    <p:sldId id="270" r:id="rId12"/>
    <p:sldId id="267" r:id="rId13"/>
    <p:sldId id="266"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6" autoAdjust="0"/>
    <p:restoredTop sz="94660"/>
  </p:normalViewPr>
  <p:slideViewPr>
    <p:cSldViewPr snapToGrid="0">
      <p:cViewPr>
        <p:scale>
          <a:sx n="50" d="100"/>
          <a:sy n="50" d="100"/>
        </p:scale>
        <p:origin x="1934" y="8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8A0ECE-51F4-427B-9CB2-0F7512FDC96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790EE-CD71-481B-87BB-31DECB8B85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113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A0ECE-51F4-427B-9CB2-0F7512FDC96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45683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A0ECE-51F4-427B-9CB2-0F7512FDC96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101391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A0ECE-51F4-427B-9CB2-0F7512FDC96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348056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8A0ECE-51F4-427B-9CB2-0F7512FDC96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790EE-CD71-481B-87BB-31DECB8B85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03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A0ECE-51F4-427B-9CB2-0F7512FDC96B}"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145604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8A0ECE-51F4-427B-9CB2-0F7512FDC96B}"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211778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8A0ECE-51F4-427B-9CB2-0F7512FDC96B}"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114178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8A0ECE-51F4-427B-9CB2-0F7512FDC96B}" type="datetimeFigureOut">
              <a:rPr lang="en-US" smtClean="0"/>
              <a:t>12/4/2019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25111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8A0ECE-51F4-427B-9CB2-0F7512FDC96B}" type="datetimeFigureOut">
              <a:rPr lang="en-US" smtClean="0"/>
              <a:t>12/4/2019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E790EE-CD71-481B-87BB-31DECB8B85A8}" type="slidenum">
              <a:rPr lang="en-US" smtClean="0"/>
              <a:t>‹#›</a:t>
            </a:fld>
            <a:endParaRPr lang="en-US"/>
          </a:p>
        </p:txBody>
      </p:sp>
    </p:spTree>
    <p:extLst>
      <p:ext uri="{BB962C8B-B14F-4D97-AF65-F5344CB8AC3E}">
        <p14:creationId xmlns:p14="http://schemas.microsoft.com/office/powerpoint/2010/main" val="149196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A0ECE-51F4-427B-9CB2-0F7512FDC96B}"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790EE-CD71-481B-87BB-31DECB8B85A8}" type="slidenum">
              <a:rPr lang="en-US" smtClean="0"/>
              <a:t>‹#›</a:t>
            </a:fld>
            <a:endParaRPr lang="en-US"/>
          </a:p>
        </p:txBody>
      </p:sp>
    </p:spTree>
    <p:extLst>
      <p:ext uri="{BB962C8B-B14F-4D97-AF65-F5344CB8AC3E}">
        <p14:creationId xmlns:p14="http://schemas.microsoft.com/office/powerpoint/2010/main" val="72045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8A0ECE-51F4-427B-9CB2-0F7512FDC96B}" type="datetimeFigureOut">
              <a:rPr lang="en-US" smtClean="0"/>
              <a:t>12/4/2019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E790EE-CD71-481B-87BB-31DECB8B85A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0485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AAFE0-A06E-4A11-97B9-24E9EF56EC79}"/>
              </a:ext>
            </a:extLst>
          </p:cNvPr>
          <p:cNvSpPr>
            <a:spLocks noGrp="1"/>
          </p:cNvSpPr>
          <p:nvPr>
            <p:ph type="ctrTitle"/>
          </p:nvPr>
        </p:nvSpPr>
        <p:spPr/>
        <p:txBody>
          <a:bodyPr>
            <a:normAutofit fontScale="90000"/>
          </a:bodyPr>
          <a:lstStyle/>
          <a:p>
            <a:r>
              <a:rPr lang="en-US" dirty="0"/>
              <a:t>Whether the Ethanol effect of BK channel is affected by the presence of EPA</a:t>
            </a:r>
          </a:p>
        </p:txBody>
      </p:sp>
      <p:sp>
        <p:nvSpPr>
          <p:cNvPr id="3" name="Subtitle 2">
            <a:extLst>
              <a:ext uri="{FF2B5EF4-FFF2-40B4-BE49-F238E27FC236}">
                <a16:creationId xmlns:a16="http://schemas.microsoft.com/office/drawing/2014/main" id="{D7D287DB-C4A1-4904-B20B-A960710EC68B}"/>
              </a:ext>
            </a:extLst>
          </p:cNvPr>
          <p:cNvSpPr>
            <a:spLocks noGrp="1"/>
          </p:cNvSpPr>
          <p:nvPr>
            <p:ph type="subTitle" idx="1"/>
          </p:nvPr>
        </p:nvSpPr>
        <p:spPr/>
        <p:txBody>
          <a:bodyPr/>
          <a:lstStyle/>
          <a:p>
            <a:r>
              <a:rPr lang="en-US" dirty="0"/>
              <a:t>By: Amrita </a:t>
            </a:r>
            <a:r>
              <a:rPr lang="en-US" dirty="0" err="1"/>
              <a:t>Kondeti</a:t>
            </a:r>
            <a:endParaRPr lang="en-US" dirty="0"/>
          </a:p>
          <a:p>
            <a:r>
              <a:rPr lang="en-US" dirty="0"/>
              <a:t>12/3/19</a:t>
            </a:r>
          </a:p>
        </p:txBody>
      </p:sp>
    </p:spTree>
    <p:extLst>
      <p:ext uri="{BB962C8B-B14F-4D97-AF65-F5344CB8AC3E}">
        <p14:creationId xmlns:p14="http://schemas.microsoft.com/office/powerpoint/2010/main" val="132834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0A42-45F6-4D36-8E4A-8FEAF89C5890}"/>
              </a:ext>
            </a:extLst>
          </p:cNvPr>
          <p:cNvSpPr>
            <a:spLocks noGrp="1"/>
          </p:cNvSpPr>
          <p:nvPr>
            <p:ph type="title"/>
          </p:nvPr>
        </p:nvSpPr>
        <p:spPr/>
        <p:txBody>
          <a:bodyPr>
            <a:normAutofit/>
          </a:bodyPr>
          <a:lstStyle/>
          <a:p>
            <a:r>
              <a:rPr lang="en-US" dirty="0"/>
              <a:t>Step 2: Human Embryonic Kidney (HEK) 293 </a:t>
            </a:r>
            <a:r>
              <a:rPr lang="en-US" i="1" dirty="0"/>
              <a:t>Membrane</a:t>
            </a:r>
            <a:r>
              <a:rPr lang="en-US" dirty="0"/>
              <a:t> Preparation </a:t>
            </a:r>
            <a:r>
              <a:rPr lang="en-US" sz="2000" dirty="0"/>
              <a:t>(Crowley et al, 2003)</a:t>
            </a:r>
          </a:p>
        </p:txBody>
      </p:sp>
      <p:sp>
        <p:nvSpPr>
          <p:cNvPr id="3" name="Content Placeholder 2">
            <a:extLst>
              <a:ext uri="{FF2B5EF4-FFF2-40B4-BE49-F238E27FC236}">
                <a16:creationId xmlns:a16="http://schemas.microsoft.com/office/drawing/2014/main" id="{64468053-C215-4FC0-A226-E894DEF1906A}"/>
              </a:ext>
            </a:extLst>
          </p:cNvPr>
          <p:cNvSpPr>
            <a:spLocks noGrp="1"/>
          </p:cNvSpPr>
          <p:nvPr>
            <p:ph idx="1"/>
          </p:nvPr>
        </p:nvSpPr>
        <p:spPr/>
        <p:txBody>
          <a:bodyPr>
            <a:normAutofit fontScale="85000" lnSpcReduction="20000"/>
          </a:bodyPr>
          <a:lstStyle/>
          <a:p>
            <a:r>
              <a:rPr lang="en-US" i="1" dirty="0" err="1"/>
              <a:t>Hslo</a:t>
            </a:r>
            <a:r>
              <a:rPr lang="en-US" dirty="0"/>
              <a:t> cDNA gene will be expressed to create the BK channel. </a:t>
            </a:r>
          </a:p>
          <a:p>
            <a:r>
              <a:rPr lang="en-US" dirty="0"/>
              <a:t>HEK 293 membrane fragments will be isolated </a:t>
            </a:r>
          </a:p>
          <a:p>
            <a:r>
              <a:rPr lang="en-US" dirty="0"/>
              <a:t>HEK 293 cells will be transfected with </a:t>
            </a:r>
            <a:r>
              <a:rPr lang="en-US" i="1" dirty="0" err="1"/>
              <a:t>hslo</a:t>
            </a:r>
            <a:r>
              <a:rPr lang="en-US" dirty="0"/>
              <a:t> cDNA and grown to converge and form pellets, and then the cells will resuspend on ice in 10mL of buffer: 30mM KCI, 2mM MgCl2, 10mM HEPES (buffering agent), and 5 mM EGTA (chelate agent, pH 7.2) </a:t>
            </a:r>
          </a:p>
          <a:p>
            <a:r>
              <a:rPr lang="en-US" dirty="0"/>
              <a:t>The cell suspension will be forced through a 27-gauge needle 4 times and then ultrasonic vibration will be used at 30% maximum power for 30 seconds, twice</a:t>
            </a:r>
          </a:p>
          <a:p>
            <a:r>
              <a:rPr lang="en-US" dirty="0"/>
              <a:t>The suspension will be layered on a 20 to 38% sucrose density gradient and centrifuged at 25,000 rpm for 60 minutes at 4 degrees Celsius</a:t>
            </a:r>
          </a:p>
          <a:p>
            <a:r>
              <a:rPr lang="en-US" dirty="0"/>
              <a:t>Then a syringe will be used to collect the band at the 20 to 38% interface, and it will be diluted with bi-distilled H20, and centrifuged in a 50.2 </a:t>
            </a:r>
            <a:r>
              <a:rPr lang="en-US" dirty="0" err="1"/>
              <a:t>Ti</a:t>
            </a:r>
            <a:r>
              <a:rPr lang="en-US" dirty="0"/>
              <a:t> rotor at 45, 000 rpm for 50 minutes at 4 degrees Celsius</a:t>
            </a:r>
          </a:p>
          <a:p>
            <a:r>
              <a:rPr lang="en-US" dirty="0"/>
              <a:t>The resulting pellet will be resuspended in 200 ul of buffer: 250 mM sucrose and 10 mM HEPES, Ph 7.3</a:t>
            </a:r>
          </a:p>
          <a:p>
            <a:r>
              <a:rPr lang="en-US" dirty="0"/>
              <a:t> All the aliquots will be stored at -80 degrees Celsius until used. </a:t>
            </a:r>
          </a:p>
          <a:p>
            <a:endParaRPr lang="en-US" i="1" dirty="0"/>
          </a:p>
        </p:txBody>
      </p:sp>
    </p:spTree>
    <p:extLst>
      <p:ext uri="{BB962C8B-B14F-4D97-AF65-F5344CB8AC3E}">
        <p14:creationId xmlns:p14="http://schemas.microsoft.com/office/powerpoint/2010/main" val="118529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8391-53FB-44B3-806D-6168E375D6E8}"/>
              </a:ext>
            </a:extLst>
          </p:cNvPr>
          <p:cNvSpPr>
            <a:spLocks noGrp="1"/>
          </p:cNvSpPr>
          <p:nvPr>
            <p:ph type="title"/>
          </p:nvPr>
        </p:nvSpPr>
        <p:spPr/>
        <p:txBody>
          <a:bodyPr>
            <a:normAutofit/>
          </a:bodyPr>
          <a:lstStyle/>
          <a:p>
            <a:r>
              <a:rPr lang="en-US" dirty="0"/>
              <a:t>Step 3: Inserting </a:t>
            </a:r>
            <a:r>
              <a:rPr lang="en-US" i="1" dirty="0" err="1"/>
              <a:t>hslo</a:t>
            </a:r>
            <a:r>
              <a:rPr lang="en-US" dirty="0"/>
              <a:t> BK channels into artificial membranes </a:t>
            </a:r>
            <a:r>
              <a:rPr lang="en-US" sz="2000" dirty="0"/>
              <a:t>(Crowley et al, 2005)</a:t>
            </a:r>
          </a:p>
        </p:txBody>
      </p:sp>
      <p:sp>
        <p:nvSpPr>
          <p:cNvPr id="3" name="Content Placeholder 2">
            <a:extLst>
              <a:ext uri="{FF2B5EF4-FFF2-40B4-BE49-F238E27FC236}">
                <a16:creationId xmlns:a16="http://schemas.microsoft.com/office/drawing/2014/main" id="{6A7F661A-9DC0-44F4-8D1E-CE89D54D4D9F}"/>
              </a:ext>
            </a:extLst>
          </p:cNvPr>
          <p:cNvSpPr>
            <a:spLocks noGrp="1"/>
          </p:cNvSpPr>
          <p:nvPr>
            <p:ph idx="1"/>
          </p:nvPr>
        </p:nvSpPr>
        <p:spPr/>
        <p:txBody>
          <a:bodyPr/>
          <a:lstStyle/>
          <a:p>
            <a:r>
              <a:rPr lang="en-US" dirty="0"/>
              <a:t>The Bk channels will be incorporated by dropping 0.5 to 1 ul of the membrane preparation and pipetting into the artificial bilayer </a:t>
            </a:r>
          </a:p>
          <a:p>
            <a:r>
              <a:rPr lang="en-US" dirty="0"/>
              <a:t>Next step is to check for BK channel functioning in artificial membrane.</a:t>
            </a:r>
          </a:p>
        </p:txBody>
      </p:sp>
    </p:spTree>
    <p:extLst>
      <p:ext uri="{BB962C8B-B14F-4D97-AF65-F5344CB8AC3E}">
        <p14:creationId xmlns:p14="http://schemas.microsoft.com/office/powerpoint/2010/main" val="418589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5CDD9-5C0B-47E5-A64B-EF4DD621C3F3}"/>
              </a:ext>
            </a:extLst>
          </p:cNvPr>
          <p:cNvSpPr>
            <a:spLocks noGrp="1"/>
          </p:cNvSpPr>
          <p:nvPr>
            <p:ph type="title"/>
          </p:nvPr>
        </p:nvSpPr>
        <p:spPr/>
        <p:txBody>
          <a:bodyPr/>
          <a:lstStyle/>
          <a:p>
            <a:r>
              <a:rPr lang="en-US" dirty="0"/>
              <a:t>Measuring Results - Patch Clamp Method for Electrophysiology </a:t>
            </a:r>
            <a:r>
              <a:rPr lang="en-US" sz="1800" dirty="0"/>
              <a:t>(</a:t>
            </a:r>
            <a:r>
              <a:rPr lang="en-US" sz="1800" dirty="0" err="1"/>
              <a:t>Levis</a:t>
            </a:r>
            <a:r>
              <a:rPr lang="en-US" sz="1800" dirty="0"/>
              <a:t> et al, 1992)</a:t>
            </a:r>
          </a:p>
        </p:txBody>
      </p:sp>
      <p:sp>
        <p:nvSpPr>
          <p:cNvPr id="3" name="Content Placeholder 2">
            <a:extLst>
              <a:ext uri="{FF2B5EF4-FFF2-40B4-BE49-F238E27FC236}">
                <a16:creationId xmlns:a16="http://schemas.microsoft.com/office/drawing/2014/main" id="{B7CEE286-AE7E-4192-8686-6904DBACAED7}"/>
              </a:ext>
            </a:extLst>
          </p:cNvPr>
          <p:cNvSpPr>
            <a:spLocks noGrp="1"/>
          </p:cNvSpPr>
          <p:nvPr>
            <p:ph idx="1"/>
          </p:nvPr>
        </p:nvSpPr>
        <p:spPr/>
        <p:txBody>
          <a:bodyPr>
            <a:normAutofit lnSpcReduction="10000"/>
          </a:bodyPr>
          <a:lstStyle/>
          <a:p>
            <a:r>
              <a:rPr lang="en-US" dirty="0"/>
              <a:t>Electrophysiology of the Bk channel to measure BK channel’s electrical activity. A patch clamp method is used.</a:t>
            </a:r>
          </a:p>
          <a:p>
            <a:r>
              <a:rPr lang="en-US" dirty="0"/>
              <a:t>A hollow glass tube such as a micropipette or patch pipette with a very small opening will be used to make tight contact with a tiny area of the artificial membrane</a:t>
            </a:r>
          </a:p>
          <a:p>
            <a:r>
              <a:rPr lang="en-US" dirty="0"/>
              <a:t>After the application of a small amount of suction to the back of the pipette, the seal between pipette and membrane will become so tight that no ions will flow between the pipette and the artificial membrane thus all the ions that flow when the BK channel opens must flow into the pipette</a:t>
            </a:r>
          </a:p>
          <a:p>
            <a:r>
              <a:rPr lang="en-US" dirty="0"/>
              <a:t>The resulting electrical current will be measured with an ultra-sensitive electronic amplifier connected to the pipette. This arrangement will be the membrane-attached patched clamp recording method</a:t>
            </a:r>
          </a:p>
          <a:p>
            <a:r>
              <a:rPr lang="en-US" dirty="0"/>
              <a:t> A record of the current flowing through the BK channel will reveal when the channel is in an open or closed state. </a:t>
            </a:r>
          </a:p>
        </p:txBody>
      </p:sp>
    </p:spTree>
    <p:extLst>
      <p:ext uri="{BB962C8B-B14F-4D97-AF65-F5344CB8AC3E}">
        <p14:creationId xmlns:p14="http://schemas.microsoft.com/office/powerpoint/2010/main" val="2404745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FDA5-D104-4CDC-A877-CDE76032A22F}"/>
              </a:ext>
            </a:extLst>
          </p:cNvPr>
          <p:cNvSpPr>
            <a:spLocks noGrp="1"/>
          </p:cNvSpPr>
          <p:nvPr>
            <p:ph type="title"/>
          </p:nvPr>
        </p:nvSpPr>
        <p:spPr/>
        <p:txBody>
          <a:bodyPr/>
          <a:lstStyle/>
          <a:p>
            <a:r>
              <a:rPr lang="en-US" dirty="0"/>
              <a:t>Step 4: Adding ethanol </a:t>
            </a:r>
          </a:p>
        </p:txBody>
      </p:sp>
      <p:sp>
        <p:nvSpPr>
          <p:cNvPr id="3" name="Content Placeholder 2">
            <a:extLst>
              <a:ext uri="{FF2B5EF4-FFF2-40B4-BE49-F238E27FC236}">
                <a16:creationId xmlns:a16="http://schemas.microsoft.com/office/drawing/2014/main" id="{751EF363-AC61-4EFC-A739-FB412488D71B}"/>
              </a:ext>
            </a:extLst>
          </p:cNvPr>
          <p:cNvSpPr>
            <a:spLocks noGrp="1"/>
          </p:cNvSpPr>
          <p:nvPr>
            <p:ph idx="1"/>
          </p:nvPr>
        </p:nvSpPr>
        <p:spPr/>
        <p:txBody>
          <a:bodyPr/>
          <a:lstStyle/>
          <a:p>
            <a:r>
              <a:rPr lang="en-US" dirty="0"/>
              <a:t>Add 50 mM ethanol and perform electrophysiology again </a:t>
            </a:r>
          </a:p>
        </p:txBody>
      </p:sp>
    </p:spTree>
    <p:extLst>
      <p:ext uri="{BB962C8B-B14F-4D97-AF65-F5344CB8AC3E}">
        <p14:creationId xmlns:p14="http://schemas.microsoft.com/office/powerpoint/2010/main" val="2930690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699373FF-C78A-430B-A246-6048999CE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65A813-838B-4AD5-A44C-EA6F6217DD6B}"/>
              </a:ext>
            </a:extLst>
          </p:cNvPr>
          <p:cNvSpPr>
            <a:spLocks noGrp="1"/>
          </p:cNvSpPr>
          <p:nvPr>
            <p:ph type="title"/>
          </p:nvPr>
        </p:nvSpPr>
        <p:spPr>
          <a:xfrm>
            <a:off x="4703577" y="634946"/>
            <a:ext cx="6846166" cy="1450757"/>
          </a:xfrm>
        </p:spPr>
        <p:txBody>
          <a:bodyPr>
            <a:normAutofit/>
          </a:bodyPr>
          <a:lstStyle/>
          <a:p>
            <a:r>
              <a:rPr lang="en-US" dirty="0"/>
              <a:t>Expected Results </a:t>
            </a:r>
            <a:r>
              <a:rPr lang="en-US" sz="1800" dirty="0"/>
              <a:t>(Crowley et al, 2005)</a:t>
            </a:r>
          </a:p>
        </p:txBody>
      </p:sp>
      <p:pic>
        <p:nvPicPr>
          <p:cNvPr id="5" name="Picture 4" descr="A close up of a comb&#10;&#10;Description automatically generated">
            <a:extLst>
              <a:ext uri="{FF2B5EF4-FFF2-40B4-BE49-F238E27FC236}">
                <a16:creationId xmlns:a16="http://schemas.microsoft.com/office/drawing/2014/main" id="{0C0C57B2-9050-402F-9DCB-E92F575B55EE}"/>
              </a:ext>
            </a:extLst>
          </p:cNvPr>
          <p:cNvPicPr/>
          <p:nvPr/>
        </p:nvPicPr>
        <p:blipFill>
          <a:blip r:embed="rId2"/>
          <a:stretch>
            <a:fillRect/>
          </a:stretch>
        </p:blipFill>
        <p:spPr>
          <a:xfrm>
            <a:off x="798005" y="2689970"/>
            <a:ext cx="3539691" cy="1775418"/>
          </a:xfrm>
          <a:prstGeom prst="rect">
            <a:avLst/>
          </a:prstGeom>
        </p:spPr>
      </p:pic>
      <p:cxnSp>
        <p:nvCxnSpPr>
          <p:cNvPr id="36" name="Straight Connector 35">
            <a:extLst>
              <a:ext uri="{FF2B5EF4-FFF2-40B4-BE49-F238E27FC236}">
                <a16:creationId xmlns:a16="http://schemas.microsoft.com/office/drawing/2014/main" id="{03EBB925-FEC3-4CD5-9271-3D75EBB532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9772" y="2086188"/>
            <a:ext cx="5852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0DB82AA2-BFA5-4EBA-AA71-B6F8D33008DD}"/>
              </a:ext>
            </a:extLst>
          </p:cNvPr>
          <p:cNvPicPr>
            <a:picLocks noChangeAspect="1"/>
          </p:cNvPicPr>
          <p:nvPr/>
        </p:nvPicPr>
        <p:blipFill>
          <a:blip r:embed="rId3"/>
          <a:stretch>
            <a:fillRect/>
          </a:stretch>
        </p:blipFill>
        <p:spPr>
          <a:xfrm>
            <a:off x="891014" y="4577628"/>
            <a:ext cx="3539690" cy="1399772"/>
          </a:xfrm>
          <a:prstGeom prst="rect">
            <a:avLst/>
          </a:prstGeom>
        </p:spPr>
      </p:pic>
      <p:pic>
        <p:nvPicPr>
          <p:cNvPr id="4" name="Picture 3" descr="A close up of a mans face&#10;&#10;Description automatically generated">
            <a:extLst>
              <a:ext uri="{FF2B5EF4-FFF2-40B4-BE49-F238E27FC236}">
                <a16:creationId xmlns:a16="http://schemas.microsoft.com/office/drawing/2014/main" id="{45FEB48D-7463-4171-A8FA-F7561C857381}"/>
              </a:ext>
            </a:extLst>
          </p:cNvPr>
          <p:cNvPicPr/>
          <p:nvPr/>
        </p:nvPicPr>
        <p:blipFill>
          <a:blip r:embed="rId4"/>
          <a:stretch>
            <a:fillRect/>
          </a:stretch>
        </p:blipFill>
        <p:spPr>
          <a:xfrm>
            <a:off x="937518" y="1423411"/>
            <a:ext cx="3446682" cy="1551006"/>
          </a:xfrm>
          <a:prstGeom prst="rect">
            <a:avLst/>
          </a:prstGeom>
        </p:spPr>
      </p:pic>
      <p:sp>
        <p:nvSpPr>
          <p:cNvPr id="3" name="Content Placeholder 2">
            <a:extLst>
              <a:ext uri="{FF2B5EF4-FFF2-40B4-BE49-F238E27FC236}">
                <a16:creationId xmlns:a16="http://schemas.microsoft.com/office/drawing/2014/main" id="{0366606D-07D1-4B11-BE03-0A25AEBCD91B}"/>
              </a:ext>
            </a:extLst>
          </p:cNvPr>
          <p:cNvSpPr>
            <a:spLocks noGrp="1"/>
          </p:cNvSpPr>
          <p:nvPr>
            <p:ph idx="1"/>
          </p:nvPr>
        </p:nvSpPr>
        <p:spPr>
          <a:xfrm>
            <a:off x="4701747" y="2198914"/>
            <a:ext cx="6847996" cy="3670180"/>
          </a:xfrm>
        </p:spPr>
        <p:txBody>
          <a:bodyPr>
            <a:normAutofit/>
          </a:bodyPr>
          <a:lstStyle/>
          <a:p>
            <a:r>
              <a:rPr lang="en-US" dirty="0"/>
              <a:t>Checking to see whether the control, EPA or AA has affected the BK channel with the most electrical current. </a:t>
            </a:r>
          </a:p>
          <a:p>
            <a:r>
              <a:rPr lang="en-US" dirty="0"/>
              <a:t>Before Ethanol is added there should be activation in all three test lipid environments </a:t>
            </a:r>
          </a:p>
          <a:p>
            <a:r>
              <a:rPr lang="en-US" dirty="0"/>
              <a:t>After Ethanol is added, the BK channels in the EPA-containing membrane should have the </a:t>
            </a:r>
            <a:r>
              <a:rPr lang="en-US" b="1" dirty="0"/>
              <a:t>least</a:t>
            </a:r>
            <a:r>
              <a:rPr lang="en-US" dirty="0"/>
              <a:t> electrical current compared to control and AA-containing membranes. </a:t>
            </a:r>
          </a:p>
        </p:txBody>
      </p:sp>
      <p:sp>
        <p:nvSpPr>
          <p:cNvPr id="38" name="Rectangle 37">
            <a:extLst>
              <a:ext uri="{FF2B5EF4-FFF2-40B4-BE49-F238E27FC236}">
                <a16:creationId xmlns:a16="http://schemas.microsoft.com/office/drawing/2014/main" id="{109B2863-A1A5-4050-8DE8-9BC0AD47F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F1F76955-21E0-4116-A6AA-19DB89B50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Box 6">
            <a:extLst>
              <a:ext uri="{FF2B5EF4-FFF2-40B4-BE49-F238E27FC236}">
                <a16:creationId xmlns:a16="http://schemas.microsoft.com/office/drawing/2014/main" id="{CA7D9229-8809-419E-AEC1-F194653120E2}"/>
              </a:ext>
            </a:extLst>
          </p:cNvPr>
          <p:cNvSpPr txBox="1"/>
          <p:nvPr/>
        </p:nvSpPr>
        <p:spPr>
          <a:xfrm>
            <a:off x="979303" y="1356927"/>
            <a:ext cx="1390650" cy="369332"/>
          </a:xfrm>
          <a:prstGeom prst="rect">
            <a:avLst/>
          </a:prstGeom>
          <a:noFill/>
        </p:spPr>
        <p:txBody>
          <a:bodyPr wrap="square" rtlCol="0">
            <a:spAutoFit/>
          </a:bodyPr>
          <a:lstStyle/>
          <a:p>
            <a:r>
              <a:rPr lang="en-US" u="sng" dirty="0"/>
              <a:t>No Ethanol</a:t>
            </a:r>
          </a:p>
        </p:txBody>
      </p:sp>
      <p:sp>
        <p:nvSpPr>
          <p:cNvPr id="17" name="TextBox 16">
            <a:extLst>
              <a:ext uri="{FF2B5EF4-FFF2-40B4-BE49-F238E27FC236}">
                <a16:creationId xmlns:a16="http://schemas.microsoft.com/office/drawing/2014/main" id="{67E1077D-DA08-4740-9387-DE6E249F5E4D}"/>
              </a:ext>
            </a:extLst>
          </p:cNvPr>
          <p:cNvSpPr txBox="1"/>
          <p:nvPr/>
        </p:nvSpPr>
        <p:spPr>
          <a:xfrm>
            <a:off x="961139" y="2913499"/>
            <a:ext cx="1390650" cy="369332"/>
          </a:xfrm>
          <a:prstGeom prst="rect">
            <a:avLst/>
          </a:prstGeom>
          <a:noFill/>
        </p:spPr>
        <p:txBody>
          <a:bodyPr wrap="square" rtlCol="0">
            <a:spAutoFit/>
          </a:bodyPr>
          <a:lstStyle/>
          <a:p>
            <a:r>
              <a:rPr lang="en-US" u="sng" dirty="0"/>
              <a:t>Ethanol</a:t>
            </a:r>
          </a:p>
        </p:txBody>
      </p:sp>
      <p:sp>
        <p:nvSpPr>
          <p:cNvPr id="18" name="TextBox 17">
            <a:extLst>
              <a:ext uri="{FF2B5EF4-FFF2-40B4-BE49-F238E27FC236}">
                <a16:creationId xmlns:a16="http://schemas.microsoft.com/office/drawing/2014/main" id="{4E67D8ED-AEE3-42C6-AF78-F1DD76829526}"/>
              </a:ext>
            </a:extLst>
          </p:cNvPr>
          <p:cNvSpPr txBox="1"/>
          <p:nvPr/>
        </p:nvSpPr>
        <p:spPr>
          <a:xfrm>
            <a:off x="979303" y="4340731"/>
            <a:ext cx="2154422" cy="369332"/>
          </a:xfrm>
          <a:prstGeom prst="rect">
            <a:avLst/>
          </a:prstGeom>
          <a:noFill/>
        </p:spPr>
        <p:txBody>
          <a:bodyPr wrap="square" rtlCol="0">
            <a:spAutoFit/>
          </a:bodyPr>
          <a:lstStyle/>
          <a:p>
            <a:r>
              <a:rPr lang="en-US" u="sng" dirty="0"/>
              <a:t>Expectations of EPA</a:t>
            </a:r>
          </a:p>
        </p:txBody>
      </p:sp>
    </p:spTree>
    <p:extLst>
      <p:ext uri="{BB962C8B-B14F-4D97-AF65-F5344CB8AC3E}">
        <p14:creationId xmlns:p14="http://schemas.microsoft.com/office/powerpoint/2010/main" val="1130266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995F-BF96-4982-A78D-64BB407BB36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70832081-A49F-4199-BC5F-3EEB22496D3B}"/>
              </a:ext>
            </a:extLst>
          </p:cNvPr>
          <p:cNvSpPr>
            <a:spLocks noGrp="1"/>
          </p:cNvSpPr>
          <p:nvPr>
            <p:ph idx="1"/>
          </p:nvPr>
        </p:nvSpPr>
        <p:spPr/>
        <p:txBody>
          <a:bodyPr/>
          <a:lstStyle/>
          <a:p>
            <a:r>
              <a:rPr lang="en-US" dirty="0"/>
              <a:t>If my hypothesis is supported, overall the BK channel should have less electrical activity in the artificial membrane containing EPA when in the presence of ethanol</a:t>
            </a:r>
          </a:p>
          <a:p>
            <a:r>
              <a:rPr lang="en-US" dirty="0"/>
              <a:t>This would suggest that the presence of EPA can reduce the sensitivity of the BK channel to ethanol, which could explain the requirement for EPA in the development of acute functional tolerance</a:t>
            </a:r>
          </a:p>
          <a:p>
            <a:r>
              <a:rPr lang="en-US" dirty="0"/>
              <a:t>Pitfall – there might be no activity produced by the BK channel in the EPA-or AA-containing membranes</a:t>
            </a:r>
          </a:p>
          <a:p>
            <a:r>
              <a:rPr lang="en-US" dirty="0"/>
              <a:t>Limitation – using artificial membrane </a:t>
            </a:r>
          </a:p>
        </p:txBody>
      </p:sp>
    </p:spTree>
    <p:extLst>
      <p:ext uri="{BB962C8B-B14F-4D97-AF65-F5344CB8AC3E}">
        <p14:creationId xmlns:p14="http://schemas.microsoft.com/office/powerpoint/2010/main" val="198717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3E7A5-CC9C-4E63-82E8-712244BCEE1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C473CCB-8CEA-43E6-8CDE-33B65801BA69}"/>
              </a:ext>
            </a:extLst>
          </p:cNvPr>
          <p:cNvSpPr>
            <a:spLocks noGrp="1"/>
          </p:cNvSpPr>
          <p:nvPr>
            <p:ph idx="1"/>
          </p:nvPr>
        </p:nvSpPr>
        <p:spPr/>
        <p:txBody>
          <a:bodyPr>
            <a:normAutofit/>
          </a:bodyPr>
          <a:lstStyle/>
          <a:p>
            <a:r>
              <a:rPr lang="en-US" dirty="0"/>
              <a:t>Alcohol Use Disorders (AUDs) are a profound and common problem affecting millions of Americans in the U.S. </a:t>
            </a:r>
          </a:p>
          <a:p>
            <a:r>
              <a:rPr lang="en-US" dirty="0"/>
              <a:t>Gene factors and environmental factors both play a role in the development of alcoholism </a:t>
            </a:r>
          </a:p>
          <a:p>
            <a:r>
              <a:rPr lang="en-US" dirty="0"/>
              <a:t>The problem is that the cause of alcoholism is not well understood</a:t>
            </a:r>
          </a:p>
          <a:p>
            <a:r>
              <a:rPr lang="en-US" dirty="0"/>
              <a:t>Ethanol taken in excess amounts is the most toxic substances of behavioral and physical health </a:t>
            </a:r>
          </a:p>
          <a:p>
            <a:r>
              <a:rPr lang="en-US" dirty="0">
                <a:solidFill>
                  <a:schemeClr val="tx1"/>
                </a:solidFill>
              </a:rPr>
              <a:t>Ethanol can also affect the brain chemistry by altering levels of neurotransmitters</a:t>
            </a:r>
          </a:p>
          <a:p>
            <a:r>
              <a:rPr lang="en-US" dirty="0">
                <a:solidFill>
                  <a:schemeClr val="tx1"/>
                </a:solidFill>
              </a:rPr>
              <a:t>Chronic use of ethanol can lead to alcoholism or alcohol abuse and numerous medical conditions </a:t>
            </a:r>
          </a:p>
        </p:txBody>
      </p:sp>
    </p:spTree>
    <p:extLst>
      <p:ext uri="{BB962C8B-B14F-4D97-AF65-F5344CB8AC3E}">
        <p14:creationId xmlns:p14="http://schemas.microsoft.com/office/powerpoint/2010/main" val="275661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F1C8-E183-4F48-9D94-75B6E90D3FD8}"/>
              </a:ext>
            </a:extLst>
          </p:cNvPr>
          <p:cNvSpPr>
            <a:spLocks noGrp="1"/>
          </p:cNvSpPr>
          <p:nvPr>
            <p:ph type="title"/>
          </p:nvPr>
        </p:nvSpPr>
        <p:spPr/>
        <p:txBody>
          <a:bodyPr/>
          <a:lstStyle/>
          <a:p>
            <a:r>
              <a:rPr lang="en-US" dirty="0"/>
              <a:t>Level of Response (LR)</a:t>
            </a:r>
          </a:p>
        </p:txBody>
      </p:sp>
      <p:sp>
        <p:nvSpPr>
          <p:cNvPr id="3" name="Content Placeholder 2">
            <a:extLst>
              <a:ext uri="{FF2B5EF4-FFF2-40B4-BE49-F238E27FC236}">
                <a16:creationId xmlns:a16="http://schemas.microsoft.com/office/drawing/2014/main" id="{FA6AFCA5-05C8-43CF-971C-309B451375BA}"/>
              </a:ext>
            </a:extLst>
          </p:cNvPr>
          <p:cNvSpPr>
            <a:spLocks noGrp="1"/>
          </p:cNvSpPr>
          <p:nvPr>
            <p:ph idx="1"/>
          </p:nvPr>
        </p:nvSpPr>
        <p:spPr/>
        <p:txBody>
          <a:bodyPr>
            <a:normAutofit fontScale="92500" lnSpcReduction="10000"/>
          </a:bodyPr>
          <a:lstStyle/>
          <a:p>
            <a:r>
              <a:rPr lang="en-US" dirty="0"/>
              <a:t>A combination of counteracting response to alcohol, including the level of sensitivity to the drug and the degree to which tolerance develops during the drug exposure. </a:t>
            </a:r>
          </a:p>
          <a:p>
            <a:r>
              <a:rPr lang="en-US" dirty="0"/>
              <a:t>This form of tolerance is known as Acute Functional Tolerance (AFT)</a:t>
            </a:r>
          </a:p>
          <a:p>
            <a:r>
              <a:rPr lang="en-US" dirty="0">
                <a:solidFill>
                  <a:schemeClr val="tx1"/>
                </a:solidFill>
              </a:rPr>
              <a:t>Human studies (</a:t>
            </a:r>
            <a:r>
              <a:rPr lang="en-US" dirty="0" err="1">
                <a:solidFill>
                  <a:schemeClr val="tx1"/>
                </a:solidFill>
              </a:rPr>
              <a:t>Schuckit</a:t>
            </a:r>
            <a:r>
              <a:rPr lang="en-US" dirty="0">
                <a:solidFill>
                  <a:schemeClr val="tx1"/>
                </a:solidFill>
              </a:rPr>
              <a:t> et al.) have shown that there is an inverse correlation between an individual’s LR and their likelihood to develop AUDs later in life. This means that somebody who has a high LR will less likely become an alcoholic compared to somebody who doesn’t feel the effects of alcohol strongly. AFT is one of the factors that dictates LR. If someone as a high AFT, then they are less likely to feel the effects of alcohol because the tolerance is quick. Lower LR will lead to greater chance of developing alcoholism. Higher AFT = Lower LR </a:t>
            </a:r>
          </a:p>
          <a:p>
            <a:r>
              <a:rPr lang="en-US" i="1" dirty="0">
                <a:solidFill>
                  <a:schemeClr val="tx1"/>
                </a:solidFill>
              </a:rPr>
              <a:t>lips-7</a:t>
            </a:r>
            <a:r>
              <a:rPr lang="en-US" dirty="0">
                <a:solidFill>
                  <a:schemeClr val="tx1"/>
                </a:solidFill>
              </a:rPr>
              <a:t> gene was the first indication that lipids in </a:t>
            </a:r>
            <a:r>
              <a:rPr lang="en-US" i="1" dirty="0">
                <a:solidFill>
                  <a:schemeClr val="tx1"/>
                </a:solidFill>
              </a:rPr>
              <a:t>C. elegans</a:t>
            </a:r>
            <a:r>
              <a:rPr lang="en-US" dirty="0">
                <a:solidFill>
                  <a:schemeClr val="tx1"/>
                </a:solidFill>
              </a:rPr>
              <a:t> were important to AFT </a:t>
            </a:r>
          </a:p>
          <a:p>
            <a:r>
              <a:rPr lang="en-US" dirty="0">
                <a:solidFill>
                  <a:schemeClr val="tx1"/>
                </a:solidFill>
              </a:rPr>
              <a:t>Mutations affecting multiple genes that regulate levels of Triacylglycerol (TAGs) altered the level of AFT.</a:t>
            </a:r>
          </a:p>
          <a:p>
            <a:r>
              <a:rPr lang="en-US" dirty="0">
                <a:solidFill>
                  <a:schemeClr val="tx1"/>
                </a:solidFill>
              </a:rPr>
              <a:t>Indicates that there’s a significant role for lipids in the development of AFT</a:t>
            </a:r>
          </a:p>
        </p:txBody>
      </p:sp>
    </p:spTree>
    <p:extLst>
      <p:ext uri="{BB962C8B-B14F-4D97-AF65-F5344CB8AC3E}">
        <p14:creationId xmlns:p14="http://schemas.microsoft.com/office/powerpoint/2010/main" val="12817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A07698-60CA-4900-A65F-EA0340187041}"/>
              </a:ext>
            </a:extLst>
          </p:cNvPr>
          <p:cNvSpPr>
            <a:spLocks noGrp="1"/>
          </p:cNvSpPr>
          <p:nvPr>
            <p:ph type="title"/>
          </p:nvPr>
        </p:nvSpPr>
        <p:spPr>
          <a:xfrm>
            <a:off x="6411685" y="634946"/>
            <a:ext cx="5127171" cy="1450757"/>
          </a:xfrm>
        </p:spPr>
        <p:txBody>
          <a:bodyPr>
            <a:normAutofit/>
          </a:bodyPr>
          <a:lstStyle/>
          <a:p>
            <a:r>
              <a:rPr lang="en-US" err="1"/>
              <a:t>Eicosapentaenoic</a:t>
            </a:r>
            <a:r>
              <a:rPr lang="en-US"/>
              <a:t> Acid (EPA)</a:t>
            </a:r>
          </a:p>
        </p:txBody>
      </p:sp>
      <p:pic>
        <p:nvPicPr>
          <p:cNvPr id="4" name="Picture 3">
            <a:extLst>
              <a:ext uri="{FF2B5EF4-FFF2-40B4-BE49-F238E27FC236}">
                <a16:creationId xmlns:a16="http://schemas.microsoft.com/office/drawing/2014/main" id="{5C2B7E87-0DAA-4D36-9032-476587B1FCA1}"/>
              </a:ext>
            </a:extLst>
          </p:cNvPr>
          <p:cNvPicPr>
            <a:picLocks noChangeAspect="1"/>
          </p:cNvPicPr>
          <p:nvPr/>
        </p:nvPicPr>
        <p:blipFill>
          <a:blip r:embed="rId2"/>
          <a:stretch>
            <a:fillRect/>
          </a:stretch>
        </p:blipFill>
        <p:spPr>
          <a:xfrm>
            <a:off x="745132" y="645106"/>
            <a:ext cx="5247747" cy="5247747"/>
          </a:xfrm>
          <a:prstGeom prst="rect">
            <a:avLst/>
          </a:prstGeom>
        </p:spPr>
      </p:pic>
      <p:cxnSp>
        <p:nvCxnSpPr>
          <p:cNvPr id="11" name="Straight Connector 10">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D381D9-E87C-4090-9EE2-52339243F179}"/>
              </a:ext>
            </a:extLst>
          </p:cNvPr>
          <p:cNvSpPr>
            <a:spLocks noGrp="1"/>
          </p:cNvSpPr>
          <p:nvPr>
            <p:ph idx="1"/>
          </p:nvPr>
        </p:nvSpPr>
        <p:spPr>
          <a:xfrm>
            <a:off x="6411684" y="2198914"/>
            <a:ext cx="5127172" cy="3670180"/>
          </a:xfrm>
        </p:spPr>
        <p:txBody>
          <a:bodyPr>
            <a:normAutofit/>
          </a:bodyPr>
          <a:lstStyle/>
          <a:p>
            <a:r>
              <a:rPr lang="en-US" dirty="0"/>
              <a:t>An omega-3 polyunsaturated fatty acid found in fish oils. </a:t>
            </a:r>
          </a:p>
          <a:p>
            <a:r>
              <a:rPr lang="en-US" dirty="0"/>
              <a:t>Best known for the brain development and nervous system function which is used for neural activity </a:t>
            </a:r>
          </a:p>
        </p:txBody>
      </p:sp>
      <p:sp>
        <p:nvSpPr>
          <p:cNvPr id="13" name="Rectangle 12">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922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08795C-05BB-4B79-BDB7-E00A4085A478}"/>
              </a:ext>
            </a:extLst>
          </p:cNvPr>
          <p:cNvSpPr>
            <a:spLocks noGrp="1"/>
          </p:cNvSpPr>
          <p:nvPr>
            <p:ph type="title"/>
          </p:nvPr>
        </p:nvSpPr>
        <p:spPr>
          <a:xfrm>
            <a:off x="6411685" y="634946"/>
            <a:ext cx="5127171" cy="1450757"/>
          </a:xfrm>
        </p:spPr>
        <p:txBody>
          <a:bodyPr>
            <a:normAutofit/>
          </a:bodyPr>
          <a:lstStyle/>
          <a:p>
            <a:r>
              <a:rPr lang="en-US" dirty="0"/>
              <a:t>Arachidonic Acid (APA)</a:t>
            </a:r>
          </a:p>
        </p:txBody>
      </p:sp>
      <p:pic>
        <p:nvPicPr>
          <p:cNvPr id="4" name="Picture 3">
            <a:extLst>
              <a:ext uri="{FF2B5EF4-FFF2-40B4-BE49-F238E27FC236}">
                <a16:creationId xmlns:a16="http://schemas.microsoft.com/office/drawing/2014/main" id="{A4E2C8B5-3BAF-4612-AF67-DC5847F06DF0}"/>
              </a:ext>
            </a:extLst>
          </p:cNvPr>
          <p:cNvPicPr>
            <a:picLocks noChangeAspect="1"/>
          </p:cNvPicPr>
          <p:nvPr/>
        </p:nvPicPr>
        <p:blipFill>
          <a:blip r:embed="rId2"/>
          <a:stretch>
            <a:fillRect/>
          </a:stretch>
        </p:blipFill>
        <p:spPr>
          <a:xfrm>
            <a:off x="745132" y="645106"/>
            <a:ext cx="5247747" cy="5247747"/>
          </a:xfrm>
          <a:prstGeom prst="rect">
            <a:avLst/>
          </a:prstGeom>
        </p:spPr>
      </p:pic>
      <p:cxnSp>
        <p:nvCxnSpPr>
          <p:cNvPr id="11" name="Straight Connector 10">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9ECB07-3D69-46E6-A45D-C59EA2AD2E3B}"/>
              </a:ext>
            </a:extLst>
          </p:cNvPr>
          <p:cNvSpPr>
            <a:spLocks noGrp="1"/>
          </p:cNvSpPr>
          <p:nvPr>
            <p:ph idx="1"/>
          </p:nvPr>
        </p:nvSpPr>
        <p:spPr>
          <a:xfrm>
            <a:off x="6411684" y="2198914"/>
            <a:ext cx="5127172" cy="3670180"/>
          </a:xfrm>
        </p:spPr>
        <p:txBody>
          <a:bodyPr>
            <a:normAutofit/>
          </a:bodyPr>
          <a:lstStyle/>
          <a:p>
            <a:r>
              <a:rPr lang="en-US" dirty="0"/>
              <a:t>Integral constituent of a cell membrane, conferring it with fluidity and flexibility, so it is necessary for the function of all cells, especially in nervous, skeletal and immune systems.</a:t>
            </a:r>
          </a:p>
          <a:p>
            <a:r>
              <a:rPr lang="en-US" dirty="0"/>
              <a:t>Modulates the function of ion channels, several receptors and enzymes for activation and inactivation  </a:t>
            </a:r>
          </a:p>
        </p:txBody>
      </p:sp>
      <p:sp>
        <p:nvSpPr>
          <p:cNvPr id="13" name="Rectangle 12">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056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6E8D-CF96-42B2-B3D7-611666CFC48A}"/>
              </a:ext>
            </a:extLst>
          </p:cNvPr>
          <p:cNvSpPr>
            <a:spLocks noGrp="1"/>
          </p:cNvSpPr>
          <p:nvPr>
            <p:ph type="title"/>
          </p:nvPr>
        </p:nvSpPr>
        <p:spPr/>
        <p:txBody>
          <a:bodyPr/>
          <a:lstStyle/>
          <a:p>
            <a:r>
              <a:rPr lang="en-US" dirty="0"/>
              <a:t>Big Potassium Channels (BK Channels)</a:t>
            </a:r>
          </a:p>
        </p:txBody>
      </p:sp>
      <p:sp>
        <p:nvSpPr>
          <p:cNvPr id="3" name="Content Placeholder 2">
            <a:extLst>
              <a:ext uri="{FF2B5EF4-FFF2-40B4-BE49-F238E27FC236}">
                <a16:creationId xmlns:a16="http://schemas.microsoft.com/office/drawing/2014/main" id="{0E30180A-DE81-4793-853D-2AFDBEFBEB73}"/>
              </a:ext>
            </a:extLst>
          </p:cNvPr>
          <p:cNvSpPr>
            <a:spLocks noGrp="1"/>
          </p:cNvSpPr>
          <p:nvPr>
            <p:ph idx="1"/>
          </p:nvPr>
        </p:nvSpPr>
        <p:spPr/>
        <p:txBody>
          <a:bodyPr>
            <a:normAutofit/>
          </a:bodyPr>
          <a:lstStyle/>
          <a:p>
            <a:r>
              <a:rPr lang="en-US" dirty="0"/>
              <a:t>Voltage-gated potassium channels that conduct large amounts of potassium ions (K+) across the cell membrane. </a:t>
            </a:r>
          </a:p>
          <a:p>
            <a:r>
              <a:rPr lang="en-US" dirty="0"/>
              <a:t>They will be activated by either electrical means or by increasing calcium concentrations in the cell </a:t>
            </a:r>
          </a:p>
          <a:p>
            <a:r>
              <a:rPr lang="en-US" dirty="0">
                <a:solidFill>
                  <a:schemeClr val="tx1"/>
                </a:solidFill>
              </a:rPr>
              <a:t>Their function is to repolarize the membrane potential by allowing for potassium to flow outward.  </a:t>
            </a:r>
          </a:p>
          <a:p>
            <a:r>
              <a:rPr lang="en-US" dirty="0"/>
              <a:t>Plays a dominant role in neuronal activity and is affected by ethanol. </a:t>
            </a:r>
          </a:p>
          <a:p>
            <a:r>
              <a:rPr lang="en-US" dirty="0"/>
              <a:t>Several minutes of ethanol exposure can lead to an increased BK current. </a:t>
            </a:r>
          </a:p>
        </p:txBody>
      </p:sp>
    </p:spTree>
    <p:extLst>
      <p:ext uri="{BB962C8B-B14F-4D97-AF65-F5344CB8AC3E}">
        <p14:creationId xmlns:p14="http://schemas.microsoft.com/office/powerpoint/2010/main" val="2519090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54B6-384C-431F-8258-886FF7DA6A47}"/>
              </a:ext>
            </a:extLst>
          </p:cNvPr>
          <p:cNvSpPr>
            <a:spLocks noGrp="1"/>
          </p:cNvSpPr>
          <p:nvPr>
            <p:ph type="title"/>
          </p:nvPr>
        </p:nvSpPr>
        <p:spPr/>
        <p:txBody>
          <a:bodyPr/>
          <a:lstStyle/>
          <a:p>
            <a:r>
              <a:rPr lang="en-US" dirty="0"/>
              <a:t>Hypothesis </a:t>
            </a:r>
          </a:p>
        </p:txBody>
      </p:sp>
      <p:sp>
        <p:nvSpPr>
          <p:cNvPr id="3" name="Content Placeholder 2">
            <a:extLst>
              <a:ext uri="{FF2B5EF4-FFF2-40B4-BE49-F238E27FC236}">
                <a16:creationId xmlns:a16="http://schemas.microsoft.com/office/drawing/2014/main" id="{6DF2314F-5458-4BE1-AFD4-1E50B31116E8}"/>
              </a:ext>
            </a:extLst>
          </p:cNvPr>
          <p:cNvSpPr>
            <a:spLocks noGrp="1"/>
          </p:cNvSpPr>
          <p:nvPr>
            <p:ph idx="1"/>
          </p:nvPr>
        </p:nvSpPr>
        <p:spPr/>
        <p:txBody>
          <a:bodyPr/>
          <a:lstStyle/>
          <a:p>
            <a:r>
              <a:rPr lang="en-US" dirty="0"/>
              <a:t>One of the factors that seem to be important for AFT are lipids, particularly EPA is shown to be required for the development of AFT, so this may effect the BK channel in the membrane.</a:t>
            </a:r>
          </a:p>
          <a:p>
            <a:r>
              <a:rPr lang="en-US" dirty="0"/>
              <a:t>Why is EPA required? What is it doing that is important for AFT? </a:t>
            </a:r>
          </a:p>
          <a:p>
            <a:r>
              <a:rPr lang="en-US" dirty="0"/>
              <a:t>Hypothesize: Does the presence of EPA as a component of a lipid bilayer can alter how the ethanol is activating the </a:t>
            </a:r>
            <a:r>
              <a:rPr lang="en-US"/>
              <a:t>BK channel? </a:t>
            </a:r>
            <a:endParaRPr lang="en-US" dirty="0"/>
          </a:p>
        </p:txBody>
      </p:sp>
    </p:spTree>
    <p:extLst>
      <p:ext uri="{BB962C8B-B14F-4D97-AF65-F5344CB8AC3E}">
        <p14:creationId xmlns:p14="http://schemas.microsoft.com/office/powerpoint/2010/main" val="120762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7558-F523-41BE-941E-36D4E864AD3B}"/>
              </a:ext>
            </a:extLst>
          </p:cNvPr>
          <p:cNvSpPr>
            <a:spLocks noGrp="1"/>
          </p:cNvSpPr>
          <p:nvPr>
            <p:ph type="title"/>
          </p:nvPr>
        </p:nvSpPr>
        <p:spPr/>
        <p:txBody>
          <a:bodyPr/>
          <a:lstStyle/>
          <a:p>
            <a:r>
              <a:rPr lang="en-US" dirty="0"/>
              <a:t>Experiment </a:t>
            </a:r>
          </a:p>
        </p:txBody>
      </p:sp>
      <p:sp>
        <p:nvSpPr>
          <p:cNvPr id="3" name="Content Placeholder 2">
            <a:extLst>
              <a:ext uri="{FF2B5EF4-FFF2-40B4-BE49-F238E27FC236}">
                <a16:creationId xmlns:a16="http://schemas.microsoft.com/office/drawing/2014/main" id="{0D7051E6-014D-421C-B678-5A374A2EA2C5}"/>
              </a:ext>
            </a:extLst>
          </p:cNvPr>
          <p:cNvSpPr>
            <a:spLocks noGrp="1"/>
          </p:cNvSpPr>
          <p:nvPr>
            <p:ph idx="1"/>
          </p:nvPr>
        </p:nvSpPr>
        <p:spPr/>
        <p:txBody>
          <a:bodyPr>
            <a:normAutofit/>
          </a:bodyPr>
          <a:lstStyle/>
          <a:p>
            <a:r>
              <a:rPr lang="en-US" dirty="0"/>
              <a:t>Major components (Avanti Polar Lipids, Alabaster, Alabama)</a:t>
            </a:r>
          </a:p>
          <a:p>
            <a:pPr lvl="1"/>
            <a:r>
              <a:rPr lang="en-US" dirty="0"/>
              <a:t>Artificial membrane containing 1,2-dioleoyl-sn-glycero-3-phosphoethanolamine (DOPE) /1-palmitoyl-2-oleoyl-glycero-3-phosphocholine (POPC) - CONTROL</a:t>
            </a:r>
          </a:p>
          <a:p>
            <a:pPr lvl="1"/>
            <a:r>
              <a:rPr lang="en-US" dirty="0"/>
              <a:t>Artificial membrane containing 1,2-dioleoyl-sn-glycero-3-phosphoethanolamine (DOPE) /1-O-hexadecyl-2-(5Z,8Z,11Z,14Z,17Z-eicosapentaenoyl)-sn-glycero-3-phosphocholine, - Testing EPA</a:t>
            </a:r>
          </a:p>
          <a:p>
            <a:pPr lvl="1"/>
            <a:r>
              <a:rPr lang="en-US" dirty="0"/>
              <a:t>Artificial membrane containing 1,2-dioleoyl-sn-glycero-3-phosphoethanolamine (DOPE) /1-palmitoyl-2-arachidonoyl-sn-glycero-3-phosphocholine. – Testing AA</a:t>
            </a:r>
          </a:p>
          <a:p>
            <a:r>
              <a:rPr lang="en-US" dirty="0"/>
              <a:t>Getting and incorporating BK channels into all 3 artificial membranes</a:t>
            </a:r>
          </a:p>
          <a:p>
            <a:r>
              <a:rPr lang="en-US" dirty="0"/>
              <a:t>Adding ethanol </a:t>
            </a:r>
          </a:p>
        </p:txBody>
      </p:sp>
    </p:spTree>
    <p:extLst>
      <p:ext uri="{BB962C8B-B14F-4D97-AF65-F5344CB8AC3E}">
        <p14:creationId xmlns:p14="http://schemas.microsoft.com/office/powerpoint/2010/main" val="304611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6D232E-2681-4BCF-BBBB-0FE0C61978E3}"/>
              </a:ext>
            </a:extLst>
          </p:cNvPr>
          <p:cNvSpPr>
            <a:spLocks noGrp="1"/>
          </p:cNvSpPr>
          <p:nvPr>
            <p:ph type="title"/>
          </p:nvPr>
        </p:nvSpPr>
        <p:spPr>
          <a:xfrm>
            <a:off x="7859485" y="634946"/>
            <a:ext cx="3690257" cy="1450757"/>
          </a:xfrm>
        </p:spPr>
        <p:txBody>
          <a:bodyPr>
            <a:normAutofit/>
          </a:bodyPr>
          <a:lstStyle/>
          <a:p>
            <a:r>
              <a:rPr lang="en-US" sz="3400" dirty="0"/>
              <a:t>Step 1: Making artificial membrane </a:t>
            </a:r>
            <a:r>
              <a:rPr lang="en-US" sz="2000" dirty="0"/>
              <a:t>(</a:t>
            </a:r>
            <a:r>
              <a:rPr lang="en-US" sz="2000" dirty="0" err="1"/>
              <a:t>Siontorou</a:t>
            </a:r>
            <a:r>
              <a:rPr lang="en-US" sz="2000" dirty="0"/>
              <a:t> et al, 2017)</a:t>
            </a:r>
          </a:p>
        </p:txBody>
      </p:sp>
      <p:pic>
        <p:nvPicPr>
          <p:cNvPr id="4" name="Picture 3">
            <a:extLst>
              <a:ext uri="{FF2B5EF4-FFF2-40B4-BE49-F238E27FC236}">
                <a16:creationId xmlns:a16="http://schemas.microsoft.com/office/drawing/2014/main" id="{D58D8E69-6D77-4F5B-B866-F1EABE65C674}"/>
              </a:ext>
            </a:extLst>
          </p:cNvPr>
          <p:cNvPicPr/>
          <p:nvPr/>
        </p:nvPicPr>
        <p:blipFill rotWithShape="1">
          <a:blip r:embed="rId2"/>
          <a:srcRect r="3" b="6209"/>
          <a:stretch/>
        </p:blipFill>
        <p:spPr>
          <a:xfrm>
            <a:off x="633999" y="640081"/>
            <a:ext cx="6909801" cy="5314406"/>
          </a:xfrm>
          <a:prstGeom prst="rect">
            <a:avLst/>
          </a:prstGeom>
        </p:spPr>
      </p:pic>
      <p:cxnSp>
        <p:nvCxnSpPr>
          <p:cNvPr id="11" name="Straight Connector 10">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2890F60-DDC4-4D76-8DC9-FBDED6DE5B16}"/>
              </a:ext>
            </a:extLst>
          </p:cNvPr>
          <p:cNvSpPr>
            <a:spLocks noGrp="1"/>
          </p:cNvSpPr>
          <p:nvPr>
            <p:ph idx="1"/>
          </p:nvPr>
        </p:nvSpPr>
        <p:spPr>
          <a:xfrm>
            <a:off x="7859485" y="2198913"/>
            <a:ext cx="3690257" cy="3755565"/>
          </a:xfrm>
        </p:spPr>
        <p:txBody>
          <a:bodyPr>
            <a:normAutofit/>
          </a:bodyPr>
          <a:lstStyle/>
          <a:p>
            <a:r>
              <a:rPr lang="en-US" dirty="0"/>
              <a:t>Dipping method </a:t>
            </a:r>
          </a:p>
          <a:p>
            <a:r>
              <a:rPr lang="en-US" dirty="0"/>
              <a:t>Dip metal wire into lipid solution (3:1)</a:t>
            </a:r>
          </a:p>
          <a:p>
            <a:r>
              <a:rPr lang="en-US" dirty="0"/>
              <a:t>Transfer metal wire into electrolyte solution. </a:t>
            </a:r>
          </a:p>
          <a:p>
            <a:r>
              <a:rPr lang="en-US" dirty="0"/>
              <a:t>Lipid drop will self organize into bilayer at the tip of the wire </a:t>
            </a:r>
          </a:p>
          <a:p>
            <a:r>
              <a:rPr lang="en-US" dirty="0"/>
              <a:t>Tethering </a:t>
            </a:r>
          </a:p>
          <a:p>
            <a:pPr lvl="1"/>
            <a:r>
              <a:rPr lang="en-US" dirty="0" err="1"/>
              <a:t>Thiolipids</a:t>
            </a:r>
            <a:r>
              <a:rPr lang="en-US" dirty="0"/>
              <a:t> or hydrogels for anchoring layer </a:t>
            </a:r>
          </a:p>
        </p:txBody>
      </p:sp>
      <p:sp>
        <p:nvSpPr>
          <p:cNvPr id="13" name="Rectangle 12">
            <a:extLst>
              <a:ext uri="{FF2B5EF4-FFF2-40B4-BE49-F238E27FC236}">
                <a16:creationId xmlns:a16="http://schemas.microsoft.com/office/drawing/2014/main" id="{6329CBCE-21AE-419D-AC1F-8ACF510A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FF2DA012-1414-493D-888F-5D99D0BDA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231732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115</TotalTime>
  <Words>1306</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Whether the Ethanol effect of BK channel is affected by the presence of EPA</vt:lpstr>
      <vt:lpstr>Background</vt:lpstr>
      <vt:lpstr>Level of Response (LR)</vt:lpstr>
      <vt:lpstr>Eicosapentaenoic Acid (EPA)</vt:lpstr>
      <vt:lpstr>Arachidonic Acid (APA)</vt:lpstr>
      <vt:lpstr>Big Potassium Channels (BK Channels)</vt:lpstr>
      <vt:lpstr>Hypothesis </vt:lpstr>
      <vt:lpstr>Experiment </vt:lpstr>
      <vt:lpstr>Step 1: Making artificial membrane (Siontorou et al, 2017)</vt:lpstr>
      <vt:lpstr>Step 2: Human Embryonic Kidney (HEK) 293 Membrane Preparation (Crowley et al, 2003)</vt:lpstr>
      <vt:lpstr>Step 3: Inserting hslo BK channels into artificial membranes (Crowley et al, 2005)</vt:lpstr>
      <vt:lpstr>Measuring Results - Patch Clamp Method for Electrophysiology (Levis et al, 1992)</vt:lpstr>
      <vt:lpstr>Step 4: Adding ethanol </vt:lpstr>
      <vt:lpstr>Expected Results (Crowley et al, 2005)</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Whether the Ethanol effect of BK channel is affected by the presence of EPA</dc:title>
  <dc:creator> </dc:creator>
  <cp:lastModifiedBy> </cp:lastModifiedBy>
  <cp:revision>40</cp:revision>
  <dcterms:created xsi:type="dcterms:W3CDTF">2019-12-04T17:04:29Z</dcterms:created>
  <dcterms:modified xsi:type="dcterms:W3CDTF">2019-12-04T19:00:09Z</dcterms:modified>
</cp:coreProperties>
</file>