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59" r:id="rId3"/>
    <p:sldId id="257" r:id="rId4"/>
    <p:sldId id="258" r:id="rId5"/>
    <p:sldId id="260" r:id="rId6"/>
    <p:sldId id="261" r:id="rId7"/>
    <p:sldId id="269" r:id="rId8"/>
    <p:sldId id="263" r:id="rId9"/>
    <p:sldId id="268" r:id="rId10"/>
    <p:sldId id="262" r:id="rId11"/>
    <p:sldId id="270" r:id="rId12"/>
    <p:sldId id="264" r:id="rId13"/>
    <p:sldId id="266" r:id="rId14"/>
    <p:sldId id="265" r:id="rId15"/>
    <p:sldId id="267"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6" autoAdjust="0"/>
    <p:restoredTop sz="87633" autoAdjust="0"/>
  </p:normalViewPr>
  <p:slideViewPr>
    <p:cSldViewPr snapToGrid="0">
      <p:cViewPr varScale="1">
        <p:scale>
          <a:sx n="54" d="100"/>
          <a:sy n="54" d="100"/>
        </p:scale>
        <p:origin x="117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4EE03A-4AE3-4CD3-B638-26E9BA99A9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FD98FA8-AF60-4A95-8115-521C0995F13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CA688D-FC93-4058-AA4C-40B198DC1421}" type="datetimeFigureOut">
              <a:rPr lang="en-US" smtClean="0"/>
              <a:t>12/5/2019</a:t>
            </a:fld>
            <a:endParaRPr lang="en-US"/>
          </a:p>
        </p:txBody>
      </p:sp>
      <p:sp>
        <p:nvSpPr>
          <p:cNvPr id="4" name="Slide Image Placeholder 3">
            <a:extLst>
              <a:ext uri="{FF2B5EF4-FFF2-40B4-BE49-F238E27FC236}">
                <a16:creationId xmlns:a16="http://schemas.microsoft.com/office/drawing/2014/main" id="{FC475730-0F81-4B62-ACCA-8DCC8F23B23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EBEE9302-5925-4C67-BE6F-33BC4BEEE23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AEE4B43F-C70C-4A68-BFD0-F6BD9EA056F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7384E41C-0B98-4ED6-9F36-E3F84B9BFBD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7932EF-8CB9-48AD-B945-EB551FD3BA6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 what cell line of </a:t>
            </a:r>
            <a:r>
              <a:rPr lang="en-US" dirty="0" err="1"/>
              <a:t>tnbc</a:t>
            </a:r>
            <a:r>
              <a:rPr lang="en-US" dirty="0"/>
              <a:t> are we using?</a:t>
            </a:r>
          </a:p>
          <a:p>
            <a:r>
              <a:rPr lang="en-US" dirty="0"/>
              <a:t>Specify that the cell line is human </a:t>
            </a:r>
          </a:p>
        </p:txBody>
      </p:sp>
      <p:sp>
        <p:nvSpPr>
          <p:cNvPr id="4" name="Slide Number Placeholder 3"/>
          <p:cNvSpPr>
            <a:spLocks noGrp="1"/>
          </p:cNvSpPr>
          <p:nvPr>
            <p:ph type="sldNum" sz="quarter" idx="5"/>
          </p:nvPr>
        </p:nvSpPr>
        <p:spPr/>
        <p:txBody>
          <a:bodyPr/>
          <a:lstStyle/>
          <a:p>
            <a:fld id="{2AE5B9E1-2CA3-4499-9615-1AF735AF580C}" type="slidenum">
              <a:rPr lang="en-US" smtClean="0"/>
              <a:t>1</a:t>
            </a:fld>
            <a:endParaRPr lang="en-US"/>
          </a:p>
        </p:txBody>
      </p:sp>
    </p:spTree>
    <p:extLst>
      <p:ext uri="{BB962C8B-B14F-4D97-AF65-F5344CB8AC3E}">
        <p14:creationId xmlns:p14="http://schemas.microsoft.com/office/powerpoint/2010/main" val="1923081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Understand the CRISPR-cas9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do you know the guide RNA worked– what test?</a:t>
            </a:r>
          </a:p>
          <a:p>
            <a:endParaRPr lang="en-US" dirty="0"/>
          </a:p>
        </p:txBody>
      </p:sp>
      <p:sp>
        <p:nvSpPr>
          <p:cNvPr id="4" name="Slide Number Placeholder 3"/>
          <p:cNvSpPr>
            <a:spLocks noGrp="1"/>
          </p:cNvSpPr>
          <p:nvPr>
            <p:ph type="sldNum" sz="quarter" idx="5"/>
          </p:nvPr>
        </p:nvSpPr>
        <p:spPr/>
        <p:txBody>
          <a:bodyPr/>
          <a:lstStyle/>
          <a:p>
            <a:fld id="{2AE5B9E1-2CA3-4499-9615-1AF735AF580C}" type="slidenum">
              <a:rPr lang="en-US" smtClean="0"/>
              <a:t>5</a:t>
            </a:fld>
            <a:endParaRPr lang="en-US"/>
          </a:p>
        </p:txBody>
      </p:sp>
    </p:spTree>
    <p:extLst>
      <p:ext uri="{BB962C8B-B14F-4D97-AF65-F5344CB8AC3E}">
        <p14:creationId xmlns:p14="http://schemas.microsoft.com/office/powerpoint/2010/main" val="1388492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the sgRNA for BRCA1 a different slide later</a:t>
            </a:r>
          </a:p>
          <a:p>
            <a:endParaRPr lang="en-US" dirty="0"/>
          </a:p>
        </p:txBody>
      </p:sp>
      <p:sp>
        <p:nvSpPr>
          <p:cNvPr id="4" name="Slide Number Placeholder 3"/>
          <p:cNvSpPr>
            <a:spLocks noGrp="1"/>
          </p:cNvSpPr>
          <p:nvPr>
            <p:ph type="sldNum" sz="quarter" idx="5"/>
          </p:nvPr>
        </p:nvSpPr>
        <p:spPr/>
        <p:txBody>
          <a:bodyPr/>
          <a:lstStyle/>
          <a:p>
            <a:fld id="{2AE5B9E1-2CA3-4499-9615-1AF735AF580C}" type="slidenum">
              <a:rPr lang="en-US" smtClean="0"/>
              <a:t>6</a:t>
            </a:fld>
            <a:endParaRPr lang="en-US"/>
          </a:p>
        </p:txBody>
      </p:sp>
    </p:spTree>
    <p:extLst>
      <p:ext uri="{BB962C8B-B14F-4D97-AF65-F5344CB8AC3E}">
        <p14:creationId xmlns:p14="http://schemas.microsoft.com/office/powerpoint/2010/main" val="734175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the staining work?</a:t>
            </a:r>
          </a:p>
          <a:p>
            <a:r>
              <a:rPr lang="en-US" dirty="0"/>
              <a:t>Senescent cells have Beta Galactosidase which is a lactase/ glycoside hydrolase enzyme. This catalyzes the hydrolysis of glycoside bonds in complex sugars</a:t>
            </a:r>
          </a:p>
        </p:txBody>
      </p:sp>
      <p:sp>
        <p:nvSpPr>
          <p:cNvPr id="4" name="Slide Number Placeholder 3"/>
          <p:cNvSpPr>
            <a:spLocks noGrp="1"/>
          </p:cNvSpPr>
          <p:nvPr>
            <p:ph type="sldNum" sz="quarter" idx="5"/>
          </p:nvPr>
        </p:nvSpPr>
        <p:spPr/>
        <p:txBody>
          <a:bodyPr/>
          <a:lstStyle/>
          <a:p>
            <a:fld id="{2AE5B9E1-2CA3-4499-9615-1AF735AF580C}" type="slidenum">
              <a:rPr lang="en-US" smtClean="0"/>
              <a:t>8</a:t>
            </a:fld>
            <a:endParaRPr lang="en-US"/>
          </a:p>
        </p:txBody>
      </p:sp>
    </p:spTree>
    <p:extLst>
      <p:ext uri="{BB962C8B-B14F-4D97-AF65-F5344CB8AC3E}">
        <p14:creationId xmlns:p14="http://schemas.microsoft.com/office/powerpoint/2010/main" val="4820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DID I CHOOSE TO DO THESE METHODS? WHAT WAS I TRYING TO ANSWER? </a:t>
            </a:r>
          </a:p>
          <a:p>
            <a:r>
              <a:rPr lang="en-US" dirty="0"/>
              <a:t>How do you check for knockout?</a:t>
            </a:r>
          </a:p>
          <a:p>
            <a:r>
              <a:rPr lang="en-US" dirty="0"/>
              <a:t>-- you can use PCR or western blotting </a:t>
            </a:r>
          </a:p>
          <a:p>
            <a:r>
              <a:rPr lang="en-US" dirty="0"/>
              <a:t>I will use PCR to amplify the product after the knockout and then the PCR can be sequenced and checked to see if the knockout of the BRCA one gene has occurred.</a:t>
            </a:r>
          </a:p>
        </p:txBody>
      </p:sp>
      <p:sp>
        <p:nvSpPr>
          <p:cNvPr id="4" name="Slide Number Placeholder 3"/>
          <p:cNvSpPr>
            <a:spLocks noGrp="1"/>
          </p:cNvSpPr>
          <p:nvPr>
            <p:ph type="sldNum" sz="quarter" idx="5"/>
          </p:nvPr>
        </p:nvSpPr>
        <p:spPr/>
        <p:txBody>
          <a:bodyPr/>
          <a:lstStyle/>
          <a:p>
            <a:fld id="{2AE5B9E1-2CA3-4499-9615-1AF735AF580C}" type="slidenum">
              <a:rPr lang="en-US" smtClean="0"/>
              <a:t>10</a:t>
            </a:fld>
            <a:endParaRPr lang="en-US"/>
          </a:p>
        </p:txBody>
      </p:sp>
    </p:spTree>
    <p:extLst>
      <p:ext uri="{BB962C8B-B14F-4D97-AF65-F5344CB8AC3E}">
        <p14:creationId xmlns:p14="http://schemas.microsoft.com/office/powerpoint/2010/main" val="3636716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7932EF-8CB9-48AD-B945-EB551FD3BA62}" type="slidenum">
              <a:rPr lang="en-US" smtClean="0"/>
              <a:t>16</a:t>
            </a:fld>
            <a:endParaRPr lang="en-US"/>
          </a:p>
        </p:txBody>
      </p:sp>
    </p:spTree>
    <p:extLst>
      <p:ext uri="{BB962C8B-B14F-4D97-AF65-F5344CB8AC3E}">
        <p14:creationId xmlns:p14="http://schemas.microsoft.com/office/powerpoint/2010/main" val="2205376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12/5/2019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12/5/2019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12/5/2019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12/5/2019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12/5/2019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9.xml"/><Relationship Id="rId6" Type="http://schemas.openxmlformats.org/officeDocument/2006/relationships/image" Target="../media/image14.jpeg"/><Relationship Id="rId5" Type="http://schemas.microsoft.com/office/2007/relationships/hdphoto" Target="../media/hdphoto3.wdp"/><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9.xml"/><Relationship Id="rId6" Type="http://schemas.openxmlformats.org/officeDocument/2006/relationships/image" Target="../media/image19.JPG"/><Relationship Id="rId5" Type="http://schemas.openxmlformats.org/officeDocument/2006/relationships/image" Target="../media/image18.PNG"/><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link-springer-com.proxy.library.vcu.edu/content/pdf/10.1007/s00404-015-3859-y.pd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451E2-68FD-47F0-AAF4-9B1C7B1660E6}"/>
              </a:ext>
            </a:extLst>
          </p:cNvPr>
          <p:cNvSpPr>
            <a:spLocks noGrp="1"/>
          </p:cNvSpPr>
          <p:nvPr>
            <p:ph type="ctrTitle"/>
          </p:nvPr>
        </p:nvSpPr>
        <p:spPr/>
        <p:txBody>
          <a:bodyPr/>
          <a:lstStyle/>
          <a:p>
            <a:r>
              <a:rPr lang="en-US" sz="3600" dirty="0"/>
              <a:t>Measurement of Recurrence in human Triple Negative Breast cancer cell Culture containing the BRCA1 gene</a:t>
            </a:r>
          </a:p>
        </p:txBody>
      </p:sp>
      <p:sp>
        <p:nvSpPr>
          <p:cNvPr id="3" name="Subtitle 2">
            <a:extLst>
              <a:ext uri="{FF2B5EF4-FFF2-40B4-BE49-F238E27FC236}">
                <a16:creationId xmlns:a16="http://schemas.microsoft.com/office/drawing/2014/main" id="{CDB4BFAC-DB31-4113-BA54-181652973997}"/>
              </a:ext>
            </a:extLst>
          </p:cNvPr>
          <p:cNvSpPr>
            <a:spLocks noGrp="1"/>
          </p:cNvSpPr>
          <p:nvPr>
            <p:ph type="subTitle" idx="1"/>
          </p:nvPr>
        </p:nvSpPr>
        <p:spPr/>
        <p:txBody>
          <a:bodyPr/>
          <a:lstStyle/>
          <a:p>
            <a:r>
              <a:rPr lang="en-US" dirty="0">
                <a:solidFill>
                  <a:srgbClr val="C00000"/>
                </a:solidFill>
              </a:rPr>
              <a:t>Preksha Jerajani</a:t>
            </a:r>
          </a:p>
          <a:p>
            <a:r>
              <a:rPr lang="en-US" dirty="0">
                <a:solidFill>
                  <a:srgbClr val="C00000"/>
                </a:solidFill>
              </a:rPr>
              <a:t>BNFO 300</a:t>
            </a:r>
          </a:p>
        </p:txBody>
      </p:sp>
    </p:spTree>
    <p:extLst>
      <p:ext uri="{BB962C8B-B14F-4D97-AF65-F5344CB8AC3E}">
        <p14:creationId xmlns:p14="http://schemas.microsoft.com/office/powerpoint/2010/main" val="1858056124"/>
      </p:ext>
    </p:extLst>
  </p:cSld>
  <p:clrMapOvr>
    <a:masterClrMapping/>
  </p:clrMapOvr>
  <mc:AlternateContent xmlns:mc="http://schemas.openxmlformats.org/markup-compatibility/2006" xmlns:p14="http://schemas.microsoft.com/office/powerpoint/2010/main">
    <mc:Choice Requires="p14">
      <p:transition spd="slow" p14:dur="2000" advTm="18659"/>
    </mc:Choice>
    <mc:Fallback xmlns="">
      <p:transition spd="slow" advTm="1865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146D8-593B-4C5C-9B9E-3FBE382D1193}"/>
              </a:ext>
            </a:extLst>
          </p:cNvPr>
          <p:cNvSpPr>
            <a:spLocks noGrp="1"/>
          </p:cNvSpPr>
          <p:nvPr>
            <p:ph type="title"/>
          </p:nvPr>
        </p:nvSpPr>
        <p:spPr>
          <a:xfrm>
            <a:off x="723900" y="242248"/>
            <a:ext cx="3855720" cy="1641143"/>
          </a:xfrm>
        </p:spPr>
        <p:txBody>
          <a:bodyPr/>
          <a:lstStyle/>
          <a:p>
            <a:r>
              <a:rPr lang="en-US" dirty="0"/>
              <a:t>CRISPR-Cas9</a:t>
            </a:r>
            <a:br>
              <a:rPr lang="en-US" dirty="0"/>
            </a:br>
            <a:r>
              <a:rPr lang="en-US" dirty="0"/>
              <a:t>w/sgRNA</a:t>
            </a:r>
          </a:p>
        </p:txBody>
      </p:sp>
      <p:sp>
        <p:nvSpPr>
          <p:cNvPr id="4" name="Text Placeholder 3">
            <a:extLst>
              <a:ext uri="{FF2B5EF4-FFF2-40B4-BE49-F238E27FC236}">
                <a16:creationId xmlns:a16="http://schemas.microsoft.com/office/drawing/2014/main" id="{9CFB3E50-B2F8-4BF8-AA89-4E0BDCBC26B7}"/>
              </a:ext>
            </a:extLst>
          </p:cNvPr>
          <p:cNvSpPr>
            <a:spLocks noGrp="1"/>
          </p:cNvSpPr>
          <p:nvPr>
            <p:ph type="body" sz="half" idx="2"/>
          </p:nvPr>
        </p:nvSpPr>
        <p:spPr>
          <a:xfrm>
            <a:off x="150125" y="1712794"/>
            <a:ext cx="5022376" cy="4844955"/>
          </a:xfrm>
        </p:spPr>
        <p:txBody>
          <a:bodyPr>
            <a:normAutofit/>
          </a:bodyPr>
          <a:lstStyle/>
          <a:p>
            <a:pPr marL="285750" indent="-285750">
              <a:buFont typeface="Arial" panose="020B0604020202020204" pitchFamily="34" charset="0"/>
              <a:buChar char="•"/>
            </a:pPr>
            <a:r>
              <a:rPr lang="en-US" sz="1800" dirty="0"/>
              <a:t>Why use this method?</a:t>
            </a:r>
          </a:p>
          <a:p>
            <a:pPr marL="742950" lvl="1" indent="-285750">
              <a:buFont typeface="Arial" panose="020B0604020202020204" pitchFamily="34" charset="0"/>
              <a:buChar char="•"/>
            </a:pPr>
            <a:r>
              <a:rPr lang="en-US" sz="1600" dirty="0"/>
              <a:t>It is the most studied and easy to use method to knock out the gene of interest. </a:t>
            </a:r>
          </a:p>
          <a:p>
            <a:pPr marL="285750" indent="-285750">
              <a:buFont typeface="Arial" panose="020B0604020202020204" pitchFamily="34" charset="0"/>
              <a:buChar char="•"/>
            </a:pPr>
            <a:r>
              <a:rPr lang="en-US" sz="1800" dirty="0"/>
              <a:t>Cas9 endonuclease binds to target and has the sgRNA with it. </a:t>
            </a:r>
          </a:p>
          <a:p>
            <a:pPr marL="742950" lvl="1" indent="-285750">
              <a:buFont typeface="Arial" panose="020B0604020202020204" pitchFamily="34" charset="0"/>
              <a:buChar char="•"/>
            </a:pPr>
            <a:r>
              <a:rPr lang="en-US" sz="1600" dirty="0"/>
              <a:t>PAM– Protospacer adjacent motif</a:t>
            </a:r>
          </a:p>
          <a:p>
            <a:pPr marL="1200150" lvl="2" indent="-285750">
              <a:buFont typeface="Arial" panose="020B0604020202020204" pitchFamily="34" charset="0"/>
              <a:buChar char="•"/>
            </a:pPr>
            <a:r>
              <a:rPr lang="en-US" sz="1400" dirty="0"/>
              <a:t>It Is a short sequence that follows the target DNA sequence</a:t>
            </a:r>
          </a:p>
          <a:p>
            <a:pPr marL="1200150" lvl="2" indent="-285750">
              <a:buFont typeface="Arial" panose="020B0604020202020204" pitchFamily="34" charset="0"/>
              <a:buChar char="•"/>
            </a:pPr>
            <a:r>
              <a:rPr lang="en-US" sz="1400" dirty="0"/>
              <a:t>It is essential for cleavage by Cas nuclease.</a:t>
            </a:r>
          </a:p>
          <a:p>
            <a:pPr marL="285750" indent="-285750">
              <a:buFont typeface="Arial" panose="020B0604020202020204" pitchFamily="34" charset="0"/>
              <a:buChar char="•"/>
            </a:pPr>
            <a:r>
              <a:rPr lang="en-US" sz="1800" dirty="0"/>
              <a:t>This system will help knock out the BRCA1 gene using the sgRNA shown in the figure.</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endParaRPr lang="en-US" sz="1600" dirty="0"/>
          </a:p>
          <a:p>
            <a:pPr marL="285750" indent="-285750">
              <a:buFont typeface="Arial" panose="020B0604020202020204" pitchFamily="34" charset="0"/>
              <a:buChar char="•"/>
            </a:pPr>
            <a:endParaRPr lang="en-US" sz="1800" dirty="0"/>
          </a:p>
        </p:txBody>
      </p:sp>
      <p:pic>
        <p:nvPicPr>
          <p:cNvPr id="5" name="Picture 4" descr="A screenshot of a cell phone&#10;&#10;Description automatically generated">
            <a:extLst>
              <a:ext uri="{FF2B5EF4-FFF2-40B4-BE49-F238E27FC236}">
                <a16:creationId xmlns:a16="http://schemas.microsoft.com/office/drawing/2014/main" id="{7C48D84D-9B37-4681-883E-E71B45D15C1A}"/>
              </a:ext>
            </a:extLst>
          </p:cNvPr>
          <p:cNvPicPr>
            <a:picLocks noChangeAspect="1"/>
          </p:cNvPicPr>
          <p:nvPr/>
        </p:nvPicPr>
        <p:blipFill>
          <a:blip r:embed="rId3"/>
          <a:stretch>
            <a:fillRect/>
          </a:stretch>
        </p:blipFill>
        <p:spPr>
          <a:xfrm>
            <a:off x="4931902" y="0"/>
            <a:ext cx="3181350" cy="6858000"/>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967A3E06-8BDE-40D4-AEEB-2EFD4E8CD51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350642" y="1195417"/>
            <a:ext cx="4841358" cy="1707715"/>
          </a:xfrm>
          <a:prstGeom prst="rect">
            <a:avLst/>
          </a:prstGeom>
        </p:spPr>
      </p:pic>
    </p:spTree>
    <p:extLst>
      <p:ext uri="{BB962C8B-B14F-4D97-AF65-F5344CB8AC3E}">
        <p14:creationId xmlns:p14="http://schemas.microsoft.com/office/powerpoint/2010/main" val="1908959713"/>
      </p:ext>
    </p:extLst>
  </p:cSld>
  <p:clrMapOvr>
    <a:masterClrMapping/>
  </p:clrMapOvr>
  <mc:AlternateContent xmlns:mc="http://schemas.openxmlformats.org/markup-compatibility/2006" xmlns:p14="http://schemas.microsoft.com/office/powerpoint/2010/main">
    <mc:Choice Requires="p14">
      <p:transition spd="slow" p14:dur="2000" advTm="42066"/>
    </mc:Choice>
    <mc:Fallback xmlns="">
      <p:transition spd="slow" advTm="4206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2EE70-785C-47B7-BF10-2B2B89BD450A}"/>
              </a:ext>
            </a:extLst>
          </p:cNvPr>
          <p:cNvSpPr>
            <a:spLocks noGrp="1"/>
          </p:cNvSpPr>
          <p:nvPr>
            <p:ph type="title"/>
          </p:nvPr>
        </p:nvSpPr>
        <p:spPr>
          <a:xfrm>
            <a:off x="723900" y="636919"/>
            <a:ext cx="3855720" cy="951614"/>
          </a:xfrm>
        </p:spPr>
        <p:txBody>
          <a:bodyPr/>
          <a:lstStyle/>
          <a:p>
            <a:pPr algn="ctr"/>
            <a:r>
              <a:rPr lang="en-US" dirty="0"/>
              <a:t>STAINING!</a:t>
            </a:r>
          </a:p>
        </p:txBody>
      </p:sp>
      <p:sp>
        <p:nvSpPr>
          <p:cNvPr id="4" name="Text Placeholder 3">
            <a:extLst>
              <a:ext uri="{FF2B5EF4-FFF2-40B4-BE49-F238E27FC236}">
                <a16:creationId xmlns:a16="http://schemas.microsoft.com/office/drawing/2014/main" id="{7CA72AF1-4ABB-4501-9681-1A9531BAA86E}"/>
              </a:ext>
            </a:extLst>
          </p:cNvPr>
          <p:cNvSpPr>
            <a:spLocks noGrp="1"/>
          </p:cNvSpPr>
          <p:nvPr>
            <p:ph type="body" sz="half" idx="2"/>
          </p:nvPr>
        </p:nvSpPr>
        <p:spPr>
          <a:xfrm>
            <a:off x="222897" y="2345348"/>
            <a:ext cx="4657060" cy="2491269"/>
          </a:xfrm>
        </p:spPr>
        <p:txBody>
          <a:bodyPr>
            <a:normAutofit lnSpcReduction="10000"/>
          </a:bodyPr>
          <a:lstStyle/>
          <a:p>
            <a:pPr marL="285750" indent="-285750">
              <a:buFont typeface="Arial" panose="020B0604020202020204" pitchFamily="34" charset="0"/>
              <a:buChar char="•"/>
            </a:pPr>
            <a:r>
              <a:rPr lang="en-US" sz="2400" dirty="0"/>
              <a:t>The staining process takes about an hour. </a:t>
            </a:r>
          </a:p>
          <a:p>
            <a:pPr marL="285750" indent="-285750">
              <a:buFont typeface="Arial" panose="020B0604020202020204" pitchFamily="34" charset="0"/>
              <a:buChar char="•"/>
            </a:pPr>
            <a:r>
              <a:rPr lang="en-US" sz="2400" dirty="0"/>
              <a:t>Keep the cell culture incubated at 37 degree Celsius for 12-16 hours. </a:t>
            </a:r>
          </a:p>
          <a:p>
            <a:pPr marL="285750" indent="-285750">
              <a:buFont typeface="Arial" panose="020B0604020202020204" pitchFamily="34" charset="0"/>
              <a:buChar char="•"/>
            </a:pPr>
            <a:endParaRPr lang="en-US" sz="2400" dirty="0"/>
          </a:p>
        </p:txBody>
      </p:sp>
      <p:pic>
        <p:nvPicPr>
          <p:cNvPr id="1026" name="Picture 2" descr="Image result for beta gal staining kit&quot;">
            <a:extLst>
              <a:ext uri="{FF2B5EF4-FFF2-40B4-BE49-F238E27FC236}">
                <a16:creationId xmlns:a16="http://schemas.microsoft.com/office/drawing/2014/main" id="{0DD43706-6A85-46A5-AB2D-21313DCFACA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167" b="94667" l="9167" r="84167">
                        <a14:foregroundMark x1="31333" y1="16500" x2="64333" y2="14333"/>
                        <a14:foregroundMark x1="64333" y1="14333" x2="52167" y2="9167"/>
                        <a14:foregroundMark x1="52167" y1="9167" x2="41333" y2="9833"/>
                        <a14:foregroundMark x1="41333" y1="9833" x2="83833" y2="4333"/>
                        <a14:foregroundMark x1="83833" y1="4333" x2="84333" y2="4333"/>
                        <a14:foregroundMark x1="25333" y1="34500" x2="36167" y2="32833"/>
                        <a14:foregroundMark x1="36167" y1="32833" x2="39333" y2="33000"/>
                        <a14:foregroundMark x1="19128" y1="46674" x2="13333" y2="59833"/>
                        <a14:foregroundMark x1="21333" y1="41667" x2="21093" y2="42212"/>
                        <a14:foregroundMark x1="13333" y1="59833" x2="13833" y2="70000"/>
                        <a14:foregroundMark x1="13833" y1="70000" x2="16833" y2="72833"/>
                        <a14:foregroundMark x1="17296" y1="42846" x2="13333" y2="44167"/>
                        <a14:foregroundMark x1="20998" y1="41611" x2="20809" y2="41674"/>
                        <a14:foregroundMark x1="21833" y1="41333" x2="21621" y2="41404"/>
                        <a14:foregroundMark x1="13333" y1="44167" x2="10167" y2="52000"/>
                        <a14:foregroundMark x1="10167" y1="52000" x2="9333" y2="70833"/>
                        <a14:foregroundMark x1="37833" y1="56667" x2="47000" y2="56833"/>
                        <a14:foregroundMark x1="42667" y1="33333" x2="50167" y2="33333"/>
                        <a14:foregroundMark x1="72667" y1="12667" x2="72667" y2="12667"/>
                        <a14:foregroundMark x1="53833" y1="27167" x2="53833" y2="27167"/>
                        <a14:foregroundMark x1="66333" y1="56167" x2="82167" y2="56167"/>
                        <a14:foregroundMark x1="44438" y1="80553" x2="75667" y2="82000"/>
                        <a14:foregroundMark x1="36445" y1="80183" x2="41733" y2="80428"/>
                        <a14:foregroundMark x1="35765" y1="80151" x2="36283" y2="80175"/>
                        <a14:foregroundMark x1="33456" y1="80044" x2="34444" y2="80090"/>
                        <a14:foregroundMark x1="67905" y1="89678" x2="69000" y2="89833"/>
                        <a14:foregroundMark x1="39667" y1="85667" x2="64611" y2="89210"/>
                        <a14:foregroundMark x1="69715" y1="89635" x2="75000" y2="88167"/>
                        <a14:foregroundMark x1="69000" y1="89833" x2="69466" y2="89704"/>
                        <a14:foregroundMark x1="51963" y1="91140" x2="52076" y2="91144"/>
                        <a14:foregroundMark x1="35218" y1="90612" x2="44457" y2="90903"/>
                        <a14:foregroundMark x1="67621" y1="90208" x2="69421" y2="90091"/>
                        <a14:foregroundMark x1="34621" y1="91472" x2="39833" y2="96833"/>
                        <a14:foregroundMark x1="64919" y1="95251" x2="66150" y2="95173"/>
                        <a14:foregroundMark x1="74492" y1="89789" x2="75167" y2="79667"/>
                        <a14:foregroundMark x1="63000" y1="22833" x2="71833" y2="26667"/>
                        <a14:foregroundMark x1="71833" y1="26667" x2="74333" y2="27000"/>
                        <a14:foregroundMark x1="48833" y1="24667" x2="57833" y2="25667"/>
                        <a14:foregroundMark x1="57833" y1="25667" x2="75500" y2="24167"/>
                        <a14:foregroundMark x1="75500" y1="24167" x2="83333" y2="24500"/>
                        <a14:foregroundMark x1="47000" y1="25000" x2="64167" y2="24167"/>
                        <a14:foregroundMark x1="64167" y1="24167" x2="65333" y2="24333"/>
                        <a14:foregroundMark x1="69333" y1="14833" x2="61000" y2="13500"/>
                        <a14:foregroundMark x1="61000" y1="13500" x2="70333" y2="17333"/>
                        <a14:foregroundMark x1="70333" y1="17333" x2="73167" y2="17500"/>
                        <a14:backgroundMark x1="21333" y1="42667" x2="17333" y2="41333"/>
                        <a14:backgroundMark x1="21333" y1="42667" x2="21333" y2="40500"/>
                        <a14:backgroundMark x1="21000" y1="43500" x2="16333" y2="40833"/>
                        <a14:backgroundMark x1="87667" y1="35333" x2="87333" y2="22667"/>
                        <a14:backgroundMark x1="33833" y1="91667" x2="31833" y2="90667"/>
                        <a14:backgroundMark x1="33333" y1="91833" x2="33667" y2="88167"/>
                        <a14:backgroundMark x1="33667" y1="93500" x2="34167" y2="89500"/>
                        <a14:backgroundMark x1="31000" y1="90667" x2="34833" y2="91167"/>
                        <a14:backgroundMark x1="31500" y1="79000" x2="33333" y2="80167"/>
                        <a14:backgroundMark x1="35167" y1="76667" x2="35167" y2="76167"/>
                        <a14:backgroundMark x1="36500" y1="75833" x2="38333" y2="74833"/>
                        <a14:backgroundMark x1="43500" y1="76833" x2="47167" y2="75000"/>
                        <a14:backgroundMark x1="75333" y1="88167" x2="75333" y2="79333"/>
                        <a14:backgroundMark x1="39667" y1="97000" x2="48667" y2="96500"/>
                        <a14:backgroundMark x1="48667" y1="96500" x2="57833" y2="96500"/>
                        <a14:backgroundMark x1="57833" y1="96500" x2="65500" y2="94167"/>
                        <a14:backgroundMark x1="65833" y1="95667" x2="75667" y2="95833"/>
                      </a14:backgroundRemoval>
                    </a14:imgEffect>
                  </a14:imgLayer>
                </a14:imgProps>
              </a:ext>
              <a:ext uri="{28A0092B-C50C-407E-A947-70E740481C1C}">
                <a14:useLocalDpi xmlns:a14="http://schemas.microsoft.com/office/drawing/2010/main" val="0"/>
              </a:ext>
            </a:extLst>
          </a:blip>
          <a:srcRect l="8604" t="3287" r="11644" b="3814"/>
          <a:stretch/>
        </p:blipFill>
        <p:spPr bwMode="auto">
          <a:xfrm>
            <a:off x="6067069" y="321099"/>
            <a:ext cx="2176129" cy="25348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ipette 1000ul&quot;">
            <a:extLst>
              <a:ext uri="{FF2B5EF4-FFF2-40B4-BE49-F238E27FC236}">
                <a16:creationId xmlns:a16="http://schemas.microsoft.com/office/drawing/2014/main" id="{25613096-E77A-41CC-9A60-6832E949630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7895" b="90936" l="9942" r="89474">
                        <a14:foregroundMark x1="58480" y1="10234" x2="69298" y2="13158"/>
                        <a14:foregroundMark x1="59357" y1="9064" x2="70760" y2="11988"/>
                        <a14:foregroundMark x1="70760" y1="10526" x2="72807" y2="7895"/>
                        <a14:foregroundMark x1="24854" y1="77778" x2="17544" y2="90936"/>
                        <a14:foregroundMark x1="17544" y1="90936" x2="26023" y2="79240"/>
                      </a14:backgroundRemoval>
                    </a14:imgEffect>
                  </a14:imgLayer>
                </a14:imgProps>
              </a:ext>
              <a:ext uri="{28A0092B-C50C-407E-A947-70E740481C1C}">
                <a14:useLocalDpi xmlns:a14="http://schemas.microsoft.com/office/drawing/2010/main" val="0"/>
              </a:ext>
            </a:extLst>
          </a:blip>
          <a:srcRect/>
          <a:stretch>
            <a:fillRect/>
          </a:stretch>
        </p:blipFill>
        <p:spPr bwMode="auto">
          <a:xfrm>
            <a:off x="8976831" y="552893"/>
            <a:ext cx="2491269" cy="24912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50 ml tubes&quot;">
            <a:extLst>
              <a:ext uri="{FF2B5EF4-FFF2-40B4-BE49-F238E27FC236}">
                <a16:creationId xmlns:a16="http://schemas.microsoft.com/office/drawing/2014/main" id="{41F34725-9C8F-4BE5-833A-EF8AA9F8D02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9784" r="38562"/>
          <a:stretch/>
        </p:blipFill>
        <p:spPr bwMode="auto">
          <a:xfrm>
            <a:off x="7406574" y="3428999"/>
            <a:ext cx="742508" cy="30003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cell culture in wells&quot;">
            <a:extLst>
              <a:ext uri="{FF2B5EF4-FFF2-40B4-BE49-F238E27FC236}">
                <a16:creationId xmlns:a16="http://schemas.microsoft.com/office/drawing/2014/main" id="{0B6485D8-FA2F-4F57-A809-F7F64C5C0A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05850" y="3940358"/>
            <a:ext cx="276225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Image result for 50 ml tubes&quot;">
            <a:extLst>
              <a:ext uri="{FF2B5EF4-FFF2-40B4-BE49-F238E27FC236}">
                <a16:creationId xmlns:a16="http://schemas.microsoft.com/office/drawing/2014/main" id="{39540D72-569A-445C-BC98-B1A3266C277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9784" r="38562"/>
          <a:stretch/>
        </p:blipFill>
        <p:spPr bwMode="auto">
          <a:xfrm>
            <a:off x="6107298" y="3429000"/>
            <a:ext cx="742508"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446979"/>
      </p:ext>
    </p:extLst>
  </p:cSld>
  <p:clrMapOvr>
    <a:masterClrMapping/>
  </p:clrMapOvr>
  <mc:AlternateContent xmlns:mc="http://schemas.openxmlformats.org/markup-compatibility/2006" xmlns:p14="http://schemas.microsoft.com/office/powerpoint/2010/main">
    <mc:Choice Requires="p14">
      <p:transition spd="slow" p14:dur="2000" advTm="13247"/>
    </mc:Choice>
    <mc:Fallback xmlns="">
      <p:transition spd="slow" advTm="1324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E5511-4CF9-4F90-8AFC-0E32515B6C8D}"/>
              </a:ext>
            </a:extLst>
          </p:cNvPr>
          <p:cNvSpPr>
            <a:spLocks noGrp="1"/>
          </p:cNvSpPr>
          <p:nvPr>
            <p:ph type="title"/>
          </p:nvPr>
        </p:nvSpPr>
        <p:spPr>
          <a:xfrm>
            <a:off x="0" y="129266"/>
            <a:ext cx="5302154" cy="803953"/>
          </a:xfrm>
        </p:spPr>
        <p:txBody>
          <a:bodyPr/>
          <a:lstStyle/>
          <a:p>
            <a:pPr algn="ctr"/>
            <a:r>
              <a:rPr lang="en-US" dirty="0"/>
              <a:t>Cell Counting</a:t>
            </a:r>
          </a:p>
        </p:txBody>
      </p:sp>
      <p:sp>
        <p:nvSpPr>
          <p:cNvPr id="4" name="Text Placeholder 3">
            <a:extLst>
              <a:ext uri="{FF2B5EF4-FFF2-40B4-BE49-F238E27FC236}">
                <a16:creationId xmlns:a16="http://schemas.microsoft.com/office/drawing/2014/main" id="{7F482804-2D54-40F0-8306-F6477CD175FC}"/>
              </a:ext>
            </a:extLst>
          </p:cNvPr>
          <p:cNvSpPr>
            <a:spLocks noGrp="1"/>
          </p:cNvSpPr>
          <p:nvPr>
            <p:ph type="body" sz="half" idx="2"/>
          </p:nvPr>
        </p:nvSpPr>
        <p:spPr>
          <a:xfrm>
            <a:off x="102357" y="1692321"/>
            <a:ext cx="5076967" cy="4964373"/>
          </a:xfrm>
        </p:spPr>
        <p:txBody>
          <a:bodyPr/>
          <a:lstStyle/>
          <a:p>
            <a:r>
              <a:rPr lang="en-US" dirty="0"/>
              <a:t> </a:t>
            </a:r>
          </a:p>
        </p:txBody>
      </p:sp>
      <p:pic>
        <p:nvPicPr>
          <p:cNvPr id="13" name="Picture 12" descr="A picture containing indoor, desk, computer, table&#10;&#10;Description automatically generated">
            <a:extLst>
              <a:ext uri="{FF2B5EF4-FFF2-40B4-BE49-F238E27FC236}">
                <a16:creationId xmlns:a16="http://schemas.microsoft.com/office/drawing/2014/main" id="{3B923AAE-0721-4BD2-B92E-AA8EDBF1AEE1}"/>
              </a:ext>
            </a:extLst>
          </p:cNvPr>
          <p:cNvPicPr>
            <a:picLocks noChangeAspect="1"/>
          </p:cNvPicPr>
          <p:nvPr/>
        </p:nvPicPr>
        <p:blipFill rotWithShape="1">
          <a:blip r:embed="rId2"/>
          <a:srcRect t="20193" b="14533"/>
          <a:stretch/>
        </p:blipFill>
        <p:spPr>
          <a:xfrm rot="5400000">
            <a:off x="-611744" y="1771677"/>
            <a:ext cx="6019421" cy="4050868"/>
          </a:xfrm>
          <a:prstGeom prst="rect">
            <a:avLst/>
          </a:prstGeom>
        </p:spPr>
      </p:pic>
      <p:pic>
        <p:nvPicPr>
          <p:cNvPr id="4098" name="Picture 2" descr="Image result for cell culture in wells&quot;">
            <a:extLst>
              <a:ext uri="{FF2B5EF4-FFF2-40B4-BE49-F238E27FC236}">
                <a16:creationId xmlns:a16="http://schemas.microsoft.com/office/drawing/2014/main" id="{468A2D20-BC2D-49DA-96B0-190C4A9439D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2000" r="90000">
                        <a14:foregroundMark x1="2333" y1="45333" x2="45333" y2="15667"/>
                        <a14:foregroundMark x1="45333" y1="15667" x2="61667" y2="10000"/>
                        <a14:foregroundMark x1="61667" y1="10000" x2="93667" y2="25000"/>
                        <a14:foregroundMark x1="93667" y1="25000" x2="90000" y2="43333"/>
                        <a14:foregroundMark x1="90000" y1="43333" x2="50667" y2="77667"/>
                        <a14:foregroundMark x1="50667" y1="77667" x2="32333" y2="76333"/>
                        <a14:foregroundMark x1="32333" y1="76333" x2="5333" y2="53333"/>
                        <a14:foregroundMark x1="5333" y1="53333" x2="2000" y2="46000"/>
                      </a14:backgroundRemoval>
                    </a14:imgEffect>
                  </a14:imgLayer>
                </a14:imgProps>
              </a:ext>
              <a:ext uri="{28A0092B-C50C-407E-A947-70E740481C1C}">
                <a14:useLocalDpi xmlns:a14="http://schemas.microsoft.com/office/drawing/2010/main" val="0"/>
              </a:ext>
            </a:extLst>
          </a:blip>
          <a:srcRect/>
          <a:stretch>
            <a:fillRect/>
          </a:stretch>
        </p:blipFill>
        <p:spPr bwMode="auto">
          <a:xfrm rot="2202484">
            <a:off x="1794107" y="3140856"/>
            <a:ext cx="1207716" cy="1312511"/>
          </a:xfrm>
          <a:prstGeom prst="rect">
            <a:avLst/>
          </a:prstGeom>
          <a:noFill/>
          <a:extLst>
            <a:ext uri="{909E8E84-426E-40DD-AFC4-6F175D3DCCD1}">
              <a14:hiddenFill xmlns:a14="http://schemas.microsoft.com/office/drawing/2010/main">
                <a:solidFill>
                  <a:srgbClr val="FFFFFF"/>
                </a:solidFill>
              </a14:hiddenFill>
            </a:ext>
          </a:extLst>
        </p:spPr>
      </p:pic>
      <p:sp>
        <p:nvSpPr>
          <p:cNvPr id="14" name="Arrow: Left 13">
            <a:extLst>
              <a:ext uri="{FF2B5EF4-FFF2-40B4-BE49-F238E27FC236}">
                <a16:creationId xmlns:a16="http://schemas.microsoft.com/office/drawing/2014/main" id="{FBED0034-7CA5-4E7D-9EF9-B4AC7D445ADD}"/>
              </a:ext>
            </a:extLst>
          </p:cNvPr>
          <p:cNvSpPr/>
          <p:nvPr/>
        </p:nvSpPr>
        <p:spPr>
          <a:xfrm rot="10800000">
            <a:off x="4463459" y="3210524"/>
            <a:ext cx="1228475" cy="944358"/>
          </a:xfrm>
          <a:prstGeom prst="lef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198460F3-01E7-4AC2-A49F-C1B91D35C0B5}"/>
              </a:ext>
            </a:extLst>
          </p:cNvPr>
          <p:cNvPicPr>
            <a:picLocks noChangeAspect="1"/>
          </p:cNvPicPr>
          <p:nvPr/>
        </p:nvPicPr>
        <p:blipFill>
          <a:blip r:embed="rId5"/>
          <a:stretch>
            <a:fillRect/>
          </a:stretch>
        </p:blipFill>
        <p:spPr>
          <a:xfrm>
            <a:off x="5713756" y="3682703"/>
            <a:ext cx="6478244" cy="3175297"/>
          </a:xfrm>
          <a:prstGeom prst="rect">
            <a:avLst/>
          </a:prstGeom>
        </p:spPr>
      </p:pic>
      <p:pic>
        <p:nvPicPr>
          <p:cNvPr id="21" name="Picture 20" descr="A screen shot of a computer&#10;&#10;Description automatically generated">
            <a:extLst>
              <a:ext uri="{FF2B5EF4-FFF2-40B4-BE49-F238E27FC236}">
                <a16:creationId xmlns:a16="http://schemas.microsoft.com/office/drawing/2014/main" id="{BDB0604B-B938-417F-B592-2D87F94EAA58}"/>
              </a:ext>
            </a:extLst>
          </p:cNvPr>
          <p:cNvPicPr>
            <a:picLocks noChangeAspect="1"/>
          </p:cNvPicPr>
          <p:nvPr/>
        </p:nvPicPr>
        <p:blipFill>
          <a:blip r:embed="rId6"/>
          <a:stretch>
            <a:fillRect/>
          </a:stretch>
        </p:blipFill>
        <p:spPr>
          <a:xfrm>
            <a:off x="5828920" y="51181"/>
            <a:ext cx="4763103" cy="3377819"/>
          </a:xfrm>
          <a:prstGeom prst="rect">
            <a:avLst/>
          </a:prstGeom>
        </p:spPr>
      </p:pic>
    </p:spTree>
    <p:extLst>
      <p:ext uri="{BB962C8B-B14F-4D97-AF65-F5344CB8AC3E}">
        <p14:creationId xmlns:p14="http://schemas.microsoft.com/office/powerpoint/2010/main" val="1099486851"/>
      </p:ext>
    </p:extLst>
  </p:cSld>
  <p:clrMapOvr>
    <a:masterClrMapping/>
  </p:clrMapOvr>
  <mc:AlternateContent xmlns:mc="http://schemas.openxmlformats.org/markup-compatibility/2006" xmlns:p14="http://schemas.microsoft.com/office/powerpoint/2010/main">
    <mc:Choice Requires="p14">
      <p:transition spd="slow" p14:dur="2000" advTm="15752"/>
    </mc:Choice>
    <mc:Fallback xmlns="">
      <p:transition spd="slow" advTm="1575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A8AF08-670C-4312-AB33-9014ABE59E44}"/>
              </a:ext>
            </a:extLst>
          </p:cNvPr>
          <p:cNvSpPr/>
          <p:nvPr/>
        </p:nvSpPr>
        <p:spPr>
          <a:xfrm>
            <a:off x="0" y="131001"/>
            <a:ext cx="12192000" cy="927331"/>
          </a:xfrm>
          <a:prstGeom prst="rect">
            <a:avLst/>
          </a:prstGeom>
          <a:noFill/>
        </p:spPr>
        <p:txBody>
          <a:bodyPr wrap="squar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Discussion -- Possible Results</a:t>
            </a:r>
          </a:p>
        </p:txBody>
      </p:sp>
      <p:sp>
        <p:nvSpPr>
          <p:cNvPr id="6" name="TextBox 5">
            <a:extLst>
              <a:ext uri="{FF2B5EF4-FFF2-40B4-BE49-F238E27FC236}">
                <a16:creationId xmlns:a16="http://schemas.microsoft.com/office/drawing/2014/main" id="{D8B6FD2D-60B2-4253-B5BB-F90C8211F546}"/>
              </a:ext>
            </a:extLst>
          </p:cNvPr>
          <p:cNvSpPr txBox="1"/>
          <p:nvPr/>
        </p:nvSpPr>
        <p:spPr>
          <a:xfrm>
            <a:off x="296333" y="1058331"/>
            <a:ext cx="9304867" cy="5262979"/>
          </a:xfrm>
          <a:prstGeom prst="rect">
            <a:avLst/>
          </a:prstGeom>
          <a:noFill/>
        </p:spPr>
        <p:txBody>
          <a:bodyPr wrap="square" rtlCol="0">
            <a:spAutoFit/>
          </a:bodyPr>
          <a:lstStyle/>
          <a:p>
            <a:r>
              <a:rPr lang="en-US" sz="3200" dirty="0"/>
              <a:t>Two possible results</a:t>
            </a:r>
          </a:p>
          <a:p>
            <a:pPr marL="457200" indent="-457200">
              <a:buFont typeface="+mj-lt"/>
              <a:buAutoNum type="arabicPeriod"/>
            </a:pPr>
            <a:r>
              <a:rPr lang="en-US" sz="3200" dirty="0">
                <a:solidFill>
                  <a:schemeClr val="accent5">
                    <a:lumMod val="75000"/>
                  </a:schemeClr>
                </a:solidFill>
              </a:rPr>
              <a:t>The knocking out of BRCA1 gene leads to long term senescence. </a:t>
            </a:r>
          </a:p>
          <a:p>
            <a:pPr marL="457200" indent="-457200">
              <a:buFont typeface="+mj-lt"/>
              <a:buAutoNum type="arabicPeriod"/>
            </a:pPr>
            <a:r>
              <a:rPr lang="en-US" sz="3200" dirty="0"/>
              <a:t>The knocking out of BRCA1 gene leads to regular or early loss of senescence</a:t>
            </a:r>
            <a:r>
              <a:rPr lang="en-US" sz="2800" dirty="0"/>
              <a:t>.</a:t>
            </a:r>
          </a:p>
          <a:p>
            <a:endParaRPr lang="en-US" sz="2800" dirty="0"/>
          </a:p>
          <a:p>
            <a:r>
              <a:rPr lang="en-US" sz="3200" dirty="0"/>
              <a:t>The ideal result would be the first possibility because the cells are remaining in the non-proliferative stage for a longer time leading to a delay in recurrence.</a:t>
            </a:r>
            <a:endParaRPr lang="en-US" sz="2800" dirty="0"/>
          </a:p>
          <a:p>
            <a:endParaRPr lang="en-US" sz="2400" dirty="0"/>
          </a:p>
          <a:p>
            <a:endParaRPr lang="en-US" sz="2800" dirty="0"/>
          </a:p>
        </p:txBody>
      </p:sp>
    </p:spTree>
    <p:extLst>
      <p:ext uri="{BB962C8B-B14F-4D97-AF65-F5344CB8AC3E}">
        <p14:creationId xmlns:p14="http://schemas.microsoft.com/office/powerpoint/2010/main" val="1776890956"/>
      </p:ext>
    </p:extLst>
  </p:cSld>
  <p:clrMapOvr>
    <a:masterClrMapping/>
  </p:clrMapOvr>
  <mc:AlternateContent xmlns:mc="http://schemas.openxmlformats.org/markup-compatibility/2006" xmlns:p14="http://schemas.microsoft.com/office/powerpoint/2010/main">
    <mc:Choice Requires="p14">
      <p:transition spd="slow" p14:dur="2000" advTm="30312"/>
    </mc:Choice>
    <mc:Fallback xmlns="">
      <p:transition spd="slow" advTm="3031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5E6FD-9105-40B0-8208-2DB11E92AF70}"/>
              </a:ext>
            </a:extLst>
          </p:cNvPr>
          <p:cNvSpPr>
            <a:spLocks noGrp="1"/>
          </p:cNvSpPr>
          <p:nvPr>
            <p:ph type="title"/>
          </p:nvPr>
        </p:nvSpPr>
        <p:spPr>
          <a:xfrm>
            <a:off x="88710" y="3306297"/>
            <a:ext cx="5138383" cy="867770"/>
          </a:xfrm>
        </p:spPr>
        <p:txBody>
          <a:bodyPr>
            <a:normAutofit fontScale="90000"/>
          </a:bodyPr>
          <a:lstStyle/>
          <a:p>
            <a:pPr algn="ctr"/>
            <a:r>
              <a:rPr lang="en-US" sz="6600" dirty="0"/>
              <a:t>Growth Curve</a:t>
            </a:r>
          </a:p>
        </p:txBody>
      </p:sp>
      <p:pic>
        <p:nvPicPr>
          <p:cNvPr id="5" name="Picture 4" descr="A picture containing text, map&#10;&#10;Description automatically generated">
            <a:extLst>
              <a:ext uri="{FF2B5EF4-FFF2-40B4-BE49-F238E27FC236}">
                <a16:creationId xmlns:a16="http://schemas.microsoft.com/office/drawing/2014/main" id="{DF2BE89D-8550-4FEF-8991-384723562B4B}"/>
              </a:ext>
            </a:extLst>
          </p:cNvPr>
          <p:cNvPicPr/>
          <p:nvPr/>
        </p:nvPicPr>
        <p:blipFill rotWithShape="1">
          <a:blip r:embed="rId2" cstate="print">
            <a:extLst>
              <a:ext uri="{28A0092B-C50C-407E-A947-70E740481C1C}">
                <a14:useLocalDpi xmlns:a14="http://schemas.microsoft.com/office/drawing/2010/main" val="0"/>
              </a:ext>
            </a:extLst>
          </a:blip>
          <a:srcRect l="1186" b="2502"/>
          <a:stretch/>
        </p:blipFill>
        <p:spPr bwMode="auto">
          <a:xfrm>
            <a:off x="5637995" y="1848617"/>
            <a:ext cx="6465295" cy="36716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03455014"/>
      </p:ext>
    </p:extLst>
  </p:cSld>
  <p:clrMapOvr>
    <a:masterClrMapping/>
  </p:clrMapOvr>
  <mc:AlternateContent xmlns:mc="http://schemas.openxmlformats.org/markup-compatibility/2006" xmlns:p14="http://schemas.microsoft.com/office/powerpoint/2010/main">
    <mc:Choice Requires="p14">
      <p:transition spd="slow" p14:dur="2000" advTm="2100"/>
    </mc:Choice>
    <mc:Fallback xmlns="">
      <p:transition spd="slow" advTm="21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1EF76A-639E-4C27-B0C9-866C7D72FCAC}"/>
              </a:ext>
            </a:extLst>
          </p:cNvPr>
          <p:cNvSpPr/>
          <p:nvPr/>
        </p:nvSpPr>
        <p:spPr>
          <a:xfrm>
            <a:off x="150034" y="460317"/>
            <a:ext cx="4288866" cy="769441"/>
          </a:xfrm>
          <a:prstGeom prst="rect">
            <a:avLst/>
          </a:prstGeom>
          <a:noFill/>
        </p:spPr>
        <p:txBody>
          <a:bodyPr wrap="none" lIns="91440" tIns="45720" rIns="91440" bIns="45720">
            <a:spAutoFit/>
          </a:bodyPr>
          <a:lstStyle/>
          <a:p>
            <a:pPr algn="ctr"/>
            <a:r>
              <a:rPr lang="en-US" sz="4400" b="0" cap="none" spc="0" dirty="0">
                <a:ln w="0"/>
                <a:solidFill>
                  <a:schemeClr val="accent1"/>
                </a:solidFill>
                <a:effectLst>
                  <a:outerShdw blurRad="38100" dist="25400" dir="5400000" algn="ctr" rotWithShape="0">
                    <a:srgbClr val="6E747A">
                      <a:alpha val="43000"/>
                    </a:srgbClr>
                  </a:outerShdw>
                </a:effectLst>
              </a:rPr>
              <a:t>Further Research</a:t>
            </a:r>
          </a:p>
        </p:txBody>
      </p:sp>
      <p:sp>
        <p:nvSpPr>
          <p:cNvPr id="5" name="TextBox 4">
            <a:extLst>
              <a:ext uri="{FF2B5EF4-FFF2-40B4-BE49-F238E27FC236}">
                <a16:creationId xmlns:a16="http://schemas.microsoft.com/office/drawing/2014/main" id="{501CDF69-EE30-483E-8B61-58F926354C23}"/>
              </a:ext>
            </a:extLst>
          </p:cNvPr>
          <p:cNvSpPr txBox="1"/>
          <p:nvPr/>
        </p:nvSpPr>
        <p:spPr>
          <a:xfrm>
            <a:off x="67732" y="1422119"/>
            <a:ext cx="10888134" cy="2308324"/>
          </a:xfrm>
          <a:prstGeom prst="rect">
            <a:avLst/>
          </a:prstGeom>
          <a:noFill/>
        </p:spPr>
        <p:txBody>
          <a:bodyPr wrap="square" rtlCol="0">
            <a:spAutoFit/>
          </a:bodyPr>
          <a:lstStyle/>
          <a:p>
            <a:pPr marL="285750" indent="-285750">
              <a:buFont typeface="Arial" panose="020B0604020202020204" pitchFamily="34" charset="0"/>
              <a:buChar char="•"/>
            </a:pPr>
            <a:r>
              <a:rPr lang="en-US" sz="2800" dirty="0"/>
              <a:t>Applying this to other genes that are known to contribute to this form of cancer.</a:t>
            </a:r>
          </a:p>
          <a:p>
            <a:pPr marL="285750" indent="-285750">
              <a:buFont typeface="Arial" panose="020B0604020202020204" pitchFamily="34" charset="0"/>
              <a:buChar char="•"/>
            </a:pPr>
            <a:r>
              <a:rPr lang="en-US" sz="2800" dirty="0"/>
              <a:t>Seeing if attacking multiple genes at the same time shows significant difference in results</a:t>
            </a:r>
          </a:p>
          <a:p>
            <a:endParaRPr lang="en-US" sz="3200" dirty="0"/>
          </a:p>
        </p:txBody>
      </p:sp>
      <p:sp>
        <p:nvSpPr>
          <p:cNvPr id="6" name="Rectangle 5">
            <a:extLst>
              <a:ext uri="{FF2B5EF4-FFF2-40B4-BE49-F238E27FC236}">
                <a16:creationId xmlns:a16="http://schemas.microsoft.com/office/drawing/2014/main" id="{EAB3D301-5551-4D70-81DC-F5061CB65A27}"/>
              </a:ext>
            </a:extLst>
          </p:cNvPr>
          <p:cNvSpPr/>
          <p:nvPr/>
        </p:nvSpPr>
        <p:spPr>
          <a:xfrm>
            <a:off x="262466" y="4115164"/>
            <a:ext cx="10498667" cy="1384995"/>
          </a:xfrm>
          <a:prstGeom prst="rect">
            <a:avLst/>
          </a:prstGeom>
        </p:spPr>
        <p:txBody>
          <a:bodyPr wrap="square">
            <a:spAutoFit/>
          </a:bodyPr>
          <a:lstStyle/>
          <a:p>
            <a:pPr algn="ctr"/>
            <a:r>
              <a:rPr lang="en-US" sz="2800" dirty="0">
                <a:ln w="0"/>
                <a:solidFill>
                  <a:schemeClr val="accent1"/>
                </a:solidFill>
                <a:effectLst>
                  <a:outerShdw blurRad="38100" dist="25400" dir="5400000" algn="ctr" rotWithShape="0">
                    <a:srgbClr val="6E747A">
                      <a:alpha val="43000"/>
                    </a:srgbClr>
                  </a:outerShdw>
                </a:effectLst>
              </a:rPr>
              <a:t>This research is so important to the understanding of genes and their impact on not only the onset of cancer but also the recurrence of cancer after treatment. </a:t>
            </a:r>
          </a:p>
        </p:txBody>
      </p:sp>
    </p:spTree>
    <p:extLst>
      <p:ext uri="{BB962C8B-B14F-4D97-AF65-F5344CB8AC3E}">
        <p14:creationId xmlns:p14="http://schemas.microsoft.com/office/powerpoint/2010/main" val="4197179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048A62-0269-40A5-A3D3-87A9332F6FD8}"/>
              </a:ext>
            </a:extLst>
          </p:cNvPr>
          <p:cNvSpPr/>
          <p:nvPr/>
        </p:nvSpPr>
        <p:spPr>
          <a:xfrm>
            <a:off x="935665" y="0"/>
            <a:ext cx="11164185" cy="6287170"/>
          </a:xfrm>
          <a:prstGeom prst="rect">
            <a:avLst/>
          </a:prstGeom>
        </p:spPr>
        <p:txBody>
          <a:bodyPr wrap="square">
            <a:spAutoFit/>
          </a:bodyPr>
          <a:lstStyle/>
          <a:p>
            <a:pPr>
              <a:lnSpc>
                <a:spcPct val="107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References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600"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Itahana, K., Itahana, Y., &amp; </a:t>
            </a:r>
            <a:r>
              <a:rPr lang="en-US" sz="1600" dirty="0" err="1">
                <a:solidFill>
                  <a:srgbClr val="303030"/>
                </a:solidFill>
                <a:latin typeface="Times New Roman" panose="02020603050405020304" pitchFamily="18" charset="0"/>
                <a:ea typeface="Calibri" panose="020F0502020204030204" pitchFamily="34" charset="0"/>
                <a:cs typeface="Times New Roman" panose="02020603050405020304" pitchFamily="18" charset="0"/>
              </a:rPr>
              <a:t>Dimri</a:t>
            </a:r>
            <a:r>
              <a:rPr lang="en-US" sz="1600"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 G. P. (2013). Colorimetric detection of senescence-associated β galactosidase. </a:t>
            </a:r>
            <a:r>
              <a:rPr lang="en-US" sz="1600" i="1"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Methods in molecular biology (Clifton, N.J.)</a:t>
            </a:r>
            <a:r>
              <a:rPr lang="en-US" sz="1600"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i="1"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965</a:t>
            </a:r>
            <a:r>
              <a:rPr lang="en-US" sz="1600"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 143–156. doi:10.1007/978-1-62703-239-1_8</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600"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Kumar, P., &amp; Aggarwal, R. (2016). An overview of triple-negative breast cancer. </a:t>
            </a:r>
            <a:r>
              <a:rPr lang="en-US" sz="1600" i="1"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Archives of Gynecology and Obstetrics,</a:t>
            </a:r>
            <a:r>
              <a:rPr lang="en-US" sz="1600"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 </a:t>
            </a:r>
            <a:r>
              <a:rPr lang="en-US" sz="1600" i="1"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293</a:t>
            </a:r>
            <a:r>
              <a:rPr lang="en-US" sz="1600"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(2), 247-269. </a:t>
            </a:r>
            <a:r>
              <a:rPr lang="en-US" sz="16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https://link-springer-com.proxy.library.vcu.edu/content/pdf/10.1007/s00404-015-3859-y.pdf</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600"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Wong-Brown, M., Meldrum, W., Carpenter, C., Clarke, J., </a:t>
            </a:r>
            <a:r>
              <a:rPr lang="en-US" sz="1600" dirty="0" err="1">
                <a:solidFill>
                  <a:srgbClr val="3A3A3A"/>
                </a:solidFill>
                <a:latin typeface="Times New Roman" panose="02020603050405020304" pitchFamily="18" charset="0"/>
                <a:ea typeface="Calibri" panose="020F0502020204030204" pitchFamily="34" charset="0"/>
                <a:cs typeface="Times New Roman" panose="02020603050405020304" pitchFamily="18" charset="0"/>
              </a:rPr>
              <a:t>Narod</a:t>
            </a:r>
            <a:r>
              <a:rPr lang="en-US" sz="1600"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 J., </a:t>
            </a:r>
            <a:r>
              <a:rPr lang="en-US" sz="1600" dirty="0" err="1">
                <a:solidFill>
                  <a:srgbClr val="3A3A3A"/>
                </a:solidFill>
                <a:latin typeface="Times New Roman" panose="02020603050405020304" pitchFamily="18" charset="0"/>
                <a:ea typeface="Calibri" panose="020F0502020204030204" pitchFamily="34" charset="0"/>
                <a:cs typeface="Times New Roman" panose="02020603050405020304" pitchFamily="18" charset="0"/>
              </a:rPr>
              <a:t>Jakubowska</a:t>
            </a:r>
            <a:r>
              <a:rPr lang="en-US" sz="1600"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 E., . . . Scott, S. (2015). Prevalence of BRCA1 and BRCA2 germline mutations in patients with triple-negative breast cancer. </a:t>
            </a:r>
            <a:r>
              <a:rPr lang="en-US" sz="1600" i="1"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Breast Cancer Research and Treatment,</a:t>
            </a:r>
            <a:r>
              <a:rPr lang="en-US" sz="1600"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 </a:t>
            </a:r>
            <a:r>
              <a:rPr lang="en-US" sz="1600" i="1"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150</a:t>
            </a:r>
            <a:r>
              <a:rPr lang="en-US" sz="1600"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(1), 71-80.</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600"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Jiang, F., &amp; </a:t>
            </a:r>
            <a:r>
              <a:rPr lang="en-US" sz="1600" dirty="0" err="1">
                <a:solidFill>
                  <a:srgbClr val="3A3A3A"/>
                </a:solidFill>
                <a:latin typeface="Times New Roman" panose="02020603050405020304" pitchFamily="18" charset="0"/>
                <a:ea typeface="Calibri" panose="020F0502020204030204" pitchFamily="34" charset="0"/>
                <a:cs typeface="Times New Roman" panose="02020603050405020304" pitchFamily="18" charset="0"/>
              </a:rPr>
              <a:t>Doudna</a:t>
            </a:r>
            <a:r>
              <a:rPr lang="en-US" sz="1600"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 J. (n.d.). CRISPRCas9 Structures and Mechanisms. </a:t>
            </a:r>
            <a:r>
              <a:rPr lang="en-US" sz="1600" i="1"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Annual Review of Biophysics,</a:t>
            </a:r>
            <a:r>
              <a:rPr lang="en-US" sz="1600"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 </a:t>
            </a:r>
            <a:r>
              <a:rPr lang="en-US" sz="1600" i="1"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46</a:t>
            </a:r>
            <a:r>
              <a:rPr lang="en-US" sz="1600"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(1), 505-529.</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600"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Kavanagh, E. L., Lindsay, S., </a:t>
            </a:r>
            <a:r>
              <a:rPr lang="en-US" sz="1600" dirty="0" err="1">
                <a:solidFill>
                  <a:srgbClr val="303030"/>
                </a:solidFill>
                <a:latin typeface="Times New Roman" panose="02020603050405020304" pitchFamily="18" charset="0"/>
                <a:ea typeface="Calibri" panose="020F0502020204030204" pitchFamily="34" charset="0"/>
                <a:cs typeface="Times New Roman" panose="02020603050405020304" pitchFamily="18" charset="0"/>
              </a:rPr>
              <a:t>Halasz</a:t>
            </a:r>
            <a:r>
              <a:rPr lang="en-US" sz="1600"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 M., </a:t>
            </a:r>
            <a:r>
              <a:rPr lang="en-US" sz="1600" dirty="0" err="1">
                <a:solidFill>
                  <a:srgbClr val="303030"/>
                </a:solidFill>
                <a:latin typeface="Times New Roman" panose="02020603050405020304" pitchFamily="18" charset="0"/>
                <a:ea typeface="Calibri" panose="020F0502020204030204" pitchFamily="34" charset="0"/>
                <a:cs typeface="Times New Roman" panose="02020603050405020304" pitchFamily="18" charset="0"/>
              </a:rPr>
              <a:t>Gubbins</a:t>
            </a:r>
            <a:r>
              <a:rPr lang="en-US" sz="1600"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 L. C., Weiner-</a:t>
            </a:r>
            <a:r>
              <a:rPr lang="en-US" sz="1600" dirty="0" err="1">
                <a:solidFill>
                  <a:srgbClr val="303030"/>
                </a:solidFill>
                <a:latin typeface="Times New Roman" panose="02020603050405020304" pitchFamily="18" charset="0"/>
                <a:ea typeface="Calibri" panose="020F0502020204030204" pitchFamily="34" charset="0"/>
                <a:cs typeface="Times New Roman" panose="02020603050405020304" pitchFamily="18" charset="0"/>
              </a:rPr>
              <a:t>Gorzel</a:t>
            </a:r>
            <a:r>
              <a:rPr lang="en-US" sz="1600"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 K., </a:t>
            </a:r>
            <a:r>
              <a:rPr lang="en-US" sz="1600" dirty="0" err="1">
                <a:solidFill>
                  <a:srgbClr val="303030"/>
                </a:solidFill>
                <a:latin typeface="Times New Roman" panose="02020603050405020304" pitchFamily="18" charset="0"/>
                <a:ea typeface="Calibri" panose="020F0502020204030204" pitchFamily="34" charset="0"/>
                <a:cs typeface="Times New Roman" panose="02020603050405020304" pitchFamily="18" charset="0"/>
              </a:rPr>
              <a:t>Guang</a:t>
            </a:r>
            <a:r>
              <a:rPr lang="en-US" sz="1600"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 M., … McCann, A. (2017). Protein and chemotherapy profiling of extracellular vesicles harvested from therapeutic induced senescent triple negative breast cancer cells. </a:t>
            </a:r>
            <a:r>
              <a:rPr lang="en-US" sz="1600" i="1"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Oncogenesis</a:t>
            </a:r>
            <a:r>
              <a:rPr lang="en-US" sz="1600"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i="1"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6</a:t>
            </a:r>
            <a:r>
              <a:rPr lang="en-US" sz="1600"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(10), e388. doi:10.1038/oncsis.2017.82</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600"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Wang, Y. A., Jian, J. W., Hung, C. F., Peng, H. P., Yang, C. F., Cheng, H. S., &amp; Yang, A. S. (2018). Germline breast cancer susceptibility gene mutations and breast cancer outcomes. </a:t>
            </a:r>
            <a:r>
              <a:rPr lang="en-US" sz="1600" i="1"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BMC cancer</a:t>
            </a:r>
            <a:r>
              <a:rPr lang="en-US" sz="1600"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i="1"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18</a:t>
            </a:r>
            <a:r>
              <a:rPr lang="en-US" sz="1600"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(1), 315. doi:10.1186/s12885-018-4229-5</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600"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F Ann Ran, Patrick D Hsu, Jason Wright, </a:t>
            </a:r>
            <a:r>
              <a:rPr lang="en-US" sz="1600" dirty="0" err="1">
                <a:solidFill>
                  <a:srgbClr val="3A3A3A"/>
                </a:solidFill>
                <a:latin typeface="Times New Roman" panose="02020603050405020304" pitchFamily="18" charset="0"/>
                <a:ea typeface="Calibri" panose="020F0502020204030204" pitchFamily="34" charset="0"/>
                <a:cs typeface="Times New Roman" panose="02020603050405020304" pitchFamily="18" charset="0"/>
              </a:rPr>
              <a:t>Vineeta</a:t>
            </a:r>
            <a:r>
              <a:rPr lang="en-US" sz="1600"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3A3A3A"/>
                </a:solidFill>
                <a:latin typeface="Times New Roman" panose="02020603050405020304" pitchFamily="18" charset="0"/>
                <a:ea typeface="Calibri" panose="020F0502020204030204" pitchFamily="34" charset="0"/>
                <a:cs typeface="Times New Roman" panose="02020603050405020304" pitchFamily="18" charset="0"/>
              </a:rPr>
              <a:t>Agarwala</a:t>
            </a:r>
            <a:r>
              <a:rPr lang="en-US" sz="1600"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 David A Scott, &amp; Feng Zhang. (2013). Genome engineering using the CRISPR-Cas9 system. </a:t>
            </a:r>
            <a:r>
              <a:rPr lang="en-US" sz="1600" i="1"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Nature Protocols,</a:t>
            </a:r>
            <a:r>
              <a:rPr lang="en-US" sz="1600"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 </a:t>
            </a:r>
            <a:r>
              <a:rPr lang="en-US" sz="1600" i="1"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8</a:t>
            </a:r>
            <a:r>
              <a:rPr lang="en-US" sz="1600"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(11), 2281-2308.</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600"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Henser-Brownhill, T., Monserrat, J., &amp; </a:t>
            </a:r>
            <a:r>
              <a:rPr lang="en-US" sz="1600" dirty="0" err="1">
                <a:solidFill>
                  <a:srgbClr val="303030"/>
                </a:solidFill>
                <a:latin typeface="Times New Roman" panose="02020603050405020304" pitchFamily="18" charset="0"/>
                <a:ea typeface="Calibri" panose="020F0502020204030204" pitchFamily="34" charset="0"/>
                <a:cs typeface="Times New Roman" panose="02020603050405020304" pitchFamily="18" charset="0"/>
              </a:rPr>
              <a:t>Scaffidi</a:t>
            </a:r>
            <a:r>
              <a:rPr lang="en-US" sz="1600"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 P. (2017). Generation of an arrayed CRISPR-Cas9 library targeting epigenetic regulators: from high-content screens to in vivo assays. </a:t>
            </a:r>
            <a:r>
              <a:rPr lang="en-US" sz="1600" i="1"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Epigenetics</a:t>
            </a:r>
            <a:r>
              <a:rPr lang="en-US" sz="1600"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i="1"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12</a:t>
            </a:r>
            <a:r>
              <a:rPr lang="en-US" sz="1600"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(12), 1065–1075. doi:10.1080/15592294.2017.1395121</a:t>
            </a:r>
          </a:p>
          <a:p>
            <a:pPr marL="342900" indent="-342900">
              <a:lnSpc>
                <a:spcPct val="107000"/>
              </a:lnSpc>
              <a:spcAft>
                <a:spcPts val="800"/>
              </a:spcAft>
              <a:buFont typeface="+mj-lt"/>
              <a:buAutoNum type="arabicPeriod"/>
            </a:pPr>
            <a:r>
              <a:rPr lang="en-US" sz="1400" dirty="0">
                <a:latin typeface="Times New Roman" panose="02020603050405020304" pitchFamily="18" charset="0"/>
                <a:cs typeface="Times New Roman" panose="02020603050405020304" pitchFamily="18" charset="0"/>
              </a:rPr>
              <a:t>Yang, M., Zeng, C., Li, P., Qian, L., Ding, B., Huang, L., … Wu, W. (2019). Impact of CXCR4 and CXCR7 knockout by CRISPR/Cas9 on the function of triple-negative breast cancer cells. </a:t>
            </a:r>
            <a:r>
              <a:rPr lang="en-US" sz="1400" i="1" dirty="0" err="1">
                <a:latin typeface="Times New Roman" panose="02020603050405020304" pitchFamily="18" charset="0"/>
                <a:cs typeface="Times New Roman" panose="02020603050405020304" pitchFamily="18" charset="0"/>
              </a:rPr>
              <a:t>OncoTargets</a:t>
            </a:r>
            <a:r>
              <a:rPr lang="en-US" sz="1400" i="1" dirty="0">
                <a:latin typeface="Times New Roman" panose="02020603050405020304" pitchFamily="18" charset="0"/>
                <a:cs typeface="Times New Roman" panose="02020603050405020304" pitchFamily="18" charset="0"/>
              </a:rPr>
              <a:t> and therapy</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12</a:t>
            </a:r>
            <a:r>
              <a:rPr lang="en-US" sz="1400" dirty="0">
                <a:latin typeface="Times New Roman" panose="02020603050405020304" pitchFamily="18" charset="0"/>
                <a:cs typeface="Times New Roman" panose="02020603050405020304" pitchFamily="18" charset="0"/>
              </a:rPr>
              <a:t>, 3849–3858. doi:10.2147/OTT.S195661</a:t>
            </a:r>
          </a:p>
          <a:p>
            <a:pPr marR="0" lvl="0">
              <a:lnSpc>
                <a:spcPct val="107000"/>
              </a:lnSpc>
              <a:spcBef>
                <a:spcPts val="0"/>
              </a:spcBef>
              <a:spcAft>
                <a:spcPts val="800"/>
              </a:spcAft>
            </a:pPr>
            <a:endParaRPr lang="en-US" sz="1600" dirty="0">
              <a:solidFill>
                <a:srgbClr val="30303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643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32D37-3BBA-4473-ABF8-C5437C64F764}"/>
              </a:ext>
            </a:extLst>
          </p:cNvPr>
          <p:cNvSpPr>
            <a:spLocks noGrp="1"/>
          </p:cNvSpPr>
          <p:nvPr>
            <p:ph type="title"/>
          </p:nvPr>
        </p:nvSpPr>
        <p:spPr>
          <a:xfrm>
            <a:off x="1056167" y="262270"/>
            <a:ext cx="9916633" cy="956930"/>
          </a:xfrm>
        </p:spPr>
        <p:txBody>
          <a:bodyPr/>
          <a:lstStyle/>
          <a:p>
            <a:r>
              <a:rPr lang="en-US" dirty="0"/>
              <a:t>What is TNBC?</a:t>
            </a:r>
          </a:p>
        </p:txBody>
      </p:sp>
      <p:sp>
        <p:nvSpPr>
          <p:cNvPr id="3" name="Content Placeholder 2">
            <a:extLst>
              <a:ext uri="{FF2B5EF4-FFF2-40B4-BE49-F238E27FC236}">
                <a16:creationId xmlns:a16="http://schemas.microsoft.com/office/drawing/2014/main" id="{37976959-012E-421E-A755-8AB494C1F2E0}"/>
              </a:ext>
            </a:extLst>
          </p:cNvPr>
          <p:cNvSpPr>
            <a:spLocks noGrp="1"/>
          </p:cNvSpPr>
          <p:nvPr>
            <p:ph idx="1"/>
          </p:nvPr>
        </p:nvSpPr>
        <p:spPr>
          <a:xfrm>
            <a:off x="1371600" y="1219200"/>
            <a:ext cx="9601200" cy="1905000"/>
          </a:xfrm>
        </p:spPr>
        <p:txBody>
          <a:bodyPr>
            <a:normAutofit lnSpcReduction="10000"/>
          </a:bodyPr>
          <a:lstStyle/>
          <a:p>
            <a:pPr marL="0" indent="0">
              <a:buNone/>
            </a:pPr>
            <a:r>
              <a:rPr lang="en-US" sz="2400" dirty="0">
                <a:solidFill>
                  <a:schemeClr val="accent6">
                    <a:lumMod val="50000"/>
                  </a:schemeClr>
                </a:solidFill>
              </a:rPr>
              <a:t>Unlike other forms of breast cancer it does not express</a:t>
            </a:r>
          </a:p>
          <a:p>
            <a:pPr marL="457200" indent="-457200">
              <a:buFont typeface="+mj-lt"/>
              <a:buAutoNum type="arabicPeriod"/>
            </a:pPr>
            <a:r>
              <a:rPr lang="en-US" sz="2400" dirty="0">
                <a:solidFill>
                  <a:schemeClr val="accent6">
                    <a:lumMod val="50000"/>
                  </a:schemeClr>
                </a:solidFill>
              </a:rPr>
              <a:t>Estrogen Receptors (ER)</a:t>
            </a:r>
          </a:p>
          <a:p>
            <a:pPr marL="457200" indent="-457200">
              <a:buFont typeface="+mj-lt"/>
              <a:buAutoNum type="arabicPeriod"/>
            </a:pPr>
            <a:r>
              <a:rPr lang="en-US" sz="2400" dirty="0">
                <a:solidFill>
                  <a:schemeClr val="accent6">
                    <a:lumMod val="50000"/>
                  </a:schemeClr>
                </a:solidFill>
              </a:rPr>
              <a:t>Progesterone Receptors (PR)</a:t>
            </a:r>
          </a:p>
          <a:p>
            <a:pPr marL="457200" indent="-457200">
              <a:buFont typeface="+mj-lt"/>
              <a:buAutoNum type="arabicPeriod"/>
            </a:pPr>
            <a:r>
              <a:rPr lang="en-US" sz="2400" dirty="0">
                <a:solidFill>
                  <a:schemeClr val="accent6">
                    <a:lumMod val="50000"/>
                  </a:schemeClr>
                </a:solidFill>
              </a:rPr>
              <a:t>Human epidermal growth factor Receptor 2 (HER2)</a:t>
            </a:r>
          </a:p>
          <a:p>
            <a:pPr marL="457200" indent="-457200">
              <a:buFont typeface="+mj-lt"/>
              <a:buAutoNum type="arabicPeriod"/>
            </a:pPr>
            <a:endParaRPr lang="en-US" dirty="0"/>
          </a:p>
        </p:txBody>
      </p:sp>
      <p:pic>
        <p:nvPicPr>
          <p:cNvPr id="6" name="Picture 5" descr="A close up of a logo&#10;&#10;Description automatically generated">
            <a:extLst>
              <a:ext uri="{FF2B5EF4-FFF2-40B4-BE49-F238E27FC236}">
                <a16:creationId xmlns:a16="http://schemas.microsoft.com/office/drawing/2014/main" id="{6F7F6E0D-DF51-4BCC-B6CE-EA9B069C25A3}"/>
              </a:ext>
            </a:extLst>
          </p:cNvPr>
          <p:cNvPicPr>
            <a:picLocks noChangeAspect="1"/>
          </p:cNvPicPr>
          <p:nvPr/>
        </p:nvPicPr>
        <p:blipFill>
          <a:blip r:embed="rId2"/>
          <a:stretch>
            <a:fillRect/>
          </a:stretch>
        </p:blipFill>
        <p:spPr>
          <a:xfrm>
            <a:off x="7875181" y="3029097"/>
            <a:ext cx="4139609" cy="3708400"/>
          </a:xfrm>
          <a:prstGeom prst="rect">
            <a:avLst/>
          </a:prstGeom>
        </p:spPr>
      </p:pic>
    </p:spTree>
    <p:extLst>
      <p:ext uri="{BB962C8B-B14F-4D97-AF65-F5344CB8AC3E}">
        <p14:creationId xmlns:p14="http://schemas.microsoft.com/office/powerpoint/2010/main" val="409752533"/>
      </p:ext>
    </p:extLst>
  </p:cSld>
  <p:clrMapOvr>
    <a:masterClrMapping/>
  </p:clrMapOvr>
  <mc:AlternateContent xmlns:mc="http://schemas.openxmlformats.org/markup-compatibility/2006" xmlns:p14="http://schemas.microsoft.com/office/powerpoint/2010/main">
    <mc:Choice Requires="p14">
      <p:transition spd="slow" p14:dur="2000" advTm="42067"/>
    </mc:Choice>
    <mc:Fallback xmlns="">
      <p:transition spd="slow" advTm="4206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355DC2-29D1-4E12-8093-6DEC80E341D4}"/>
              </a:ext>
            </a:extLst>
          </p:cNvPr>
          <p:cNvSpPr/>
          <p:nvPr/>
        </p:nvSpPr>
        <p:spPr>
          <a:xfrm>
            <a:off x="1696806" y="1181100"/>
            <a:ext cx="9960438" cy="923330"/>
          </a:xfrm>
          <a:prstGeom prst="rect">
            <a:avLst/>
          </a:prstGeom>
          <a:noFill/>
        </p:spPr>
        <p:txBody>
          <a:bodyPr wrap="square" lIns="91440" tIns="45720" rIns="91440" bIns="45720">
            <a:spAutoFit/>
          </a:bodyPr>
          <a:lstStyle/>
          <a:p>
            <a:pPr algn="ctr"/>
            <a:r>
              <a:rPr lang="en-US" sz="5400" b="0" cap="none" spc="0" dirty="0">
                <a:ln w="0"/>
                <a:solidFill>
                  <a:schemeClr val="accent6">
                    <a:lumMod val="50000"/>
                  </a:schemeClr>
                </a:solidFill>
                <a:effectLst>
                  <a:outerShdw blurRad="38100" dist="25400" dir="5400000" algn="ctr" rotWithShape="0">
                    <a:srgbClr val="6E747A">
                      <a:alpha val="43000"/>
                    </a:srgbClr>
                  </a:outerShdw>
                </a:effectLst>
              </a:rPr>
              <a:t>23% female breast cancer cases</a:t>
            </a:r>
          </a:p>
        </p:txBody>
      </p:sp>
      <p:sp>
        <p:nvSpPr>
          <p:cNvPr id="7" name="Arrow: Down 6">
            <a:extLst>
              <a:ext uri="{FF2B5EF4-FFF2-40B4-BE49-F238E27FC236}">
                <a16:creationId xmlns:a16="http://schemas.microsoft.com/office/drawing/2014/main" id="{8D7C9571-C2F0-4658-9778-6D05542252C2}"/>
              </a:ext>
            </a:extLst>
          </p:cNvPr>
          <p:cNvSpPr/>
          <p:nvPr/>
        </p:nvSpPr>
        <p:spPr>
          <a:xfrm>
            <a:off x="5734051" y="2352080"/>
            <a:ext cx="800100" cy="20389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21CE718-0944-4267-A328-B42C54D38BBC}"/>
              </a:ext>
            </a:extLst>
          </p:cNvPr>
          <p:cNvSpPr/>
          <p:nvPr/>
        </p:nvSpPr>
        <p:spPr>
          <a:xfrm>
            <a:off x="715156" y="4391025"/>
            <a:ext cx="11409405" cy="1538883"/>
          </a:xfrm>
          <a:prstGeom prst="rect">
            <a:avLst/>
          </a:prstGeom>
          <a:noFill/>
        </p:spPr>
        <p:txBody>
          <a:bodyPr wrap="none" lIns="91440" tIns="45720" rIns="91440" bIns="45720">
            <a:spAutoFit/>
          </a:bodyPr>
          <a:lstStyle/>
          <a:p>
            <a:pPr algn="ctr"/>
            <a:r>
              <a:rPr lang="en-US" sz="4000" b="0" cap="none" spc="0" dirty="0">
                <a:ln w="0"/>
                <a:solidFill>
                  <a:schemeClr val="accent6">
                    <a:lumMod val="50000"/>
                  </a:schemeClr>
                </a:solidFill>
                <a:effectLst>
                  <a:outerShdw blurRad="38100" dist="25400" dir="5400000" algn="ctr" rotWithShape="0">
                    <a:srgbClr val="6E747A">
                      <a:alpha val="43000"/>
                    </a:srgbClr>
                  </a:outerShdw>
                </a:effectLst>
              </a:rPr>
              <a:t>10-20% of all breast cancer cases account for </a:t>
            </a:r>
            <a:r>
              <a:rPr lang="en-US" sz="4000" b="0" cap="none" spc="0" dirty="0">
                <a:ln w="0"/>
                <a:solidFill>
                  <a:srgbClr val="FF0000"/>
                </a:solidFill>
                <a:effectLst>
                  <a:outerShdw blurRad="38100" dist="25400" dir="5400000" algn="ctr" rotWithShape="0">
                    <a:srgbClr val="6E747A">
                      <a:alpha val="43000"/>
                    </a:srgbClr>
                  </a:outerShdw>
                </a:effectLst>
              </a:rPr>
              <a:t>TNBC</a:t>
            </a:r>
          </a:p>
          <a:p>
            <a:pPr algn="ct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133195773"/>
      </p:ext>
    </p:extLst>
  </p:cSld>
  <p:clrMapOvr>
    <a:masterClrMapping/>
  </p:clrMapOvr>
  <mc:AlternateContent xmlns:mc="http://schemas.openxmlformats.org/markup-compatibility/2006" xmlns:p14="http://schemas.microsoft.com/office/powerpoint/2010/main">
    <mc:Choice Requires="p14">
      <p:transition spd="slow" p14:dur="2000" advTm="20056"/>
    </mc:Choice>
    <mc:Fallback xmlns="">
      <p:transition spd="slow" advTm="2005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D2D507-575B-4FE4-911D-00E07AB398C2}"/>
              </a:ext>
            </a:extLst>
          </p:cNvPr>
          <p:cNvSpPr>
            <a:spLocks noGrp="1"/>
          </p:cNvSpPr>
          <p:nvPr>
            <p:ph idx="1"/>
          </p:nvPr>
        </p:nvSpPr>
        <p:spPr>
          <a:xfrm>
            <a:off x="781842" y="241570"/>
            <a:ext cx="11132226" cy="3836773"/>
          </a:xfrm>
        </p:spPr>
        <p:txBody>
          <a:bodyPr>
            <a:normAutofit/>
          </a:bodyPr>
          <a:lstStyle/>
          <a:p>
            <a:r>
              <a:rPr lang="en-US" sz="3600" dirty="0">
                <a:solidFill>
                  <a:srgbClr val="C00000"/>
                </a:solidFill>
              </a:rPr>
              <a:t>Recurrence is very HIGH between the 1</a:t>
            </a:r>
            <a:r>
              <a:rPr lang="en-US" sz="3600" baseline="30000" dirty="0">
                <a:solidFill>
                  <a:srgbClr val="C00000"/>
                </a:solidFill>
              </a:rPr>
              <a:t>st</a:t>
            </a:r>
            <a:r>
              <a:rPr lang="en-US" sz="3600" dirty="0">
                <a:solidFill>
                  <a:srgbClr val="C00000"/>
                </a:solidFill>
              </a:rPr>
              <a:t> and 3</a:t>
            </a:r>
            <a:r>
              <a:rPr lang="en-US" sz="3600" baseline="30000" dirty="0">
                <a:solidFill>
                  <a:srgbClr val="C00000"/>
                </a:solidFill>
              </a:rPr>
              <a:t>rd</a:t>
            </a:r>
            <a:r>
              <a:rPr lang="en-US" sz="3600" dirty="0">
                <a:solidFill>
                  <a:srgbClr val="C00000"/>
                </a:solidFill>
              </a:rPr>
              <a:t> year after treatment.</a:t>
            </a:r>
          </a:p>
          <a:p>
            <a:r>
              <a:rPr lang="en-US" sz="3600" dirty="0">
                <a:solidFill>
                  <a:srgbClr val="C00000"/>
                </a:solidFill>
              </a:rPr>
              <a:t>The aggressiveness of TNBC is highest compared to the other forms of breast cancer.  </a:t>
            </a:r>
          </a:p>
          <a:p>
            <a:r>
              <a:rPr lang="en-US" sz="3600" dirty="0">
                <a:solidFill>
                  <a:srgbClr val="C00000"/>
                </a:solidFill>
              </a:rPr>
              <a:t>This is no standardized treatment for TNBC.</a:t>
            </a:r>
          </a:p>
        </p:txBody>
      </p:sp>
      <p:pic>
        <p:nvPicPr>
          <p:cNvPr id="7" name="Graphic 6" descr="Man">
            <a:extLst>
              <a:ext uri="{FF2B5EF4-FFF2-40B4-BE49-F238E27FC236}">
                <a16:creationId xmlns:a16="http://schemas.microsoft.com/office/drawing/2014/main" id="{147B2CB6-30C2-417B-B9A6-3BA10AD131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70828" y="3893288"/>
            <a:ext cx="2964712" cy="2964712"/>
          </a:xfrm>
          <a:prstGeom prst="rect">
            <a:avLst/>
          </a:prstGeom>
        </p:spPr>
      </p:pic>
      <p:pic>
        <p:nvPicPr>
          <p:cNvPr id="9" name="Picture 8" descr="A close up of a piece of paper&#10;&#10;Description automatically generated">
            <a:extLst>
              <a:ext uri="{FF2B5EF4-FFF2-40B4-BE49-F238E27FC236}">
                <a16:creationId xmlns:a16="http://schemas.microsoft.com/office/drawing/2014/main" id="{52451E05-42E7-42F9-BFD0-1F44422D64E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0556" b="81111" l="15000" r="95000">
                        <a14:foregroundMark x1="89110" y1="27614" x2="85208" y2="21111"/>
                        <a14:foregroundMark x1="84375" y1="19444" x2="78750" y2="18333"/>
                        <a14:foregroundMark x1="78750" y1="18333" x2="73750" y2="20000"/>
                        <a14:foregroundMark x1="73750" y1="20000" x2="70208" y2="25278"/>
                        <a14:foregroundMark x1="70208" y1="25278" x2="33750" y2="23056"/>
                        <a14:foregroundMark x1="33750" y1="23056" x2="23125" y2="27500"/>
                        <a14:foregroundMark x1="23125" y1="21389" x2="21667" y2="35278"/>
                        <a14:foregroundMark x1="21667" y1="35278" x2="21734" y2="35528"/>
                        <a14:foregroundMark x1="23542" y1="42222" x2="23750" y2="46389"/>
                        <a14:foregroundMark x1="79583" y1="23889" x2="80000" y2="41111"/>
                        <a14:foregroundMark x1="80000" y1="41111" x2="82183" y2="43851"/>
                        <a14:foregroundMark x1="82292" y1="24444" x2="82617" y2="30400"/>
                        <a14:foregroundMark x1="19167" y1="23056" x2="19255" y2="35333"/>
                        <a14:foregroundMark x1="19248" y1="52900" x2="18575" y2="56491"/>
                        <a14:foregroundMark x1="27708" y1="16944" x2="22708" y2="18889"/>
                        <a14:foregroundMark x1="22708" y1="18889" x2="18542" y2="23333"/>
                        <a14:foregroundMark x1="18542" y1="23333" x2="15384" y2="35030"/>
                        <a14:foregroundMark x1="20552" y1="61598" x2="21667" y2="63611"/>
                        <a14:foregroundMark x1="16138" y1="53624" x2="18028" y2="57038"/>
                        <a14:foregroundMark x1="21667" y1="63611" x2="30352" y2="67317"/>
                        <a14:foregroundMark x1="55015" y1="67410" x2="56347" y2="67179"/>
                        <a14:foregroundMark x1="66392" y1="67802" x2="66657" y2="67828"/>
                        <a14:foregroundMark x1="72811" y1="72732" x2="72994" y2="72651"/>
                        <a14:foregroundMark x1="25000" y1="30278" x2="30833" y2="35278"/>
                        <a14:foregroundMark x1="30833" y1="35278" x2="33958" y2="41111"/>
                        <a14:foregroundMark x1="33958" y1="41111" x2="33958" y2="41111"/>
                        <a14:foregroundMark x1="27083" y1="35278" x2="51667" y2="38333"/>
                        <a14:foregroundMark x1="51667" y1="38333" x2="81667" y2="31944"/>
                        <a14:foregroundMark x1="81667" y1="31944" x2="54375" y2="48333"/>
                        <a14:foregroundMark x1="54375" y1="48333" x2="41667" y2="50000"/>
                        <a14:foregroundMark x1="41667" y1="50000" x2="64167" y2="56667"/>
                        <a14:foregroundMark x1="64167" y1="56667" x2="67292" y2="56111"/>
                        <a14:backgroundMark x1="89375" y1="27500" x2="91042" y2="34167"/>
                        <a14:backgroundMark x1="91042" y1="34167" x2="91042" y2="55278"/>
                        <a14:backgroundMark x1="90417" y1="55000" x2="88125" y2="61389"/>
                        <a14:backgroundMark x1="88125" y1="61389" x2="84375" y2="66111"/>
                        <a14:backgroundMark x1="84375" y1="66111" x2="82917" y2="66944"/>
                        <a14:backgroundMark x1="96667" y1="51111" x2="89583" y2="71667"/>
                        <a14:backgroundMark x1="74792" y1="68611" x2="80208" y2="67778"/>
                        <a14:backgroundMark x1="80208" y1="67778" x2="82292" y2="66667"/>
                        <a14:backgroundMark x1="75625" y1="69722" x2="74375" y2="71389"/>
                        <a14:backgroundMark x1="65208" y1="81111" x2="70208" y2="79167"/>
                        <a14:backgroundMark x1="70208" y1="79167" x2="70625" y2="79167"/>
                        <a14:backgroundMark x1="67083" y1="69167" x2="57917" y2="70278"/>
                        <a14:backgroundMark x1="67917" y1="68889" x2="67917" y2="71111"/>
                        <a14:backgroundMark x1="66250" y1="68056" x2="67917" y2="73056"/>
                        <a14:backgroundMark x1="15625" y1="59444" x2="18542" y2="63611"/>
                        <a14:backgroundMark x1="15000" y1="35000" x2="14375" y2="49167"/>
                        <a14:backgroundMark x1="14375" y1="49167" x2="15000" y2="53889"/>
                        <a14:backgroundMark x1="30000" y1="68056" x2="35625" y2="68056"/>
                        <a14:backgroundMark x1="35625" y1="68056" x2="41458" y2="67778"/>
                        <a14:backgroundMark x1="41458" y1="67778" x2="46875" y2="67778"/>
                        <a14:backgroundMark x1="46875" y1="67778" x2="52083" y2="67778"/>
                        <a14:backgroundMark x1="52083" y1="67778" x2="53958" y2="67778"/>
                        <a14:backgroundMark x1="55208" y1="67778" x2="53750" y2="68056"/>
                      </a14:backgroundRemoval>
                    </a14:imgEffect>
                  </a14:imgLayer>
                </a14:imgProps>
              </a:ext>
            </a:extLst>
          </a:blip>
          <a:srcRect l="23798" t="17597" r="17442" b="17700"/>
          <a:stretch/>
        </p:blipFill>
        <p:spPr>
          <a:xfrm rot="577033">
            <a:off x="9628473" y="2281714"/>
            <a:ext cx="2340673" cy="1933063"/>
          </a:xfrm>
          <a:prstGeom prst="rect">
            <a:avLst/>
          </a:prstGeom>
        </p:spPr>
      </p:pic>
    </p:spTree>
    <p:extLst>
      <p:ext uri="{BB962C8B-B14F-4D97-AF65-F5344CB8AC3E}">
        <p14:creationId xmlns:p14="http://schemas.microsoft.com/office/powerpoint/2010/main" val="2598669325"/>
      </p:ext>
    </p:extLst>
  </p:cSld>
  <p:clrMapOvr>
    <a:masterClrMapping/>
  </p:clrMapOvr>
  <mc:AlternateContent xmlns:mc="http://schemas.openxmlformats.org/markup-compatibility/2006" xmlns:p14="http://schemas.microsoft.com/office/powerpoint/2010/main">
    <mc:Choice Requires="p14">
      <p:transition spd="slow" p14:dur="2000" advTm="63098"/>
    </mc:Choice>
    <mc:Fallback xmlns="">
      <p:transition spd="slow" advTm="6309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06DF10D-EBAA-4EC0-9831-405831AF03A8}"/>
              </a:ext>
            </a:extLst>
          </p:cNvPr>
          <p:cNvSpPr>
            <a:spLocks noGrp="1"/>
          </p:cNvSpPr>
          <p:nvPr>
            <p:ph type="body" sz="half" idx="2"/>
          </p:nvPr>
        </p:nvSpPr>
        <p:spPr>
          <a:xfrm>
            <a:off x="114300" y="2142067"/>
            <a:ext cx="5082634" cy="2438165"/>
          </a:xfrm>
        </p:spPr>
        <p:txBody>
          <a:bodyPr>
            <a:normAutofit/>
          </a:bodyPr>
          <a:lstStyle/>
          <a:p>
            <a:pPr marL="285750" indent="-285750">
              <a:buFont typeface="Arial" panose="020B0604020202020204" pitchFamily="34" charset="0"/>
              <a:buChar char="•"/>
            </a:pPr>
            <a:r>
              <a:rPr lang="en-US" sz="2400" dirty="0"/>
              <a:t>BRCA1 gene</a:t>
            </a:r>
          </a:p>
          <a:p>
            <a:pPr marL="285750" indent="-285750">
              <a:buFont typeface="Arial" panose="020B0604020202020204" pitchFamily="34" charset="0"/>
              <a:buChar char="•"/>
            </a:pPr>
            <a:r>
              <a:rPr lang="en-US" sz="2400" dirty="0"/>
              <a:t>sgRNA</a:t>
            </a:r>
          </a:p>
          <a:p>
            <a:pPr marL="285750" indent="-285750">
              <a:buFont typeface="Arial" panose="020B0604020202020204" pitchFamily="34" charset="0"/>
              <a:buChar char="•"/>
            </a:pPr>
            <a:r>
              <a:rPr lang="en-US" sz="2400" dirty="0"/>
              <a:t>SA-β-Galactosidase Staining</a:t>
            </a:r>
          </a:p>
        </p:txBody>
      </p:sp>
      <p:pic>
        <p:nvPicPr>
          <p:cNvPr id="3074" name="Picture 2" descr="Image result for cas9 endonuclease&quot;">
            <a:extLst>
              <a:ext uri="{FF2B5EF4-FFF2-40B4-BE49-F238E27FC236}">
                <a16:creationId xmlns:a16="http://schemas.microsoft.com/office/drawing/2014/main" id="{EB33D42D-42CC-441D-BAA2-EA2C897661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8971" y="1142056"/>
            <a:ext cx="6197360" cy="40460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D975745-0D93-45B4-B83B-5D937BDA2A6F}"/>
              </a:ext>
            </a:extLst>
          </p:cNvPr>
          <p:cNvSpPr txBox="1"/>
          <p:nvPr/>
        </p:nvSpPr>
        <p:spPr>
          <a:xfrm>
            <a:off x="7439025" y="3514725"/>
            <a:ext cx="1590675" cy="523220"/>
          </a:xfrm>
          <a:prstGeom prst="rect">
            <a:avLst/>
          </a:prstGeom>
          <a:noFill/>
        </p:spPr>
        <p:txBody>
          <a:bodyPr wrap="square" rtlCol="0">
            <a:spAutoFit/>
          </a:bodyPr>
          <a:lstStyle/>
          <a:p>
            <a:r>
              <a:rPr lang="en-US" sz="2800" b="1" dirty="0">
                <a:solidFill>
                  <a:srgbClr val="C00000"/>
                </a:solidFill>
              </a:rPr>
              <a:t>BRCA1</a:t>
            </a:r>
          </a:p>
        </p:txBody>
      </p:sp>
      <p:sp>
        <p:nvSpPr>
          <p:cNvPr id="7" name="TextBox 6">
            <a:extLst>
              <a:ext uri="{FF2B5EF4-FFF2-40B4-BE49-F238E27FC236}">
                <a16:creationId xmlns:a16="http://schemas.microsoft.com/office/drawing/2014/main" id="{06615DD5-9C0C-4C9D-88B0-91492D812962}"/>
              </a:ext>
            </a:extLst>
          </p:cNvPr>
          <p:cNvSpPr txBox="1"/>
          <p:nvPr/>
        </p:nvSpPr>
        <p:spPr>
          <a:xfrm rot="16200000">
            <a:off x="8286743" y="1956627"/>
            <a:ext cx="2032814" cy="830997"/>
          </a:xfrm>
          <a:prstGeom prst="rect">
            <a:avLst/>
          </a:prstGeom>
          <a:noFill/>
        </p:spPr>
        <p:txBody>
          <a:bodyPr wrap="square" rtlCol="0">
            <a:spAutoFit/>
          </a:bodyPr>
          <a:lstStyle/>
          <a:p>
            <a:r>
              <a:rPr lang="en-US" sz="2400" b="1" dirty="0">
                <a:solidFill>
                  <a:srgbClr val="C00000"/>
                </a:solidFill>
              </a:rPr>
              <a:t>GAACTCTGAGGACAAAGCAG</a:t>
            </a:r>
            <a:endParaRPr lang="en-US" sz="2800" b="1" dirty="0">
              <a:solidFill>
                <a:srgbClr val="C00000"/>
              </a:solidFill>
            </a:endParaRPr>
          </a:p>
        </p:txBody>
      </p:sp>
      <p:sp>
        <p:nvSpPr>
          <p:cNvPr id="8" name="TextBox 7">
            <a:extLst>
              <a:ext uri="{FF2B5EF4-FFF2-40B4-BE49-F238E27FC236}">
                <a16:creationId xmlns:a16="http://schemas.microsoft.com/office/drawing/2014/main" id="{4D4F8B3C-2E06-4D4A-B59F-4BFAC3E9FF46}"/>
              </a:ext>
            </a:extLst>
          </p:cNvPr>
          <p:cNvSpPr txBox="1"/>
          <p:nvPr/>
        </p:nvSpPr>
        <p:spPr>
          <a:xfrm>
            <a:off x="8585174" y="4155544"/>
            <a:ext cx="1133475" cy="523220"/>
          </a:xfrm>
          <a:prstGeom prst="rect">
            <a:avLst/>
          </a:prstGeom>
          <a:noFill/>
        </p:spPr>
        <p:txBody>
          <a:bodyPr wrap="square" rtlCol="0">
            <a:spAutoFit/>
          </a:bodyPr>
          <a:lstStyle/>
          <a:p>
            <a:r>
              <a:rPr lang="en-US" sz="2800" b="1" dirty="0">
                <a:solidFill>
                  <a:schemeClr val="tx1">
                    <a:lumMod val="95000"/>
                    <a:lumOff val="5000"/>
                  </a:schemeClr>
                </a:solidFill>
              </a:rPr>
              <a:t>CGG</a:t>
            </a:r>
          </a:p>
        </p:txBody>
      </p:sp>
      <p:sp>
        <p:nvSpPr>
          <p:cNvPr id="9" name="Rectangle 8">
            <a:extLst>
              <a:ext uri="{FF2B5EF4-FFF2-40B4-BE49-F238E27FC236}">
                <a16:creationId xmlns:a16="http://schemas.microsoft.com/office/drawing/2014/main" id="{04D26BE2-835C-46A5-AF11-2EEB531BE7EA}"/>
              </a:ext>
            </a:extLst>
          </p:cNvPr>
          <p:cNvSpPr/>
          <p:nvPr/>
        </p:nvSpPr>
        <p:spPr>
          <a:xfrm>
            <a:off x="375088" y="782935"/>
            <a:ext cx="4561057" cy="923330"/>
          </a:xfrm>
          <a:prstGeom prst="rect">
            <a:avLst/>
          </a:prstGeom>
          <a:noFill/>
        </p:spPr>
        <p:txBody>
          <a:bodyPr wrap="none" lIns="91440" tIns="45720" rIns="91440" bIns="45720">
            <a:spAutoFit/>
          </a:bodyPr>
          <a:lstStyle/>
          <a:p>
            <a:pPr algn="ctr"/>
            <a:r>
              <a:rPr lang="en-US" sz="5400" b="0" cap="none" spc="0" dirty="0">
                <a:ln w="0"/>
                <a:solidFill>
                  <a:schemeClr val="accent6">
                    <a:lumMod val="50000"/>
                  </a:schemeClr>
                </a:solidFill>
                <a:effectLst>
                  <a:outerShdw blurRad="38100" dist="25400" dir="5400000" algn="ctr" rotWithShape="0">
                    <a:srgbClr val="6E747A">
                      <a:alpha val="43000"/>
                    </a:srgbClr>
                  </a:outerShdw>
                </a:effectLst>
              </a:rPr>
              <a:t>BACKGROU</a:t>
            </a:r>
            <a:r>
              <a:rPr lang="en-US" sz="5400" dirty="0">
                <a:ln w="0"/>
                <a:solidFill>
                  <a:schemeClr val="accent6">
                    <a:lumMod val="50000"/>
                  </a:schemeClr>
                </a:solidFill>
                <a:effectLst>
                  <a:outerShdw blurRad="38100" dist="25400" dir="5400000" algn="ctr" rotWithShape="0">
                    <a:srgbClr val="6E747A">
                      <a:alpha val="43000"/>
                    </a:srgbClr>
                  </a:outerShdw>
                </a:effectLst>
              </a:rPr>
              <a:t>ND</a:t>
            </a:r>
            <a:r>
              <a:rPr lang="en-US" sz="5400" dirty="0">
                <a:ln w="0"/>
                <a:solidFill>
                  <a:schemeClr val="accent1"/>
                </a:solidFill>
                <a:effectLst>
                  <a:outerShdw blurRad="38100" dist="25400" dir="5400000" algn="ctr" rotWithShape="0">
                    <a:srgbClr val="6E747A">
                      <a:alpha val="43000"/>
                    </a:srgbClr>
                  </a:outerShdw>
                </a:effectLst>
              </a:rPr>
              <a:t> </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950390662"/>
      </p:ext>
    </p:extLst>
  </p:cSld>
  <p:clrMapOvr>
    <a:masterClrMapping/>
  </p:clrMapOvr>
  <mc:AlternateContent xmlns:mc="http://schemas.openxmlformats.org/markup-compatibility/2006" xmlns:p14="http://schemas.microsoft.com/office/powerpoint/2010/main">
    <mc:Choice Requires="p14">
      <p:transition spd="slow" p14:dur="2000" advTm="8804"/>
    </mc:Choice>
    <mc:Fallback xmlns="">
      <p:transition spd="slow" advTm="880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8AF47-74AF-4BA7-A121-B695828E8490}"/>
              </a:ext>
            </a:extLst>
          </p:cNvPr>
          <p:cNvSpPr>
            <a:spLocks noGrp="1"/>
          </p:cNvSpPr>
          <p:nvPr>
            <p:ph type="title"/>
          </p:nvPr>
        </p:nvSpPr>
        <p:spPr>
          <a:xfrm>
            <a:off x="874025" y="475366"/>
            <a:ext cx="3855720" cy="787052"/>
          </a:xfrm>
        </p:spPr>
        <p:txBody>
          <a:bodyPr>
            <a:noAutofit/>
          </a:bodyPr>
          <a:lstStyle/>
          <a:p>
            <a:pPr algn="ctr"/>
            <a:r>
              <a:rPr lang="en-US" sz="6000" dirty="0"/>
              <a:t>BRCA1</a:t>
            </a:r>
          </a:p>
        </p:txBody>
      </p:sp>
      <p:pic>
        <p:nvPicPr>
          <p:cNvPr id="7" name="Picture 6">
            <a:extLst>
              <a:ext uri="{FF2B5EF4-FFF2-40B4-BE49-F238E27FC236}">
                <a16:creationId xmlns:a16="http://schemas.microsoft.com/office/drawing/2014/main" id="{1120214A-6D5C-4238-87E4-26A73B4489F2}"/>
              </a:ext>
            </a:extLst>
          </p:cNvPr>
          <p:cNvPicPr/>
          <p:nvPr/>
        </p:nvPicPr>
        <p:blipFill rotWithShape="1">
          <a:blip r:embed="rId3" cstate="print">
            <a:extLst>
              <a:ext uri="{28A0092B-C50C-407E-A947-70E740481C1C}">
                <a14:useLocalDpi xmlns:a14="http://schemas.microsoft.com/office/drawing/2010/main" val="0"/>
              </a:ext>
            </a:extLst>
          </a:blip>
          <a:srcRect l="27526" t="12935" r="12261" b="4658"/>
          <a:stretch/>
        </p:blipFill>
        <p:spPr bwMode="auto">
          <a:xfrm>
            <a:off x="225188" y="1554308"/>
            <a:ext cx="4926842" cy="4273286"/>
          </a:xfrm>
          <a:prstGeom prst="rect">
            <a:avLst/>
          </a:prstGeom>
          <a:ln>
            <a:noFill/>
          </a:ln>
          <a:extLst>
            <a:ext uri="{53640926-AAD7-44D8-BBD7-CCE9431645EC}">
              <a14:shadowObscured xmlns:a14="http://schemas.microsoft.com/office/drawing/2010/main"/>
            </a:ext>
          </a:extLst>
        </p:spPr>
      </p:pic>
      <p:sp>
        <p:nvSpPr>
          <p:cNvPr id="9" name="Oval 8">
            <a:extLst>
              <a:ext uri="{FF2B5EF4-FFF2-40B4-BE49-F238E27FC236}">
                <a16:creationId xmlns:a16="http://schemas.microsoft.com/office/drawing/2014/main" id="{FDD7748F-D416-4C1D-BA4B-26BBFF1C8E7B}"/>
              </a:ext>
            </a:extLst>
          </p:cNvPr>
          <p:cNvSpPr/>
          <p:nvPr/>
        </p:nvSpPr>
        <p:spPr>
          <a:xfrm>
            <a:off x="3050275" y="1378425"/>
            <a:ext cx="1064525" cy="1357952"/>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FFE793C-3A7D-423A-A9F9-879CD2ED4DB8}"/>
              </a:ext>
            </a:extLst>
          </p:cNvPr>
          <p:cNvSpPr txBox="1"/>
          <p:nvPr/>
        </p:nvSpPr>
        <p:spPr>
          <a:xfrm>
            <a:off x="5621867" y="304800"/>
            <a:ext cx="6344945" cy="5509200"/>
          </a:xfrm>
          <a:prstGeom prst="rect">
            <a:avLst/>
          </a:prstGeom>
          <a:noFill/>
        </p:spPr>
        <p:txBody>
          <a:bodyPr wrap="square" rtlCol="0">
            <a:spAutoFit/>
          </a:bodyPr>
          <a:lstStyle/>
          <a:p>
            <a:r>
              <a:rPr lang="en-US" sz="3200" dirty="0">
                <a:solidFill>
                  <a:schemeClr val="accent6">
                    <a:lumMod val="50000"/>
                  </a:schemeClr>
                </a:solidFill>
              </a:rPr>
              <a:t>BRCA – Breast Cancer Susceptibility Gene</a:t>
            </a:r>
          </a:p>
          <a:p>
            <a:endParaRPr lang="en-US" sz="3200" dirty="0">
              <a:solidFill>
                <a:schemeClr val="accent6">
                  <a:lumMod val="50000"/>
                </a:schemeClr>
              </a:solidFill>
            </a:endParaRPr>
          </a:p>
          <a:p>
            <a:pPr marL="457200" indent="-457200">
              <a:buFont typeface="Wingdings" panose="05000000000000000000" pitchFamily="2" charset="2"/>
              <a:buChar char="§"/>
            </a:pPr>
            <a:r>
              <a:rPr lang="en-US" sz="3200" dirty="0">
                <a:solidFill>
                  <a:schemeClr val="accent6">
                    <a:lumMod val="50000"/>
                  </a:schemeClr>
                </a:solidFill>
              </a:rPr>
              <a:t>BRCA1 is a tumor suppressor gene, it is responsible for repairing DNA.</a:t>
            </a:r>
          </a:p>
          <a:p>
            <a:pPr marL="457200" indent="-457200">
              <a:buFont typeface="Wingdings" panose="05000000000000000000" pitchFamily="2" charset="2"/>
              <a:buChar char="§"/>
            </a:pPr>
            <a:r>
              <a:rPr lang="en-US" sz="3200" dirty="0">
                <a:solidFill>
                  <a:schemeClr val="accent6">
                    <a:lumMod val="50000"/>
                  </a:schemeClr>
                </a:solidFill>
              </a:rPr>
              <a:t>It is not clear as to why mutations in this gene predispose BRCA1 to breast cancer and not other forms of cancer. </a:t>
            </a:r>
          </a:p>
        </p:txBody>
      </p:sp>
    </p:spTree>
    <p:extLst>
      <p:ext uri="{BB962C8B-B14F-4D97-AF65-F5344CB8AC3E}">
        <p14:creationId xmlns:p14="http://schemas.microsoft.com/office/powerpoint/2010/main" val="3748663183"/>
      </p:ext>
    </p:extLst>
  </p:cSld>
  <p:clrMapOvr>
    <a:masterClrMapping/>
  </p:clrMapOvr>
  <mc:AlternateContent xmlns:mc="http://schemas.openxmlformats.org/markup-compatibility/2006" xmlns:p14="http://schemas.microsoft.com/office/powerpoint/2010/main">
    <mc:Choice Requires="p14">
      <p:transition spd="slow" p14:dur="2000" advTm="55898"/>
    </mc:Choice>
    <mc:Fallback xmlns="">
      <p:transition spd="slow" advTm="5589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D9F8F-4637-4E2E-8830-276FAB99622F}"/>
              </a:ext>
            </a:extLst>
          </p:cNvPr>
          <p:cNvSpPr>
            <a:spLocks noGrp="1"/>
          </p:cNvSpPr>
          <p:nvPr>
            <p:ph type="title"/>
          </p:nvPr>
        </p:nvSpPr>
        <p:spPr/>
        <p:txBody>
          <a:bodyPr/>
          <a:lstStyle/>
          <a:p>
            <a:r>
              <a:rPr lang="en-US" dirty="0"/>
              <a:t>sgRNA</a:t>
            </a:r>
          </a:p>
        </p:txBody>
      </p:sp>
      <p:sp>
        <p:nvSpPr>
          <p:cNvPr id="4" name="Text Placeholder 3">
            <a:extLst>
              <a:ext uri="{FF2B5EF4-FFF2-40B4-BE49-F238E27FC236}">
                <a16:creationId xmlns:a16="http://schemas.microsoft.com/office/drawing/2014/main" id="{41ABE0C5-2FD4-4834-9E03-E2B2468823AD}"/>
              </a:ext>
            </a:extLst>
          </p:cNvPr>
          <p:cNvSpPr>
            <a:spLocks noGrp="1"/>
          </p:cNvSpPr>
          <p:nvPr>
            <p:ph type="body" sz="half" idx="2"/>
          </p:nvPr>
        </p:nvSpPr>
        <p:spPr>
          <a:xfrm>
            <a:off x="203885" y="1458097"/>
            <a:ext cx="4578179" cy="4714103"/>
          </a:xfrm>
        </p:spPr>
        <p:txBody>
          <a:bodyPr/>
          <a:lstStyle/>
          <a:p>
            <a:pPr marL="285750" indent="-285750">
              <a:buFont typeface="Arial" panose="020B0604020202020204" pitchFamily="34" charset="0"/>
              <a:buChar char="•"/>
            </a:pPr>
            <a:r>
              <a:rPr lang="en-US" dirty="0"/>
              <a:t>What is it?</a:t>
            </a:r>
          </a:p>
          <a:p>
            <a:pPr marL="742950" lvl="1" indent="-285750">
              <a:buFont typeface="Arial" panose="020B0604020202020204" pitchFamily="34" charset="0"/>
              <a:buChar char="•"/>
            </a:pPr>
            <a:r>
              <a:rPr lang="en-US" dirty="0"/>
              <a:t>It is a 20- nucleotide guide RNA sequence  + tracrRNA</a:t>
            </a:r>
          </a:p>
          <a:p>
            <a:pPr marL="742950" lvl="1" indent="-285750">
              <a:buFont typeface="Arial" panose="020B0604020202020204" pitchFamily="34" charset="0"/>
              <a:buChar char="•"/>
            </a:pPr>
            <a:r>
              <a:rPr lang="en-US" dirty="0"/>
              <a:t>It is not the gRNA </a:t>
            </a:r>
          </a:p>
          <a:p>
            <a:pPr marL="742950" lvl="1" indent="-285750">
              <a:buFont typeface="Arial" panose="020B0604020202020204" pitchFamily="34" charset="0"/>
              <a:buChar char="•"/>
            </a:pPr>
            <a:r>
              <a:rPr lang="en-US" dirty="0"/>
              <a:t>It is complementary to the target sequence</a:t>
            </a:r>
          </a:p>
          <a:p>
            <a:pPr marL="742950" lvl="1" indent="-285750">
              <a:buFont typeface="Arial" panose="020B0604020202020204" pitchFamily="34" charset="0"/>
              <a:buChar char="•"/>
            </a:pPr>
            <a:r>
              <a:rPr lang="en-US" dirty="0"/>
              <a:t>Can be made in vitro and in vivo from a DNA template.</a:t>
            </a:r>
          </a:p>
          <a:p>
            <a:pPr marL="285750" indent="-285750">
              <a:buFont typeface="Arial" panose="020B0604020202020204" pitchFamily="34" charset="0"/>
              <a:buChar char="•"/>
            </a:pPr>
            <a:r>
              <a:rPr lang="en-US" dirty="0"/>
              <a:t>Works with the Cas9 endonuclease. </a:t>
            </a:r>
          </a:p>
          <a:p>
            <a:pPr marL="742950" lvl="1" indent="-285750">
              <a:buFont typeface="Arial" panose="020B0604020202020204" pitchFamily="34" charset="0"/>
              <a:buChar char="•"/>
            </a:pPr>
            <a:r>
              <a:rPr lang="en-US" dirty="0"/>
              <a:t>Since we are using CRISPR-Cas9 this guide RNA makes life easier.</a:t>
            </a:r>
          </a:p>
          <a:p>
            <a:pPr marL="742950" lvl="1" indent="-285750">
              <a:buFont typeface="Arial" panose="020B0604020202020204" pitchFamily="34" charset="0"/>
              <a:buChar char="•"/>
            </a:pPr>
            <a:r>
              <a:rPr lang="en-US" dirty="0"/>
              <a:t>How doe it bind to Cas9?</a:t>
            </a:r>
          </a:p>
          <a:p>
            <a:pPr marL="1200150" lvl="2" indent="-285750">
              <a:buFont typeface="Arial" panose="020B0604020202020204" pitchFamily="34" charset="0"/>
              <a:buChar char="•"/>
            </a:pPr>
            <a:r>
              <a:rPr lang="en-US" dirty="0"/>
              <a:t> The tracrRNA serves as a binding scaffold for Cas9.</a:t>
            </a:r>
          </a:p>
        </p:txBody>
      </p:sp>
      <p:pic>
        <p:nvPicPr>
          <p:cNvPr id="2050" name="Picture 2" descr="Image result for sgrna&quot;">
            <a:extLst>
              <a:ext uri="{FF2B5EF4-FFF2-40B4-BE49-F238E27FC236}">
                <a16:creationId xmlns:a16="http://schemas.microsoft.com/office/drawing/2014/main" id="{F662643E-6C60-46FA-8805-1F6B69B679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762124"/>
            <a:ext cx="5663973" cy="317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712391"/>
      </p:ext>
    </p:extLst>
  </p:cSld>
  <p:clrMapOvr>
    <a:masterClrMapping/>
  </p:clrMapOvr>
  <mc:AlternateContent xmlns:mc="http://schemas.openxmlformats.org/markup-compatibility/2006" xmlns:p14="http://schemas.microsoft.com/office/powerpoint/2010/main">
    <mc:Choice Requires="p14">
      <p:transition spd="slow" p14:dur="2000" advTm="45080"/>
    </mc:Choice>
    <mc:Fallback xmlns="">
      <p:transition spd="slow" advTm="4508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3CE51-9382-4B96-9725-59E11A5AEF80}"/>
              </a:ext>
            </a:extLst>
          </p:cNvPr>
          <p:cNvSpPr>
            <a:spLocks noGrp="1"/>
          </p:cNvSpPr>
          <p:nvPr>
            <p:ph type="title"/>
          </p:nvPr>
        </p:nvSpPr>
        <p:spPr>
          <a:xfrm>
            <a:off x="0" y="221776"/>
            <a:ext cx="5268036" cy="1415955"/>
          </a:xfrm>
        </p:spPr>
        <p:txBody>
          <a:bodyPr>
            <a:noAutofit/>
          </a:bodyPr>
          <a:lstStyle/>
          <a:p>
            <a:pPr algn="ctr"/>
            <a:r>
              <a:rPr lang="en-US" sz="3200" dirty="0"/>
              <a:t>Senescence and SA-</a:t>
            </a:r>
            <a:r>
              <a:rPr lang="el-GR" sz="3200" dirty="0"/>
              <a:t>β</a:t>
            </a:r>
            <a:r>
              <a:rPr lang="en-US" sz="3200" dirty="0"/>
              <a:t>-Galactosidase Staining</a:t>
            </a:r>
          </a:p>
        </p:txBody>
      </p:sp>
      <p:sp>
        <p:nvSpPr>
          <p:cNvPr id="4" name="Text Placeholder 3">
            <a:extLst>
              <a:ext uri="{FF2B5EF4-FFF2-40B4-BE49-F238E27FC236}">
                <a16:creationId xmlns:a16="http://schemas.microsoft.com/office/drawing/2014/main" id="{BF624C79-515D-4612-A7AA-7E773A1ACDDB}"/>
              </a:ext>
            </a:extLst>
          </p:cNvPr>
          <p:cNvSpPr>
            <a:spLocks noGrp="1"/>
          </p:cNvSpPr>
          <p:nvPr>
            <p:ph type="body" sz="half" idx="2"/>
          </p:nvPr>
        </p:nvSpPr>
        <p:spPr>
          <a:xfrm>
            <a:off x="0" y="1136822"/>
            <a:ext cx="5268036" cy="5721178"/>
          </a:xfrm>
        </p:spPr>
        <p:txBody>
          <a:bodyPr>
            <a:normAutofit fontScale="92500"/>
          </a:bodyPr>
          <a:lstStyle/>
          <a:p>
            <a:pPr lvl="1"/>
            <a:r>
              <a:rPr lang="en-US" sz="2400" b="1" i="0" dirty="0"/>
              <a:t>Senescence </a:t>
            </a:r>
          </a:p>
          <a:p>
            <a:pPr marL="1200150" lvl="2" indent="-285750">
              <a:buFont typeface="Arial" panose="020B0604020202020204" pitchFamily="34" charset="0"/>
              <a:buChar char="•"/>
            </a:pPr>
            <a:r>
              <a:rPr lang="en-US" sz="2400" dirty="0"/>
              <a:t>Metabolically active cells that cannot proliferate.</a:t>
            </a:r>
          </a:p>
          <a:p>
            <a:pPr marL="1200150" lvl="2" indent="-285750">
              <a:buFont typeface="Arial" panose="020B0604020202020204" pitchFamily="34" charset="0"/>
              <a:buChar char="•"/>
            </a:pPr>
            <a:r>
              <a:rPr lang="en-US" sz="2400" dirty="0"/>
              <a:t>They have β-Galactosidase which is an enzyme that hydrolysis the β- glycosidic bond that is formed between the hemiacetal group and the hydroxyl group of another compound.</a:t>
            </a:r>
          </a:p>
          <a:p>
            <a:r>
              <a:rPr lang="en-US" sz="2600" dirty="0"/>
              <a:t>Staining</a:t>
            </a:r>
            <a:r>
              <a:rPr lang="en-US" sz="3000" dirty="0"/>
              <a:t> </a:t>
            </a:r>
            <a:endParaRPr lang="en-US" sz="2600" dirty="0"/>
          </a:p>
          <a:p>
            <a:pPr marL="457200" indent="-457200">
              <a:buFont typeface="Arial" panose="020B0604020202020204" pitchFamily="34" charset="0"/>
              <a:buChar char="•"/>
            </a:pPr>
            <a:r>
              <a:rPr lang="en-US" sz="2200" dirty="0"/>
              <a:t>The cells stain blue when the hydrolysis occurs at pH6 for senescent cells. </a:t>
            </a:r>
          </a:p>
          <a:p>
            <a:pPr marL="457200" indent="-457200">
              <a:buFont typeface="Arial" panose="020B0604020202020204" pitchFamily="34" charset="0"/>
              <a:buChar char="•"/>
            </a:pPr>
            <a:r>
              <a:rPr lang="en-US" sz="2200" dirty="0"/>
              <a:t>This is a staining kit that is </a:t>
            </a:r>
            <a:r>
              <a:rPr lang="en-US" sz="2200" dirty="0" err="1"/>
              <a:t>readly</a:t>
            </a:r>
            <a:r>
              <a:rPr lang="en-US" sz="2200" dirty="0"/>
              <a:t> available.</a:t>
            </a:r>
          </a:p>
        </p:txBody>
      </p:sp>
      <p:pic>
        <p:nvPicPr>
          <p:cNvPr id="5" name="Picture 4" descr="A screen shot of a computer&#10;&#10;Description automatically generated">
            <a:extLst>
              <a:ext uri="{FF2B5EF4-FFF2-40B4-BE49-F238E27FC236}">
                <a16:creationId xmlns:a16="http://schemas.microsoft.com/office/drawing/2014/main" id="{7CAE74B7-36A7-4A27-8A71-507FA61BF83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640069" y="3429000"/>
            <a:ext cx="6339382" cy="3287081"/>
          </a:xfrm>
          <a:prstGeom prst="rect">
            <a:avLst/>
          </a:prstGeom>
        </p:spPr>
      </p:pic>
      <p:pic>
        <p:nvPicPr>
          <p:cNvPr id="7" name="Picture 6" descr="A close up of text on a white background&#10;&#10;Description automatically generated">
            <a:extLst>
              <a:ext uri="{FF2B5EF4-FFF2-40B4-BE49-F238E27FC236}">
                <a16:creationId xmlns:a16="http://schemas.microsoft.com/office/drawing/2014/main" id="{3EC2E00F-5B49-4188-842A-8F435584EACD}"/>
              </a:ext>
            </a:extLst>
          </p:cNvPr>
          <p:cNvPicPr>
            <a:picLocks noChangeAspect="1"/>
          </p:cNvPicPr>
          <p:nvPr/>
        </p:nvPicPr>
        <p:blipFill>
          <a:blip r:embed="rId4"/>
          <a:stretch>
            <a:fillRect/>
          </a:stretch>
        </p:blipFill>
        <p:spPr>
          <a:xfrm>
            <a:off x="5640069" y="1"/>
            <a:ext cx="3709583" cy="1851948"/>
          </a:xfrm>
          <a:prstGeom prst="rect">
            <a:avLst/>
          </a:prstGeom>
        </p:spPr>
      </p:pic>
      <p:sp>
        <p:nvSpPr>
          <p:cNvPr id="8" name="Plus Sign 7">
            <a:extLst>
              <a:ext uri="{FF2B5EF4-FFF2-40B4-BE49-F238E27FC236}">
                <a16:creationId xmlns:a16="http://schemas.microsoft.com/office/drawing/2014/main" id="{647F41AD-53DF-449B-A96B-AACBFAA3CA9C}"/>
              </a:ext>
            </a:extLst>
          </p:cNvPr>
          <p:cNvSpPr/>
          <p:nvPr/>
        </p:nvSpPr>
        <p:spPr>
          <a:xfrm>
            <a:off x="9331069" y="489915"/>
            <a:ext cx="1064871" cy="107074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A962D11-D026-4215-946D-8B1F5D357AA1}"/>
              </a:ext>
            </a:extLst>
          </p:cNvPr>
          <p:cNvSpPr/>
          <p:nvPr/>
        </p:nvSpPr>
        <p:spPr>
          <a:xfrm>
            <a:off x="10395940" y="489915"/>
            <a:ext cx="1579279" cy="923330"/>
          </a:xfrm>
          <a:prstGeom prst="rect">
            <a:avLst/>
          </a:prstGeom>
          <a:solidFill>
            <a:schemeClr val="accent6">
              <a:lumMod val="50000"/>
            </a:schemeClr>
          </a:solid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pH 6</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12" name="Arrow: Down 11">
            <a:extLst>
              <a:ext uri="{FF2B5EF4-FFF2-40B4-BE49-F238E27FC236}">
                <a16:creationId xmlns:a16="http://schemas.microsoft.com/office/drawing/2014/main" id="{A9D6E797-159F-4795-8858-A2E598DC0204}"/>
              </a:ext>
            </a:extLst>
          </p:cNvPr>
          <p:cNvSpPr/>
          <p:nvPr/>
        </p:nvSpPr>
        <p:spPr>
          <a:xfrm>
            <a:off x="9057263" y="1979272"/>
            <a:ext cx="1718768" cy="216333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6E1575-2B61-4092-84ED-4D7ED9011B4D}"/>
              </a:ext>
            </a:extLst>
          </p:cNvPr>
          <p:cNvSpPr/>
          <p:nvPr/>
        </p:nvSpPr>
        <p:spPr>
          <a:xfrm>
            <a:off x="7002780" y="53340"/>
            <a:ext cx="449580" cy="48006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2986277"/>
      </p:ext>
    </p:extLst>
  </p:cSld>
  <p:clrMapOvr>
    <a:masterClrMapping/>
  </p:clrMapOvr>
  <mc:AlternateContent xmlns:mc="http://schemas.openxmlformats.org/markup-compatibility/2006" xmlns:p14="http://schemas.microsoft.com/office/powerpoint/2010/main">
    <mc:Choice Requires="p14">
      <p:transition spd="slow" p14:dur="2000" advTm="54377"/>
    </mc:Choice>
    <mc:Fallback xmlns="">
      <p:transition spd="slow" advTm="5437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E5C68-C13D-4F26-90A7-3AC431652D51}"/>
              </a:ext>
            </a:extLst>
          </p:cNvPr>
          <p:cNvSpPr>
            <a:spLocks noGrp="1"/>
          </p:cNvSpPr>
          <p:nvPr>
            <p:ph type="title"/>
          </p:nvPr>
        </p:nvSpPr>
        <p:spPr>
          <a:xfrm>
            <a:off x="925689" y="685800"/>
            <a:ext cx="11187289" cy="3412068"/>
          </a:xfrm>
        </p:spPr>
        <p:txBody>
          <a:bodyPr>
            <a:normAutofit/>
          </a:bodyPr>
          <a:lstStyle/>
          <a:p>
            <a:r>
              <a:rPr lang="en-US" dirty="0"/>
              <a:t>Does knocking out BRCA1 gene in human triple negative breast cancer cell culture lead to changes in the number of cells over time that express senescence?</a:t>
            </a:r>
          </a:p>
        </p:txBody>
      </p:sp>
    </p:spTree>
    <p:extLst>
      <p:ext uri="{BB962C8B-B14F-4D97-AF65-F5344CB8AC3E}">
        <p14:creationId xmlns:p14="http://schemas.microsoft.com/office/powerpoint/2010/main" val="766968238"/>
      </p:ext>
    </p:extLst>
  </p:cSld>
  <p:clrMapOvr>
    <a:masterClrMapping/>
  </p:clrMapOvr>
  <mc:AlternateContent xmlns:mc="http://schemas.openxmlformats.org/markup-compatibility/2006" xmlns:p14="http://schemas.microsoft.com/office/powerpoint/2010/main">
    <mc:Choice Requires="p14">
      <p:transition spd="slow" p14:dur="2000" advTm="11249"/>
    </mc:Choice>
    <mc:Fallback xmlns="">
      <p:transition spd="slow" advTm="11249"/>
    </mc:Fallback>
  </mc:AlternateContent>
</p:sld>
</file>

<file path=ppt/theme/theme1.xml><?xml version="1.0" encoding="utf-8"?>
<a:theme xmlns:a="http://schemas.openxmlformats.org/drawingml/2006/main" name="Crop">
  <a:themeElements>
    <a:clrScheme name="Crop">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3025</TotalTime>
  <Words>1168</Words>
  <Application>Microsoft Office PowerPoint</Application>
  <PresentationFormat>Widescreen</PresentationFormat>
  <Paragraphs>97</Paragraphs>
  <Slides>16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Franklin Gothic Book</vt:lpstr>
      <vt:lpstr>Times New Roman</vt:lpstr>
      <vt:lpstr>Wingdings</vt:lpstr>
      <vt:lpstr>Crop</vt:lpstr>
      <vt:lpstr>Measurement of Recurrence in human Triple Negative Breast cancer cell Culture containing the BRCA1 gene</vt:lpstr>
      <vt:lpstr>What is TNBC?</vt:lpstr>
      <vt:lpstr>PowerPoint Presentation</vt:lpstr>
      <vt:lpstr>PowerPoint Presentation</vt:lpstr>
      <vt:lpstr>PowerPoint Presentation</vt:lpstr>
      <vt:lpstr>BRCA1</vt:lpstr>
      <vt:lpstr>sgRNA</vt:lpstr>
      <vt:lpstr>Senescence and SA-β-Galactosidase Staining</vt:lpstr>
      <vt:lpstr>Does knocking out BRCA1 gene in human triple negative breast cancer cell culture lead to changes in the number of cells over time that express senescence?</vt:lpstr>
      <vt:lpstr>CRISPR-Cas9 w/sgRNA</vt:lpstr>
      <vt:lpstr>STAINING!</vt:lpstr>
      <vt:lpstr>Cell Counting</vt:lpstr>
      <vt:lpstr>PowerPoint Presentation</vt:lpstr>
      <vt:lpstr>Growth Curve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Measurement of Recurrence in Triple Negative Breast cancer cells containing the BRCA1 gene</dc:title>
  <dc:creator>Preksha Jerajani</dc:creator>
  <cp:lastModifiedBy>Preksha Jerajani</cp:lastModifiedBy>
  <cp:revision>58</cp:revision>
  <dcterms:created xsi:type="dcterms:W3CDTF">2019-12-03T01:28:46Z</dcterms:created>
  <dcterms:modified xsi:type="dcterms:W3CDTF">2019-12-05T12:17:14Z</dcterms:modified>
</cp:coreProperties>
</file>