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4694"/>
  </p:normalViewPr>
  <p:slideViewPr>
    <p:cSldViewPr snapToGrid="0" snapToObjects="1">
      <p:cViewPr varScale="1">
        <p:scale>
          <a:sx n="135" d="100"/>
          <a:sy n="135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1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7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7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7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15" r:id="rId5"/>
    <p:sldLayoutId id="2147484109" r:id="rId6"/>
    <p:sldLayoutId id="2147484110" r:id="rId7"/>
    <p:sldLayoutId id="2147484111" r:id="rId8"/>
    <p:sldLayoutId id="2147484114" r:id="rId9"/>
    <p:sldLayoutId id="2147484113" r:id="rId10"/>
    <p:sldLayoutId id="2147484112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dgene.org/guides/crispr/#plan-experiment" TargetMode="External"/><Relationship Id="rId3" Type="http://schemas.openxmlformats.org/officeDocument/2006/relationships/hyperlink" Target="https://www.news-medical.net/health/Optic-Neuritis-and-Multiple-Sclerosis.aspx" TargetMode="External"/><Relationship Id="rId7" Type="http://schemas.openxmlformats.org/officeDocument/2006/relationships/hyperlink" Target="https://www.benchling.com/2016/03/24/how-to-express-crispr-in-your-target-cells/" TargetMode="External"/><Relationship Id="rId2" Type="http://schemas.openxmlformats.org/officeDocument/2006/relationships/hyperlink" Target="https://www.nationalmssociety.org/What-is-MS/Who-Gets-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5075903" TargetMode="External"/><Relationship Id="rId5" Type="http://schemas.openxmlformats.org/officeDocument/2006/relationships/hyperlink" Target="https://www.bosterbio.com/protocol-and-troubleshooting/flow-cytometry-principle" TargetMode="External"/><Relationship Id="rId4" Type="http://schemas.openxmlformats.org/officeDocument/2006/relationships/hyperlink" Target="https://www.taconic.com/taconic-insights/neuroscience/eae-mouse-models-of-multiple-sclerosi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0C71E-54F6-1A4B-8F84-5024D84F8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Determining the role of a chemokine receptor in a T cell subset marked by the expression of GM-CSF in the mouse model for multiple sclerosis, EAE</a:t>
            </a:r>
            <a:br>
              <a:rPr lang="en-US" dirty="0"/>
            </a:b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160B1-000B-8241-A939-4FC6C3EF5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5523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Sophia Fehrmann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46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01502-07F6-BD4C-A675-16219EED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Gene Deletion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F4D07B-1E09-DA47-99EE-2D301D70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99" y="702156"/>
            <a:ext cx="4442665" cy="52731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36240C-DC33-1B48-A1AE-4C089CD45C45}"/>
              </a:ext>
            </a:extLst>
          </p:cNvPr>
          <p:cNvSpPr txBox="1"/>
          <p:nvPr/>
        </p:nvSpPr>
        <p:spPr>
          <a:xfrm>
            <a:off x="10486207" y="58610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9</a:t>
            </a:r>
          </a:p>
        </p:txBody>
      </p:sp>
    </p:spTree>
    <p:extLst>
      <p:ext uri="{BB962C8B-B14F-4D97-AF65-F5344CB8AC3E}">
        <p14:creationId xmlns:p14="http://schemas.microsoft.com/office/powerpoint/2010/main" val="263077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5FD7-F567-954D-A0A4-84623F7A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Verification Of Gene Deletion and Cell Phenotype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E1C0B-D476-CA4F-AA62-AE12F24DC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8A2600-D766-0D4C-BF3B-B15B2E9558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Measure gene expression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E6B4CE-C505-8642-A241-448317389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Fluorescence Activated Cell Sorting</a:t>
            </a:r>
            <a:r>
              <a:rPr lang="en-US" baseline="30000" dirty="0"/>
              <a:t>6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8BDCF6-CC4F-DD49-B92D-40517E1343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Identify CXCR4</a:t>
            </a:r>
            <a:r>
              <a:rPr lang="en-US" baseline="30000" dirty="0"/>
              <a:t>-</a:t>
            </a:r>
            <a:r>
              <a:rPr lang="en-US" dirty="0"/>
              <a:t>, GM-CSF</a:t>
            </a:r>
            <a:r>
              <a:rPr lang="en-US" baseline="30000" dirty="0"/>
              <a:t>+</a:t>
            </a:r>
          </a:p>
          <a:p>
            <a:r>
              <a:rPr lang="en-US" dirty="0"/>
              <a:t>Screen for IL-2, TNF-α,</a:t>
            </a:r>
          </a:p>
        </p:txBody>
      </p:sp>
    </p:spTree>
    <p:extLst>
      <p:ext uri="{BB962C8B-B14F-4D97-AF65-F5344CB8AC3E}">
        <p14:creationId xmlns:p14="http://schemas.microsoft.com/office/powerpoint/2010/main" val="4875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28AAF-84CA-4B48-B57F-4B9BB8B4A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9" t="29926" b="31355"/>
          <a:stretch/>
        </p:blipFill>
        <p:spPr>
          <a:xfrm>
            <a:off x="1952742" y="447234"/>
            <a:ext cx="8290968" cy="34502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82FAB-0112-CB4D-9EA6-31CB8155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Inject The CXCR4</a:t>
            </a:r>
            <a:r>
              <a:rPr lang="en-US" cap="none" baseline="30000" dirty="0">
                <a:solidFill>
                  <a:srgbClr val="FFFFFF"/>
                </a:solidFill>
              </a:rPr>
              <a:t>- </a:t>
            </a:r>
            <a:r>
              <a:rPr lang="en-US" cap="none" dirty="0">
                <a:solidFill>
                  <a:srgbClr val="FFFFFF"/>
                </a:solidFill>
              </a:rPr>
              <a:t>T Cells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464CC2-A783-4A2F-A95E-97763F96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cells will be restimulated with myelin and injected into the recipient mouse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59A65-CD76-2E4C-A900-FD0B925E6E77}"/>
              </a:ext>
            </a:extLst>
          </p:cNvPr>
          <p:cNvSpPr txBox="1"/>
          <p:nvPr/>
        </p:nvSpPr>
        <p:spPr>
          <a:xfrm>
            <a:off x="8600846" y="3495007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Reference 5</a:t>
            </a:r>
          </a:p>
        </p:txBody>
      </p:sp>
    </p:spTree>
    <p:extLst>
      <p:ext uri="{BB962C8B-B14F-4D97-AF65-F5344CB8AC3E}">
        <p14:creationId xmlns:p14="http://schemas.microsoft.com/office/powerpoint/2010/main" val="108844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C0BA-B504-574F-9F3F-0E9ACBF5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Examine CNS For CXCR4</a:t>
            </a:r>
            <a:r>
              <a:rPr lang="en-US" cap="none" baseline="30000" dirty="0"/>
              <a:t>-</a:t>
            </a:r>
            <a:r>
              <a:rPr lang="en-US" cap="none" dirty="0"/>
              <a:t> 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4C8B-0C49-F340-B5FB-56736C652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225719" cy="3634486"/>
          </a:xfrm>
        </p:spPr>
        <p:txBody>
          <a:bodyPr/>
          <a:lstStyle/>
          <a:p>
            <a:r>
              <a:rPr lang="en-US" dirty="0"/>
              <a:t>Fluorescence Activated Cell Sorting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/>
              <a:t>Identify CXCR4</a:t>
            </a:r>
            <a:r>
              <a:rPr lang="en-US" baseline="30000" dirty="0"/>
              <a:t>-</a:t>
            </a:r>
            <a:r>
              <a:rPr lang="en-US" dirty="0"/>
              <a:t>, GM-CSF</a:t>
            </a:r>
            <a:r>
              <a:rPr lang="en-US" baseline="30000" dirty="0"/>
              <a:t>+</a:t>
            </a:r>
          </a:p>
          <a:p>
            <a:r>
              <a:rPr lang="en-US" dirty="0"/>
              <a:t>Screen for IL-2, TNF-α, Thy1.1 allele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D8C806-2B44-BA47-A14E-C7A59375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882650"/>
            <a:ext cx="5534787" cy="5273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DA880-FF77-9C47-A972-71A92790CA1F}"/>
              </a:ext>
            </a:extLst>
          </p:cNvPr>
          <p:cNvSpPr txBox="1"/>
          <p:nvPr/>
        </p:nvSpPr>
        <p:spPr>
          <a:xfrm>
            <a:off x="10486207" y="58610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6</a:t>
            </a:r>
          </a:p>
        </p:txBody>
      </p:sp>
    </p:spTree>
    <p:extLst>
      <p:ext uri="{BB962C8B-B14F-4D97-AF65-F5344CB8AC3E}">
        <p14:creationId xmlns:p14="http://schemas.microsoft.com/office/powerpoint/2010/main" val="352309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42CA74-0505-9743-9BBB-72EA8D31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Discussion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950C55-683A-F740-BBFE-E9559D1D9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810CB0-00C5-0E4F-8000-C85CE9D22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11" t="32585" r="14024" b="22398"/>
          <a:stretch/>
        </p:blipFill>
        <p:spPr>
          <a:xfrm>
            <a:off x="863967" y="3230211"/>
            <a:ext cx="4033267" cy="218701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02F0D8-01BC-584D-953C-F6ED61CB7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Potential Issues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9E8B09-5634-3143-954C-81D5213DE4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Size of the subset for EAE induction</a:t>
            </a:r>
          </a:p>
          <a:p>
            <a:r>
              <a:rPr lang="en-US" dirty="0"/>
              <a:t>Phenotype for adoptive transfer</a:t>
            </a:r>
          </a:p>
          <a:p>
            <a:endParaRPr lang="en-US" dirty="0"/>
          </a:p>
        </p:txBody>
      </p:sp>
      <p:pic>
        <p:nvPicPr>
          <p:cNvPr id="10" name="Graphic 9" descr="Rat">
            <a:extLst>
              <a:ext uri="{FF2B5EF4-FFF2-40B4-BE49-F238E27FC236}">
                <a16:creationId xmlns:a16="http://schemas.microsoft.com/office/drawing/2014/main" id="{14ADDF01-65A4-A049-895D-ABC85F57D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5923" y="3882232"/>
            <a:ext cx="1534998" cy="1534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9E4AB8-D2AC-C343-A158-7A19963A8F0A}"/>
              </a:ext>
            </a:extLst>
          </p:cNvPr>
          <p:cNvSpPr txBox="1"/>
          <p:nvPr/>
        </p:nvSpPr>
        <p:spPr>
          <a:xfrm>
            <a:off x="4516451" y="527873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6</a:t>
            </a:r>
          </a:p>
        </p:txBody>
      </p:sp>
    </p:spTree>
    <p:extLst>
      <p:ext uri="{BB962C8B-B14F-4D97-AF65-F5344CB8AC3E}">
        <p14:creationId xmlns:p14="http://schemas.microsoft.com/office/powerpoint/2010/main" val="29792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AC13-5A3E-8443-9FE1-FD020D6F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40844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7B1C-2B11-B548-B307-EF74E033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43001"/>
            <a:ext cx="11029615" cy="48323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Who gets MS? (Epidemiology). National Multiple Sclerosis Society. Retrieved Nov. 11, 2019, from </a:t>
            </a:r>
            <a:r>
              <a:rPr lang="en-US" sz="1000" u="sng" dirty="0">
                <a:hlinkClick r:id="rId2"/>
              </a:rPr>
              <a:t>https://www.nationalmssociety.org/What-is-MS/Who-Gets-MS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Thomas, L. Optic Neuritis and Multiple Sclerosis. News Medical Life Sciences. Retrieved Dec. 4, 2019, from </a:t>
            </a:r>
            <a:r>
              <a:rPr lang="en-US" sz="1000" dirty="0">
                <a:hlinkClick r:id="rId3"/>
              </a:rPr>
              <a:t>https://www.news-medical.net/health/Optic-Neuritis-and-Multiple-Sclerosis.aspx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Fletcher, J. M., Lalor, S. J., Sweeney, C. M., Tubridy, N., &amp; Mills, K. H. (2010). T cells in multiple sclerosis and experimental autoimmune encephalomyelitis. </a:t>
            </a:r>
            <a:r>
              <a:rPr lang="en-US" sz="1000" i="1" dirty="0"/>
              <a:t>Clinical and experimental immunology</a:t>
            </a:r>
            <a:r>
              <a:rPr lang="en-US" sz="1000" dirty="0"/>
              <a:t>, </a:t>
            </a:r>
            <a:r>
              <a:rPr lang="en-US" sz="1000" i="1" dirty="0"/>
              <a:t>162</a:t>
            </a:r>
            <a:r>
              <a:rPr lang="en-US" sz="1000" dirty="0"/>
              <a:t>(1), 1–11. doi:10.1111/j.1365-2249.2010.04143.x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1000" dirty="0"/>
              <a:t>Galli, E., Hartmann, F.J., Schreiner, B… </a:t>
            </a:r>
            <a:r>
              <a:rPr lang="en-US" sz="1000" dirty="0"/>
              <a:t>Becher, B. (2019). GM-CSF and CXCR4 define a T helper cell signature in multiple sclerosis. </a:t>
            </a:r>
            <a:r>
              <a:rPr lang="en-US" sz="1000" i="1" dirty="0"/>
              <a:t>Nat Med</a:t>
            </a:r>
            <a:r>
              <a:rPr lang="en-US" sz="1000" dirty="0"/>
              <a:t> 25,</a:t>
            </a:r>
            <a:r>
              <a:rPr lang="en-US" sz="1000" b="1" dirty="0"/>
              <a:t> </a:t>
            </a:r>
            <a:r>
              <a:rPr lang="en-US" sz="1000" dirty="0"/>
              <a:t>1290–1300 (2019) doi:10.1038/s41591-019-0521-4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Phelan, J. (2016) Generating EAE Mouse Models of Multiple Sclerosis. </a:t>
            </a:r>
            <a:r>
              <a:rPr lang="en-US" sz="1000" i="1" dirty="0"/>
              <a:t>Taconic Insights. </a:t>
            </a:r>
            <a:r>
              <a:rPr lang="en-US" sz="1000" dirty="0"/>
              <a:t>Retrieved Dec. 3, 2019, from </a:t>
            </a:r>
            <a:r>
              <a:rPr lang="en-US" sz="1000" dirty="0">
                <a:hlinkClick r:id="rId4"/>
              </a:rPr>
              <a:t>https://www.taconic.com/taconic-insights/neuroscience/eae-mouse-models-of-multiple-sclerosis.html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Flow Cytometry Fundamental Principle, How FACS Works. BOSTER Biological Technology. Retrieved Nov 30, 2019, from </a:t>
            </a:r>
            <a:r>
              <a:rPr lang="en-US" sz="1000" u="sng" dirty="0">
                <a:hlinkClick r:id="rId5"/>
              </a:rPr>
              <a:t>https://www.bosterbio.com/protocol-and-troubleshooting/flow-cytometry-principle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Improved vectors and genome-wide libraries for CRISPR screening. Sanjana NE, Shalem O, Zhang F. </a:t>
            </a:r>
            <a:r>
              <a:rPr lang="en-US" sz="1000" i="1" dirty="0"/>
              <a:t>Nat Methods. 2014 Aug;11(8):783-4. doi: 10.1038/nmeth.3047.</a:t>
            </a:r>
            <a:r>
              <a:rPr lang="en-US" sz="1000" dirty="0"/>
              <a:t> 10.1038/nmeth.3047 </a:t>
            </a:r>
            <a:r>
              <a:rPr lang="en-US" sz="1000" dirty="0">
                <a:hlinkClick r:id="rId6"/>
              </a:rPr>
              <a:t>PubMed 25075903</a:t>
            </a:r>
            <a:r>
              <a:rPr lang="en-US" sz="1000" dirty="0"/>
              <a:t> (Addgene plasmid # 52961)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Pellegrini, R. (2016). How to express CRISPR in your target cells. Benchtalk. Retrieved Nov. 26, 2019, from </a:t>
            </a:r>
            <a:r>
              <a:rPr lang="en-US" sz="1000" u="sng" dirty="0">
                <a:hlinkClick r:id="rId7"/>
              </a:rPr>
              <a:t>https://www.benchling.com/2016/03/24/how-to-express-crispr-in-your-target-cells/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CRISPR Guide. Addgene. Retrieved Nov. 29, 2019, from </a:t>
            </a:r>
            <a:r>
              <a:rPr lang="en-US" sz="1000" u="sng" dirty="0">
                <a:hlinkClick r:id="rId8"/>
              </a:rPr>
              <a:t>https://www.addgene.org/guides/crispr/#plan-experiment</a:t>
            </a:r>
            <a:endParaRPr lang="en-US" sz="1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115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B5BA-3401-D741-B2B4-AC5102E5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Multiple Sclerosis (MS)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6C20D-D1AE-444F-A892-7DE5B9956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Autoimmune disease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Myelin is destroyed preventing proper signaling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Causes loss of motor function and vision problems</a:t>
            </a:r>
            <a:r>
              <a:rPr lang="en-US" baseline="30000" dirty="0"/>
              <a:t>1</a:t>
            </a:r>
          </a:p>
          <a:p>
            <a:r>
              <a:rPr lang="en-US" dirty="0"/>
              <a:t>Modeled in mice through EAE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645B44-6CC9-234D-9809-94FA0E3B8F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56800" y="2925763"/>
            <a:ext cx="4914050" cy="29352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C444F-AF23-2B4E-A364-EB8758E74C87}"/>
              </a:ext>
            </a:extLst>
          </p:cNvPr>
          <p:cNvSpPr txBox="1"/>
          <p:nvPr/>
        </p:nvSpPr>
        <p:spPr>
          <a:xfrm>
            <a:off x="10486207" y="58610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2</a:t>
            </a:r>
          </a:p>
        </p:txBody>
      </p:sp>
    </p:spTree>
    <p:extLst>
      <p:ext uri="{BB962C8B-B14F-4D97-AF65-F5344CB8AC3E}">
        <p14:creationId xmlns:p14="http://schemas.microsoft.com/office/powerpoint/2010/main" val="215879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72AB56-BD16-7B48-AFA7-5A1833CA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T Cells In 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5D8C1A6-DD12-D14E-89D1-3DEA2E092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00"/>
          <a:stretch/>
        </p:blipFill>
        <p:spPr>
          <a:xfrm>
            <a:off x="3313604" y="1115880"/>
            <a:ext cx="8268490" cy="4626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8C74ED0-12B6-A545-975C-33016630A161}"/>
              </a:ext>
            </a:extLst>
          </p:cNvPr>
          <p:cNvSpPr txBox="1"/>
          <p:nvPr/>
        </p:nvSpPr>
        <p:spPr>
          <a:xfrm>
            <a:off x="10486207" y="58610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55855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C63103-6EAE-3D48-8D9F-64AA42C8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Unique T Cell Subset In Relapsing/Remitting 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ADF20B-F072-364F-AE66-4697C30BC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 cells expressing</a:t>
            </a:r>
            <a:r>
              <a:rPr lang="en-US" baseline="30000" dirty="0"/>
              <a:t>4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CXCR4</a:t>
            </a:r>
          </a:p>
          <a:p>
            <a:pPr lvl="1"/>
            <a:r>
              <a:rPr lang="en-US" dirty="0"/>
              <a:t>GM-CSF</a:t>
            </a:r>
          </a:p>
          <a:p>
            <a:pPr lvl="1"/>
            <a:r>
              <a:rPr lang="en-US" dirty="0"/>
              <a:t>IL-2</a:t>
            </a:r>
          </a:p>
          <a:p>
            <a:pPr lvl="1"/>
            <a:r>
              <a:rPr lang="en-US" dirty="0"/>
              <a:t>TNF-α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FB5ABFD-922B-9D43-8C21-F9BBC74966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7110" t="11535" r="18539" b="11257"/>
          <a:stretch/>
        </p:blipFill>
        <p:spPr>
          <a:xfrm>
            <a:off x="6994689" y="2171096"/>
            <a:ext cx="4100660" cy="3689955"/>
          </a:xfrm>
        </p:spPr>
      </p:pic>
    </p:spTree>
    <p:extLst>
      <p:ext uri="{BB962C8B-B14F-4D97-AF65-F5344CB8AC3E}">
        <p14:creationId xmlns:p14="http://schemas.microsoft.com/office/powerpoint/2010/main" val="9786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5916-8D84-D947-B1F5-55BAF24E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4" y="2328366"/>
            <a:ext cx="11029615" cy="1100634"/>
          </a:xfrm>
        </p:spPr>
        <p:txBody>
          <a:bodyPr/>
          <a:lstStyle/>
          <a:p>
            <a:pPr algn="ctr"/>
            <a:r>
              <a:rPr lang="en-US" cap="none" dirty="0"/>
              <a:t>Does a CXCR4 deletion on GM-CSF producing T cells prevent them from entering the CNS?</a:t>
            </a:r>
          </a:p>
        </p:txBody>
      </p:sp>
    </p:spTree>
    <p:extLst>
      <p:ext uri="{BB962C8B-B14F-4D97-AF65-F5344CB8AC3E}">
        <p14:creationId xmlns:p14="http://schemas.microsoft.com/office/powerpoint/2010/main" val="277973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A3D19-E376-2B46-8BF3-5E2B0E52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4" y="447234"/>
            <a:ext cx="10535184" cy="34502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C26F0-601B-FF4B-BDDA-0FF7A6D9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Isolate Pathogenic T Cells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EE7E0B-B881-44F1-8120-DEE3B7F1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Draining lymph nodes will be removed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1E1E9-4284-9745-88C6-C118AB68C87B}"/>
              </a:ext>
            </a:extLst>
          </p:cNvPr>
          <p:cNvSpPr txBox="1"/>
          <p:nvPr/>
        </p:nvSpPr>
        <p:spPr>
          <a:xfrm>
            <a:off x="10376723" y="3759007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Reference 5</a:t>
            </a:r>
          </a:p>
        </p:txBody>
      </p:sp>
    </p:spTree>
    <p:extLst>
      <p:ext uri="{BB962C8B-B14F-4D97-AF65-F5344CB8AC3E}">
        <p14:creationId xmlns:p14="http://schemas.microsoft.com/office/powerpoint/2010/main" val="87862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63E9-CD60-6C4D-8F62-AA1E98D0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Identify T Cell Subset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C75BFB-73D1-421E-B4FD-2432E527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dirty="0"/>
              <a:t>Fluorescence Activated Cell Sorting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/>
              <a:t>Identify CXCR4</a:t>
            </a:r>
            <a:r>
              <a:rPr lang="en-US" baseline="30000" dirty="0"/>
              <a:t>+</a:t>
            </a:r>
            <a:r>
              <a:rPr lang="en-US" dirty="0"/>
              <a:t>, GM-CSF</a:t>
            </a:r>
            <a:r>
              <a:rPr lang="en-US" baseline="30000" dirty="0"/>
              <a:t>+</a:t>
            </a:r>
          </a:p>
          <a:p>
            <a:r>
              <a:rPr lang="en-US" dirty="0"/>
              <a:t>Screen for IL-2 and TNF-α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F0DAD-E2BB-124D-851F-0E88B93B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3728"/>
            <a:ext cx="4608349" cy="4390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F114F1-F7D5-774E-8D92-3A139C149873}"/>
              </a:ext>
            </a:extLst>
          </p:cNvPr>
          <p:cNvSpPr txBox="1"/>
          <p:nvPr/>
        </p:nvSpPr>
        <p:spPr>
          <a:xfrm>
            <a:off x="9251297" y="58368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6</a:t>
            </a:r>
          </a:p>
        </p:txBody>
      </p:sp>
    </p:spTree>
    <p:extLst>
      <p:ext uri="{BB962C8B-B14F-4D97-AF65-F5344CB8AC3E}">
        <p14:creationId xmlns:p14="http://schemas.microsoft.com/office/powerpoint/2010/main" val="310561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AE828-7C67-7F4D-A8FC-8560D690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cap="none" dirty="0"/>
              <a:t>Gene Deletion via CRISPR/Cas9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23880-321E-964A-84C3-CD69AC612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06" y="2350291"/>
            <a:ext cx="3782985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guideRNA: TCGAGAGCATCGTGCACAAGTGG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E1E4EA-BB4F-CB40-A3F3-A55873B2AE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5103" y="1494078"/>
            <a:ext cx="4914087" cy="3869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6C0F55-9412-B047-81AD-6293E6C3EB37}"/>
              </a:ext>
            </a:extLst>
          </p:cNvPr>
          <p:cNvSpPr txBox="1"/>
          <p:nvPr/>
        </p:nvSpPr>
        <p:spPr>
          <a:xfrm>
            <a:off x="10486207" y="58610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7</a:t>
            </a:r>
          </a:p>
        </p:txBody>
      </p:sp>
    </p:spTree>
    <p:extLst>
      <p:ext uri="{BB962C8B-B14F-4D97-AF65-F5344CB8AC3E}">
        <p14:creationId xmlns:p14="http://schemas.microsoft.com/office/powerpoint/2010/main" val="69560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C8E7E-5C35-C148-BAFC-1CFC5C866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479" y="1719732"/>
            <a:ext cx="4987042" cy="341853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83D06D-45EE-ED47-A4E5-2E21AA52BFBD}"/>
              </a:ext>
            </a:extLst>
          </p:cNvPr>
          <p:cNvSpPr txBox="1"/>
          <p:nvPr/>
        </p:nvSpPr>
        <p:spPr>
          <a:xfrm>
            <a:off x="10486207" y="5861050"/>
            <a:ext cx="984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8</a:t>
            </a:r>
          </a:p>
        </p:txBody>
      </p:sp>
    </p:spTree>
    <p:extLst>
      <p:ext uri="{BB962C8B-B14F-4D97-AF65-F5344CB8AC3E}">
        <p14:creationId xmlns:p14="http://schemas.microsoft.com/office/powerpoint/2010/main" val="1783509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344</Words>
  <Application>Microsoft Macintosh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 Nova Light</vt:lpstr>
      <vt:lpstr>Wingdings 2</vt:lpstr>
      <vt:lpstr>DividendVTI</vt:lpstr>
      <vt:lpstr>Determining the role of a chemokine receptor in a T cell subset marked by the expression of GM-CSF in the mouse model for multiple sclerosis, EAE </vt:lpstr>
      <vt:lpstr>Multiple Sclerosis (MS)</vt:lpstr>
      <vt:lpstr>T Cells In MS</vt:lpstr>
      <vt:lpstr>Unique T Cell Subset In Relapsing/Remitting MS</vt:lpstr>
      <vt:lpstr>Does a CXCR4 deletion on GM-CSF producing T cells prevent them from entering the CNS?</vt:lpstr>
      <vt:lpstr>Isolate Pathogenic T Cells</vt:lpstr>
      <vt:lpstr>Identify T Cell Subset</vt:lpstr>
      <vt:lpstr>Gene Deletion via CRISPR/Cas9</vt:lpstr>
      <vt:lpstr>PowerPoint Presentation</vt:lpstr>
      <vt:lpstr>Gene Deletion</vt:lpstr>
      <vt:lpstr>Verification Of Gene Deletion and Cell Phenotype</vt:lpstr>
      <vt:lpstr>Inject The CXCR4- T Cells </vt:lpstr>
      <vt:lpstr>Examine CNS For CXCR4- T Cells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role of a chemokine receptor in a T cell subset marked by the expression of GM-CSF in the mouse model for multiple sclerosis, EAE </dc:title>
  <dc:creator>Sophia Fehrmann</dc:creator>
  <cp:lastModifiedBy>Sophia Fehrmann</cp:lastModifiedBy>
  <cp:revision>11</cp:revision>
  <dcterms:created xsi:type="dcterms:W3CDTF">2019-12-05T06:07:23Z</dcterms:created>
  <dcterms:modified xsi:type="dcterms:W3CDTF">2019-12-05T14:37:43Z</dcterms:modified>
</cp:coreProperties>
</file>