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>
      <p:cViewPr>
        <p:scale>
          <a:sx n="47" d="100"/>
          <a:sy n="47" d="100"/>
        </p:scale>
        <p:origin x="29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E3B20-88E9-4B01-9B6C-06F8FEC5DA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71E963A-50A8-45D8-83B4-00AF38721F08}">
      <dgm:prSet/>
      <dgm:spPr/>
      <dgm:t>
        <a:bodyPr/>
        <a:lstStyle/>
        <a:p>
          <a:r>
            <a:rPr lang="en-US"/>
            <a:t>Effectiveness does have large amounts of variation dependent on cancer type.</a:t>
          </a:r>
        </a:p>
      </dgm:t>
    </dgm:pt>
    <dgm:pt modelId="{B732FC93-A060-47AC-871D-9436D3E247D6}" type="parTrans" cxnId="{99C2F3CA-3C9C-431E-9A4E-6059863D8A34}">
      <dgm:prSet/>
      <dgm:spPr/>
      <dgm:t>
        <a:bodyPr/>
        <a:lstStyle/>
        <a:p>
          <a:endParaRPr lang="en-US"/>
        </a:p>
      </dgm:t>
    </dgm:pt>
    <dgm:pt modelId="{95E2E8D0-04B9-4F03-9A70-1379CB93BFAC}" type="sibTrans" cxnId="{99C2F3CA-3C9C-431E-9A4E-6059863D8A34}">
      <dgm:prSet/>
      <dgm:spPr/>
      <dgm:t>
        <a:bodyPr/>
        <a:lstStyle/>
        <a:p>
          <a:endParaRPr lang="en-US"/>
        </a:p>
      </dgm:t>
    </dgm:pt>
    <dgm:pt modelId="{988FBFC5-8345-4F85-AC2F-11854EE5A9BE}">
      <dgm:prSet/>
      <dgm:spPr/>
      <dgm:t>
        <a:bodyPr/>
        <a:lstStyle/>
        <a:p>
          <a:r>
            <a:rPr lang="en-US"/>
            <a:t>Non small cell lung cancer has 5 year survival rates of 16%</a:t>
          </a:r>
          <a:r>
            <a:rPr lang="en-US" baseline="30000"/>
            <a:t>3</a:t>
          </a:r>
          <a:endParaRPr lang="en-US"/>
        </a:p>
      </dgm:t>
    </dgm:pt>
    <dgm:pt modelId="{612F70EB-87B0-498D-AEF8-8132D2EFD4C8}" type="parTrans" cxnId="{0BFB1897-CBB3-423A-8B4D-E6D8EA2C52DC}">
      <dgm:prSet/>
      <dgm:spPr/>
      <dgm:t>
        <a:bodyPr/>
        <a:lstStyle/>
        <a:p>
          <a:endParaRPr lang="en-US"/>
        </a:p>
      </dgm:t>
    </dgm:pt>
    <dgm:pt modelId="{90FE3AFD-6BC3-4DAC-B33F-5959E98E773E}" type="sibTrans" cxnId="{0BFB1897-CBB3-423A-8B4D-E6D8EA2C52DC}">
      <dgm:prSet/>
      <dgm:spPr/>
      <dgm:t>
        <a:bodyPr/>
        <a:lstStyle/>
        <a:p>
          <a:endParaRPr lang="en-US"/>
        </a:p>
      </dgm:t>
    </dgm:pt>
    <dgm:pt modelId="{F567C5CB-FEAD-4E93-BA97-5ED069B70868}">
      <dgm:prSet/>
      <dgm:spPr/>
      <dgm:t>
        <a:bodyPr/>
        <a:lstStyle/>
        <a:p>
          <a:r>
            <a:rPr lang="en-US" dirty="0"/>
            <a:t>Radiation therapy alone has a median survival rate of 9 to 13 months.</a:t>
          </a:r>
        </a:p>
      </dgm:t>
    </dgm:pt>
    <dgm:pt modelId="{032F1101-253F-4B21-9A09-93B9159A64E5}" type="parTrans" cxnId="{37B366FB-35AC-448B-B71B-A4BCCA8D4D0E}">
      <dgm:prSet/>
      <dgm:spPr/>
      <dgm:t>
        <a:bodyPr/>
        <a:lstStyle/>
        <a:p>
          <a:endParaRPr lang="en-US"/>
        </a:p>
      </dgm:t>
    </dgm:pt>
    <dgm:pt modelId="{8D387A93-7D4B-4865-832F-88EC7F8434E1}" type="sibTrans" cxnId="{37B366FB-35AC-448B-B71B-A4BCCA8D4D0E}">
      <dgm:prSet/>
      <dgm:spPr/>
      <dgm:t>
        <a:bodyPr/>
        <a:lstStyle/>
        <a:p>
          <a:endParaRPr lang="en-US"/>
        </a:p>
      </dgm:t>
    </dgm:pt>
    <dgm:pt modelId="{D4EC631F-5E4A-488B-B90E-FD40FCEFC091}">
      <dgm:prSet/>
      <dgm:spPr/>
      <dgm:t>
        <a:bodyPr/>
        <a:lstStyle/>
        <a:p>
          <a:r>
            <a:rPr lang="en-US"/>
            <a:t>The addition of current chemotherapies increases median rate to 13.8 months</a:t>
          </a:r>
        </a:p>
      </dgm:t>
    </dgm:pt>
    <dgm:pt modelId="{A10D7E8F-CF49-41D4-B625-35C112C3E582}" type="parTrans" cxnId="{587F1EA4-E1BF-46D9-9C2F-BC9D7F00EB02}">
      <dgm:prSet/>
      <dgm:spPr/>
      <dgm:t>
        <a:bodyPr/>
        <a:lstStyle/>
        <a:p>
          <a:endParaRPr lang="en-US"/>
        </a:p>
      </dgm:t>
    </dgm:pt>
    <dgm:pt modelId="{5528A07F-D88D-4D71-8ADB-23E75E728FCE}" type="sibTrans" cxnId="{587F1EA4-E1BF-46D9-9C2F-BC9D7F00EB02}">
      <dgm:prSet/>
      <dgm:spPr/>
      <dgm:t>
        <a:bodyPr/>
        <a:lstStyle/>
        <a:p>
          <a:endParaRPr lang="en-US"/>
        </a:p>
      </dgm:t>
    </dgm:pt>
    <dgm:pt modelId="{157C36D8-ACA2-437F-994C-9AA31F0B68B9}">
      <dgm:prSet/>
      <dgm:spPr/>
      <dgm:t>
        <a:bodyPr/>
        <a:lstStyle/>
        <a:p>
          <a:r>
            <a:rPr lang="en-US" dirty="0"/>
            <a:t>Some patients have an even lower survival rate due to high expressions of ERCC1 a repair protein that has been show to lower the effectiveness of Chemotherapies that target DNA</a:t>
          </a:r>
        </a:p>
      </dgm:t>
    </dgm:pt>
    <dgm:pt modelId="{40529366-F38E-436E-8331-49B5F146E8F3}" type="parTrans" cxnId="{F86831D9-5A84-45A4-823A-EE9447CACE8F}">
      <dgm:prSet/>
      <dgm:spPr/>
      <dgm:t>
        <a:bodyPr/>
        <a:lstStyle/>
        <a:p>
          <a:endParaRPr lang="en-US"/>
        </a:p>
      </dgm:t>
    </dgm:pt>
    <dgm:pt modelId="{FE291667-DD44-4254-AAB3-B03A061F6178}" type="sibTrans" cxnId="{F86831D9-5A84-45A4-823A-EE9447CACE8F}">
      <dgm:prSet/>
      <dgm:spPr/>
      <dgm:t>
        <a:bodyPr/>
        <a:lstStyle/>
        <a:p>
          <a:endParaRPr lang="en-US"/>
        </a:p>
      </dgm:t>
    </dgm:pt>
    <dgm:pt modelId="{63FDA82D-6E70-4BF2-B2EE-0A924981FE4F}" type="pres">
      <dgm:prSet presAssocID="{54DE3B20-88E9-4B01-9B6C-06F8FEC5DA9A}" presName="root" presStyleCnt="0">
        <dgm:presLayoutVars>
          <dgm:dir/>
          <dgm:resizeHandles val="exact"/>
        </dgm:presLayoutVars>
      </dgm:prSet>
      <dgm:spPr/>
    </dgm:pt>
    <dgm:pt modelId="{497D9BC2-48BE-403E-BB92-084B6AA5B79D}" type="pres">
      <dgm:prSet presAssocID="{C71E963A-50A8-45D8-83B4-00AF38721F08}" presName="compNode" presStyleCnt="0"/>
      <dgm:spPr/>
    </dgm:pt>
    <dgm:pt modelId="{250DBF25-0B22-45B6-9C78-F02A6FB0CA56}" type="pres">
      <dgm:prSet presAssocID="{C71E963A-50A8-45D8-83B4-00AF38721F08}" presName="bgRect" presStyleLbl="bgShp" presStyleIdx="0" presStyleCnt="5"/>
      <dgm:spPr/>
    </dgm:pt>
    <dgm:pt modelId="{E1ABBA1D-C26D-4F15-BE1F-CFCBA7FBDE61}" type="pres">
      <dgm:prSet presAssocID="{C71E963A-50A8-45D8-83B4-00AF38721F0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7C1E67AF-4D4D-4D5E-8E1B-B7E12080284F}" type="pres">
      <dgm:prSet presAssocID="{C71E963A-50A8-45D8-83B4-00AF38721F08}" presName="spaceRect" presStyleCnt="0"/>
      <dgm:spPr/>
    </dgm:pt>
    <dgm:pt modelId="{1A92F0EC-CC35-4B6F-B1A5-EE1EF829AF11}" type="pres">
      <dgm:prSet presAssocID="{C71E963A-50A8-45D8-83B4-00AF38721F08}" presName="parTx" presStyleLbl="revTx" presStyleIdx="0" presStyleCnt="5">
        <dgm:presLayoutVars>
          <dgm:chMax val="0"/>
          <dgm:chPref val="0"/>
        </dgm:presLayoutVars>
      </dgm:prSet>
      <dgm:spPr/>
    </dgm:pt>
    <dgm:pt modelId="{0B46B5ED-680D-492F-BF80-B76C8CD0F1A9}" type="pres">
      <dgm:prSet presAssocID="{95E2E8D0-04B9-4F03-9A70-1379CB93BFAC}" presName="sibTrans" presStyleCnt="0"/>
      <dgm:spPr/>
    </dgm:pt>
    <dgm:pt modelId="{F49BFC3C-6811-4ABE-AE1B-877F6AD34AB3}" type="pres">
      <dgm:prSet presAssocID="{988FBFC5-8345-4F85-AC2F-11854EE5A9BE}" presName="compNode" presStyleCnt="0"/>
      <dgm:spPr/>
    </dgm:pt>
    <dgm:pt modelId="{EA98F1C4-D22D-4A82-8971-5D3DA8E930AF}" type="pres">
      <dgm:prSet presAssocID="{988FBFC5-8345-4F85-AC2F-11854EE5A9BE}" presName="bgRect" presStyleLbl="bgShp" presStyleIdx="1" presStyleCnt="5"/>
      <dgm:spPr/>
    </dgm:pt>
    <dgm:pt modelId="{A768E626-4C12-43D9-BF63-D4C4F3B15EC8}" type="pres">
      <dgm:prSet presAssocID="{988FBFC5-8345-4F85-AC2F-11854EE5A9B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D97CE17E-7A9D-4D24-B2EC-20FF4781BFF1}" type="pres">
      <dgm:prSet presAssocID="{988FBFC5-8345-4F85-AC2F-11854EE5A9BE}" presName="spaceRect" presStyleCnt="0"/>
      <dgm:spPr/>
    </dgm:pt>
    <dgm:pt modelId="{7497EA8D-5817-49EA-9DF9-AB38718AD5A3}" type="pres">
      <dgm:prSet presAssocID="{988FBFC5-8345-4F85-AC2F-11854EE5A9BE}" presName="parTx" presStyleLbl="revTx" presStyleIdx="1" presStyleCnt="5">
        <dgm:presLayoutVars>
          <dgm:chMax val="0"/>
          <dgm:chPref val="0"/>
        </dgm:presLayoutVars>
      </dgm:prSet>
      <dgm:spPr/>
    </dgm:pt>
    <dgm:pt modelId="{01E1B2B4-5FD0-4A61-B7EC-3E77CAEB8752}" type="pres">
      <dgm:prSet presAssocID="{90FE3AFD-6BC3-4DAC-B33F-5959E98E773E}" presName="sibTrans" presStyleCnt="0"/>
      <dgm:spPr/>
    </dgm:pt>
    <dgm:pt modelId="{FF77FDB8-6593-48F8-8545-CC53B6276E1C}" type="pres">
      <dgm:prSet presAssocID="{F567C5CB-FEAD-4E93-BA97-5ED069B70868}" presName="compNode" presStyleCnt="0"/>
      <dgm:spPr/>
    </dgm:pt>
    <dgm:pt modelId="{B9C3E7FE-0827-49ED-AAF3-1C9D9282D2EC}" type="pres">
      <dgm:prSet presAssocID="{F567C5CB-FEAD-4E93-BA97-5ED069B70868}" presName="bgRect" presStyleLbl="bgShp" presStyleIdx="2" presStyleCnt="5"/>
      <dgm:spPr/>
    </dgm:pt>
    <dgm:pt modelId="{276942B7-9574-476B-A223-5CE5D567715A}" type="pres">
      <dgm:prSet presAssocID="{F567C5CB-FEAD-4E93-BA97-5ED069B7086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BF2374A-5065-44EA-BCE2-915AC40BEEC6}" type="pres">
      <dgm:prSet presAssocID="{F567C5CB-FEAD-4E93-BA97-5ED069B70868}" presName="spaceRect" presStyleCnt="0"/>
      <dgm:spPr/>
    </dgm:pt>
    <dgm:pt modelId="{A9D57C56-6EFC-435D-9086-70E7A288C40B}" type="pres">
      <dgm:prSet presAssocID="{F567C5CB-FEAD-4E93-BA97-5ED069B70868}" presName="parTx" presStyleLbl="revTx" presStyleIdx="2" presStyleCnt="5">
        <dgm:presLayoutVars>
          <dgm:chMax val="0"/>
          <dgm:chPref val="0"/>
        </dgm:presLayoutVars>
      </dgm:prSet>
      <dgm:spPr/>
    </dgm:pt>
    <dgm:pt modelId="{36155218-6EEE-406B-A009-C59A6EFE4BFA}" type="pres">
      <dgm:prSet presAssocID="{8D387A93-7D4B-4865-832F-88EC7F8434E1}" presName="sibTrans" presStyleCnt="0"/>
      <dgm:spPr/>
    </dgm:pt>
    <dgm:pt modelId="{30DED3E3-F513-402B-803A-2E7ADE3E34CB}" type="pres">
      <dgm:prSet presAssocID="{D4EC631F-5E4A-488B-B90E-FD40FCEFC091}" presName="compNode" presStyleCnt="0"/>
      <dgm:spPr/>
    </dgm:pt>
    <dgm:pt modelId="{00DAABBF-DD44-4053-83D6-F8317FB7C6C3}" type="pres">
      <dgm:prSet presAssocID="{D4EC631F-5E4A-488B-B90E-FD40FCEFC091}" presName="bgRect" presStyleLbl="bgShp" presStyleIdx="3" presStyleCnt="5"/>
      <dgm:spPr/>
    </dgm:pt>
    <dgm:pt modelId="{4021B19E-09B9-4318-86E4-531A946DEAE0}" type="pres">
      <dgm:prSet presAssocID="{D4EC631F-5E4A-488B-B90E-FD40FCEFC09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Upward Trend"/>
        </a:ext>
      </dgm:extLst>
    </dgm:pt>
    <dgm:pt modelId="{602A6783-EB40-4198-A905-EE6C6F7C82B5}" type="pres">
      <dgm:prSet presAssocID="{D4EC631F-5E4A-488B-B90E-FD40FCEFC091}" presName="spaceRect" presStyleCnt="0"/>
      <dgm:spPr/>
    </dgm:pt>
    <dgm:pt modelId="{21C5E4B0-A8B9-47D1-917A-CEEB640BE984}" type="pres">
      <dgm:prSet presAssocID="{D4EC631F-5E4A-488B-B90E-FD40FCEFC091}" presName="parTx" presStyleLbl="revTx" presStyleIdx="3" presStyleCnt="5">
        <dgm:presLayoutVars>
          <dgm:chMax val="0"/>
          <dgm:chPref val="0"/>
        </dgm:presLayoutVars>
      </dgm:prSet>
      <dgm:spPr/>
    </dgm:pt>
    <dgm:pt modelId="{B19AC0C3-6ED8-416C-A951-769062587BB5}" type="pres">
      <dgm:prSet presAssocID="{5528A07F-D88D-4D71-8ADB-23E75E728FCE}" presName="sibTrans" presStyleCnt="0"/>
      <dgm:spPr/>
    </dgm:pt>
    <dgm:pt modelId="{7A703A21-A249-4B40-BA5E-4ACA44086CFF}" type="pres">
      <dgm:prSet presAssocID="{157C36D8-ACA2-437F-994C-9AA31F0B68B9}" presName="compNode" presStyleCnt="0"/>
      <dgm:spPr/>
    </dgm:pt>
    <dgm:pt modelId="{D680B18A-CB6F-43E5-A530-A73AE80B776D}" type="pres">
      <dgm:prSet presAssocID="{157C36D8-ACA2-437F-994C-9AA31F0B68B9}" presName="bgRect" presStyleLbl="bgShp" presStyleIdx="4" presStyleCnt="5"/>
      <dgm:spPr/>
    </dgm:pt>
    <dgm:pt modelId="{4646707D-641E-4020-A729-7E80A515F5B5}" type="pres">
      <dgm:prSet presAssocID="{157C36D8-ACA2-437F-994C-9AA31F0B68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A674E880-F314-4F73-9611-B8ADADB1D053}" type="pres">
      <dgm:prSet presAssocID="{157C36D8-ACA2-437F-994C-9AA31F0B68B9}" presName="spaceRect" presStyleCnt="0"/>
      <dgm:spPr/>
    </dgm:pt>
    <dgm:pt modelId="{E6FA6545-4FF3-4BCC-B3D9-CB3204C8E04C}" type="pres">
      <dgm:prSet presAssocID="{157C36D8-ACA2-437F-994C-9AA31F0B68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A8A822F-4548-4D8E-8B8E-15AB0C99ABC2}" type="presOf" srcId="{988FBFC5-8345-4F85-AC2F-11854EE5A9BE}" destId="{7497EA8D-5817-49EA-9DF9-AB38718AD5A3}" srcOrd="0" destOrd="0" presId="urn:microsoft.com/office/officeart/2018/2/layout/IconVerticalSolidList"/>
    <dgm:cxn modelId="{9B7A7B60-73B5-4E73-AB0A-C64F51E179E1}" type="presOf" srcId="{54DE3B20-88E9-4B01-9B6C-06F8FEC5DA9A}" destId="{63FDA82D-6E70-4BF2-B2EE-0A924981FE4F}" srcOrd="0" destOrd="0" presId="urn:microsoft.com/office/officeart/2018/2/layout/IconVerticalSolidList"/>
    <dgm:cxn modelId="{AA35C945-91E4-43A1-B946-5C34B2173C6A}" type="presOf" srcId="{C71E963A-50A8-45D8-83B4-00AF38721F08}" destId="{1A92F0EC-CC35-4B6F-B1A5-EE1EF829AF11}" srcOrd="0" destOrd="0" presId="urn:microsoft.com/office/officeart/2018/2/layout/IconVerticalSolidList"/>
    <dgm:cxn modelId="{167A3A4B-CA60-43FC-A570-8A2157F43C31}" type="presOf" srcId="{157C36D8-ACA2-437F-994C-9AA31F0B68B9}" destId="{E6FA6545-4FF3-4BCC-B3D9-CB3204C8E04C}" srcOrd="0" destOrd="0" presId="urn:microsoft.com/office/officeart/2018/2/layout/IconVerticalSolidList"/>
    <dgm:cxn modelId="{4B876B8B-1294-4CD3-A0CF-1968401C0070}" type="presOf" srcId="{D4EC631F-5E4A-488B-B90E-FD40FCEFC091}" destId="{21C5E4B0-A8B9-47D1-917A-CEEB640BE984}" srcOrd="0" destOrd="0" presId="urn:microsoft.com/office/officeart/2018/2/layout/IconVerticalSolidList"/>
    <dgm:cxn modelId="{A173CF90-2AEB-4F35-B7EB-E5623F7643AF}" type="presOf" srcId="{F567C5CB-FEAD-4E93-BA97-5ED069B70868}" destId="{A9D57C56-6EFC-435D-9086-70E7A288C40B}" srcOrd="0" destOrd="0" presId="urn:microsoft.com/office/officeart/2018/2/layout/IconVerticalSolidList"/>
    <dgm:cxn modelId="{0BFB1897-CBB3-423A-8B4D-E6D8EA2C52DC}" srcId="{54DE3B20-88E9-4B01-9B6C-06F8FEC5DA9A}" destId="{988FBFC5-8345-4F85-AC2F-11854EE5A9BE}" srcOrd="1" destOrd="0" parTransId="{612F70EB-87B0-498D-AEF8-8132D2EFD4C8}" sibTransId="{90FE3AFD-6BC3-4DAC-B33F-5959E98E773E}"/>
    <dgm:cxn modelId="{587F1EA4-E1BF-46D9-9C2F-BC9D7F00EB02}" srcId="{54DE3B20-88E9-4B01-9B6C-06F8FEC5DA9A}" destId="{D4EC631F-5E4A-488B-B90E-FD40FCEFC091}" srcOrd="3" destOrd="0" parTransId="{A10D7E8F-CF49-41D4-B625-35C112C3E582}" sibTransId="{5528A07F-D88D-4D71-8ADB-23E75E728FCE}"/>
    <dgm:cxn modelId="{99C2F3CA-3C9C-431E-9A4E-6059863D8A34}" srcId="{54DE3B20-88E9-4B01-9B6C-06F8FEC5DA9A}" destId="{C71E963A-50A8-45D8-83B4-00AF38721F08}" srcOrd="0" destOrd="0" parTransId="{B732FC93-A060-47AC-871D-9436D3E247D6}" sibTransId="{95E2E8D0-04B9-4F03-9A70-1379CB93BFAC}"/>
    <dgm:cxn modelId="{F86831D9-5A84-45A4-823A-EE9447CACE8F}" srcId="{54DE3B20-88E9-4B01-9B6C-06F8FEC5DA9A}" destId="{157C36D8-ACA2-437F-994C-9AA31F0B68B9}" srcOrd="4" destOrd="0" parTransId="{40529366-F38E-436E-8331-49B5F146E8F3}" sibTransId="{FE291667-DD44-4254-AAB3-B03A061F6178}"/>
    <dgm:cxn modelId="{37B366FB-35AC-448B-B71B-A4BCCA8D4D0E}" srcId="{54DE3B20-88E9-4B01-9B6C-06F8FEC5DA9A}" destId="{F567C5CB-FEAD-4E93-BA97-5ED069B70868}" srcOrd="2" destOrd="0" parTransId="{032F1101-253F-4B21-9A09-93B9159A64E5}" sibTransId="{8D387A93-7D4B-4865-832F-88EC7F8434E1}"/>
    <dgm:cxn modelId="{1C904AE3-4F68-44FD-9D10-B2F3DC2234E2}" type="presParOf" srcId="{63FDA82D-6E70-4BF2-B2EE-0A924981FE4F}" destId="{497D9BC2-48BE-403E-BB92-084B6AA5B79D}" srcOrd="0" destOrd="0" presId="urn:microsoft.com/office/officeart/2018/2/layout/IconVerticalSolidList"/>
    <dgm:cxn modelId="{BEC668D4-1042-4261-BC9A-30A78ED995E7}" type="presParOf" srcId="{497D9BC2-48BE-403E-BB92-084B6AA5B79D}" destId="{250DBF25-0B22-45B6-9C78-F02A6FB0CA56}" srcOrd="0" destOrd="0" presId="urn:microsoft.com/office/officeart/2018/2/layout/IconVerticalSolidList"/>
    <dgm:cxn modelId="{34B36527-7553-4566-BEAE-BE0ACC5E0A86}" type="presParOf" srcId="{497D9BC2-48BE-403E-BB92-084B6AA5B79D}" destId="{E1ABBA1D-C26D-4F15-BE1F-CFCBA7FBDE61}" srcOrd="1" destOrd="0" presId="urn:microsoft.com/office/officeart/2018/2/layout/IconVerticalSolidList"/>
    <dgm:cxn modelId="{61114814-4B10-4127-8431-33DEA83213EB}" type="presParOf" srcId="{497D9BC2-48BE-403E-BB92-084B6AA5B79D}" destId="{7C1E67AF-4D4D-4D5E-8E1B-B7E12080284F}" srcOrd="2" destOrd="0" presId="urn:microsoft.com/office/officeart/2018/2/layout/IconVerticalSolidList"/>
    <dgm:cxn modelId="{5E097A1F-C606-4259-9F03-BA4893C5E659}" type="presParOf" srcId="{497D9BC2-48BE-403E-BB92-084B6AA5B79D}" destId="{1A92F0EC-CC35-4B6F-B1A5-EE1EF829AF11}" srcOrd="3" destOrd="0" presId="urn:microsoft.com/office/officeart/2018/2/layout/IconVerticalSolidList"/>
    <dgm:cxn modelId="{BB174AE6-EA83-48B7-984C-25CE964C9D76}" type="presParOf" srcId="{63FDA82D-6E70-4BF2-B2EE-0A924981FE4F}" destId="{0B46B5ED-680D-492F-BF80-B76C8CD0F1A9}" srcOrd="1" destOrd="0" presId="urn:microsoft.com/office/officeart/2018/2/layout/IconVerticalSolidList"/>
    <dgm:cxn modelId="{465BC8E8-B593-4A82-97D7-96A59126C71B}" type="presParOf" srcId="{63FDA82D-6E70-4BF2-B2EE-0A924981FE4F}" destId="{F49BFC3C-6811-4ABE-AE1B-877F6AD34AB3}" srcOrd="2" destOrd="0" presId="urn:microsoft.com/office/officeart/2018/2/layout/IconVerticalSolidList"/>
    <dgm:cxn modelId="{33F59C31-4FD8-42CF-B3CC-3CA32343DDFE}" type="presParOf" srcId="{F49BFC3C-6811-4ABE-AE1B-877F6AD34AB3}" destId="{EA98F1C4-D22D-4A82-8971-5D3DA8E930AF}" srcOrd="0" destOrd="0" presId="urn:microsoft.com/office/officeart/2018/2/layout/IconVerticalSolidList"/>
    <dgm:cxn modelId="{B7D87DBB-6777-402E-893C-F00424FB99F2}" type="presParOf" srcId="{F49BFC3C-6811-4ABE-AE1B-877F6AD34AB3}" destId="{A768E626-4C12-43D9-BF63-D4C4F3B15EC8}" srcOrd="1" destOrd="0" presId="urn:microsoft.com/office/officeart/2018/2/layout/IconVerticalSolidList"/>
    <dgm:cxn modelId="{C5A2AA87-2D15-4F88-9075-6F2CA18DD4B1}" type="presParOf" srcId="{F49BFC3C-6811-4ABE-AE1B-877F6AD34AB3}" destId="{D97CE17E-7A9D-4D24-B2EC-20FF4781BFF1}" srcOrd="2" destOrd="0" presId="urn:microsoft.com/office/officeart/2018/2/layout/IconVerticalSolidList"/>
    <dgm:cxn modelId="{062449CD-75E0-4F5A-9CAB-A9E02F15D765}" type="presParOf" srcId="{F49BFC3C-6811-4ABE-AE1B-877F6AD34AB3}" destId="{7497EA8D-5817-49EA-9DF9-AB38718AD5A3}" srcOrd="3" destOrd="0" presId="urn:microsoft.com/office/officeart/2018/2/layout/IconVerticalSolidList"/>
    <dgm:cxn modelId="{B26854E9-0F81-4468-AC64-C1DB5A39A40D}" type="presParOf" srcId="{63FDA82D-6E70-4BF2-B2EE-0A924981FE4F}" destId="{01E1B2B4-5FD0-4A61-B7EC-3E77CAEB8752}" srcOrd="3" destOrd="0" presId="urn:microsoft.com/office/officeart/2018/2/layout/IconVerticalSolidList"/>
    <dgm:cxn modelId="{4817EC71-DF57-4143-A01F-3F2CEA7C981E}" type="presParOf" srcId="{63FDA82D-6E70-4BF2-B2EE-0A924981FE4F}" destId="{FF77FDB8-6593-48F8-8545-CC53B6276E1C}" srcOrd="4" destOrd="0" presId="urn:microsoft.com/office/officeart/2018/2/layout/IconVerticalSolidList"/>
    <dgm:cxn modelId="{19B357A4-80D1-42EE-949D-FAD4938C6F56}" type="presParOf" srcId="{FF77FDB8-6593-48F8-8545-CC53B6276E1C}" destId="{B9C3E7FE-0827-49ED-AAF3-1C9D9282D2EC}" srcOrd="0" destOrd="0" presId="urn:microsoft.com/office/officeart/2018/2/layout/IconVerticalSolidList"/>
    <dgm:cxn modelId="{2CEF7B72-7E55-4C66-B3DB-E7B53DDCE010}" type="presParOf" srcId="{FF77FDB8-6593-48F8-8545-CC53B6276E1C}" destId="{276942B7-9574-476B-A223-5CE5D567715A}" srcOrd="1" destOrd="0" presId="urn:microsoft.com/office/officeart/2018/2/layout/IconVerticalSolidList"/>
    <dgm:cxn modelId="{2DEC499F-54B0-46E5-BDF0-13149106AF96}" type="presParOf" srcId="{FF77FDB8-6593-48F8-8545-CC53B6276E1C}" destId="{2BF2374A-5065-44EA-BCE2-915AC40BEEC6}" srcOrd="2" destOrd="0" presId="urn:microsoft.com/office/officeart/2018/2/layout/IconVerticalSolidList"/>
    <dgm:cxn modelId="{73976B91-1C9B-41FD-A7FA-1B1949819F77}" type="presParOf" srcId="{FF77FDB8-6593-48F8-8545-CC53B6276E1C}" destId="{A9D57C56-6EFC-435D-9086-70E7A288C40B}" srcOrd="3" destOrd="0" presId="urn:microsoft.com/office/officeart/2018/2/layout/IconVerticalSolidList"/>
    <dgm:cxn modelId="{477C4679-5B2C-43AB-AEAF-D6F157BB415D}" type="presParOf" srcId="{63FDA82D-6E70-4BF2-B2EE-0A924981FE4F}" destId="{36155218-6EEE-406B-A009-C59A6EFE4BFA}" srcOrd="5" destOrd="0" presId="urn:microsoft.com/office/officeart/2018/2/layout/IconVerticalSolidList"/>
    <dgm:cxn modelId="{2781CFCD-5FCD-46DF-B1C8-47DB925A61CD}" type="presParOf" srcId="{63FDA82D-6E70-4BF2-B2EE-0A924981FE4F}" destId="{30DED3E3-F513-402B-803A-2E7ADE3E34CB}" srcOrd="6" destOrd="0" presId="urn:microsoft.com/office/officeart/2018/2/layout/IconVerticalSolidList"/>
    <dgm:cxn modelId="{D802E522-4988-4379-8EB9-2A3753E005EA}" type="presParOf" srcId="{30DED3E3-F513-402B-803A-2E7ADE3E34CB}" destId="{00DAABBF-DD44-4053-83D6-F8317FB7C6C3}" srcOrd="0" destOrd="0" presId="urn:microsoft.com/office/officeart/2018/2/layout/IconVerticalSolidList"/>
    <dgm:cxn modelId="{DA11667E-67AB-4E05-AE22-81D55669F99E}" type="presParOf" srcId="{30DED3E3-F513-402B-803A-2E7ADE3E34CB}" destId="{4021B19E-09B9-4318-86E4-531A946DEAE0}" srcOrd="1" destOrd="0" presId="urn:microsoft.com/office/officeart/2018/2/layout/IconVerticalSolidList"/>
    <dgm:cxn modelId="{047F6FDB-0161-4C8E-9FEB-E56575E9B4A5}" type="presParOf" srcId="{30DED3E3-F513-402B-803A-2E7ADE3E34CB}" destId="{602A6783-EB40-4198-A905-EE6C6F7C82B5}" srcOrd="2" destOrd="0" presId="urn:microsoft.com/office/officeart/2018/2/layout/IconVerticalSolidList"/>
    <dgm:cxn modelId="{8A8F4266-6894-4153-8D45-372D7A660963}" type="presParOf" srcId="{30DED3E3-F513-402B-803A-2E7ADE3E34CB}" destId="{21C5E4B0-A8B9-47D1-917A-CEEB640BE984}" srcOrd="3" destOrd="0" presId="urn:microsoft.com/office/officeart/2018/2/layout/IconVerticalSolidList"/>
    <dgm:cxn modelId="{BD25E9AB-CE85-47BA-82CC-622BB2052085}" type="presParOf" srcId="{63FDA82D-6E70-4BF2-B2EE-0A924981FE4F}" destId="{B19AC0C3-6ED8-416C-A951-769062587BB5}" srcOrd="7" destOrd="0" presId="urn:microsoft.com/office/officeart/2018/2/layout/IconVerticalSolidList"/>
    <dgm:cxn modelId="{0DBF83AC-2144-49B2-B89D-2A4B16505313}" type="presParOf" srcId="{63FDA82D-6E70-4BF2-B2EE-0A924981FE4F}" destId="{7A703A21-A249-4B40-BA5E-4ACA44086CFF}" srcOrd="8" destOrd="0" presId="urn:microsoft.com/office/officeart/2018/2/layout/IconVerticalSolidList"/>
    <dgm:cxn modelId="{9D2EDB28-950E-4EC5-BA9F-12123F3B82EC}" type="presParOf" srcId="{7A703A21-A249-4B40-BA5E-4ACA44086CFF}" destId="{D680B18A-CB6F-43E5-A530-A73AE80B776D}" srcOrd="0" destOrd="0" presId="urn:microsoft.com/office/officeart/2018/2/layout/IconVerticalSolidList"/>
    <dgm:cxn modelId="{32A01628-8420-4BCB-86ED-54187B72280E}" type="presParOf" srcId="{7A703A21-A249-4B40-BA5E-4ACA44086CFF}" destId="{4646707D-641E-4020-A729-7E80A515F5B5}" srcOrd="1" destOrd="0" presId="urn:microsoft.com/office/officeart/2018/2/layout/IconVerticalSolidList"/>
    <dgm:cxn modelId="{8A77D8FC-441E-4CE7-A6CE-9623E299911F}" type="presParOf" srcId="{7A703A21-A249-4B40-BA5E-4ACA44086CFF}" destId="{A674E880-F314-4F73-9611-B8ADADB1D053}" srcOrd="2" destOrd="0" presId="urn:microsoft.com/office/officeart/2018/2/layout/IconVerticalSolidList"/>
    <dgm:cxn modelId="{60576CD1-C32E-4FDA-B12C-5ADF812E2679}" type="presParOf" srcId="{7A703A21-A249-4B40-BA5E-4ACA44086CFF}" destId="{E6FA6545-4FF3-4BCC-B3D9-CB3204C8E04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C6F95-11C9-4212-BCEE-885082AD1A9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68E770B-BBC9-415B-9BFF-9505D526C391}">
      <dgm:prSet/>
      <dgm:spPr/>
      <dgm:t>
        <a:bodyPr/>
        <a:lstStyle/>
        <a:p>
          <a:r>
            <a:rPr lang="en-US"/>
            <a:t>Can be interacted with even if tubulin is in its dimer</a:t>
          </a:r>
        </a:p>
      </dgm:t>
    </dgm:pt>
    <dgm:pt modelId="{05E62B0D-F244-4B62-9CCD-ACE681D7F7A3}" type="parTrans" cxnId="{C32C618F-9333-45E9-A59C-C7F0CF5B3904}">
      <dgm:prSet/>
      <dgm:spPr/>
      <dgm:t>
        <a:bodyPr/>
        <a:lstStyle/>
        <a:p>
          <a:endParaRPr lang="en-US"/>
        </a:p>
      </dgm:t>
    </dgm:pt>
    <dgm:pt modelId="{74AFCF35-56CE-4797-8C58-E1EAB9CA5F19}" type="sibTrans" cxnId="{C32C618F-9333-45E9-A59C-C7F0CF5B3904}">
      <dgm:prSet/>
      <dgm:spPr/>
      <dgm:t>
        <a:bodyPr/>
        <a:lstStyle/>
        <a:p>
          <a:endParaRPr lang="en-US"/>
        </a:p>
      </dgm:t>
    </dgm:pt>
    <dgm:pt modelId="{D4084467-01B2-4A0F-B01C-DCA38AB1414C}">
      <dgm:prSet/>
      <dgm:spPr/>
      <dgm:t>
        <a:bodyPr/>
        <a:lstStyle/>
        <a:p>
          <a:r>
            <a:rPr lang="en-US"/>
            <a:t>Promotes unwinding of already assembled microtubules</a:t>
          </a:r>
        </a:p>
      </dgm:t>
    </dgm:pt>
    <dgm:pt modelId="{EB5158CD-5F7A-4F36-ADF9-B66BF935EDA2}" type="parTrans" cxnId="{44880CBD-BAD5-4447-85D7-A79250656E49}">
      <dgm:prSet/>
      <dgm:spPr/>
      <dgm:t>
        <a:bodyPr/>
        <a:lstStyle/>
        <a:p>
          <a:endParaRPr lang="en-US"/>
        </a:p>
      </dgm:t>
    </dgm:pt>
    <dgm:pt modelId="{9D0D5F8A-4C1B-4E3F-9FB4-6432CF4D548F}" type="sibTrans" cxnId="{44880CBD-BAD5-4447-85D7-A79250656E49}">
      <dgm:prSet/>
      <dgm:spPr/>
      <dgm:t>
        <a:bodyPr/>
        <a:lstStyle/>
        <a:p>
          <a:endParaRPr lang="en-US"/>
        </a:p>
      </dgm:t>
    </dgm:pt>
    <dgm:pt modelId="{061E75BD-034D-4772-8409-1E724748E7C2}">
      <dgm:prSet/>
      <dgm:spPr/>
      <dgm:t>
        <a:bodyPr/>
        <a:lstStyle/>
        <a:p>
          <a:r>
            <a:rPr lang="en-US"/>
            <a:t>Prevents formation of microtubules</a:t>
          </a:r>
        </a:p>
      </dgm:t>
    </dgm:pt>
    <dgm:pt modelId="{38CA15B1-3DE8-4CD0-A90B-4EEF8549F304}" type="parTrans" cxnId="{644068CC-9EBC-41F5-AC65-87D84E55EF55}">
      <dgm:prSet/>
      <dgm:spPr/>
      <dgm:t>
        <a:bodyPr/>
        <a:lstStyle/>
        <a:p>
          <a:endParaRPr lang="en-US"/>
        </a:p>
      </dgm:t>
    </dgm:pt>
    <dgm:pt modelId="{3C191651-1FE0-4368-9F76-89B3994C14D8}" type="sibTrans" cxnId="{644068CC-9EBC-41F5-AC65-87D84E55EF55}">
      <dgm:prSet/>
      <dgm:spPr/>
      <dgm:t>
        <a:bodyPr/>
        <a:lstStyle/>
        <a:p>
          <a:endParaRPr lang="en-US"/>
        </a:p>
      </dgm:t>
    </dgm:pt>
    <dgm:pt modelId="{842EDEFD-CC8D-438F-80D6-11602E914366}" type="pres">
      <dgm:prSet presAssocID="{308C6F95-11C9-4212-BCEE-885082AD1A9A}" presName="root" presStyleCnt="0">
        <dgm:presLayoutVars>
          <dgm:dir/>
          <dgm:resizeHandles val="exact"/>
        </dgm:presLayoutVars>
      </dgm:prSet>
      <dgm:spPr/>
    </dgm:pt>
    <dgm:pt modelId="{10A8D2F1-A236-41FB-BB34-313D78722459}" type="pres">
      <dgm:prSet presAssocID="{D68E770B-BBC9-415B-9BFF-9505D526C391}" presName="compNode" presStyleCnt="0"/>
      <dgm:spPr/>
    </dgm:pt>
    <dgm:pt modelId="{61EE3F5D-E1B8-4E24-9F37-561C1C1791DC}" type="pres">
      <dgm:prSet presAssocID="{D68E770B-BBC9-415B-9BFF-9505D526C391}" presName="bgRect" presStyleLbl="bgShp" presStyleIdx="0" presStyleCnt="3"/>
      <dgm:spPr/>
    </dgm:pt>
    <dgm:pt modelId="{731F0879-9EF0-4969-99FE-7CDBBB8EAB43}" type="pres">
      <dgm:prSet presAssocID="{D68E770B-BBC9-415B-9BFF-9505D526C39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U-turn with tail"/>
        </a:ext>
      </dgm:extLst>
    </dgm:pt>
    <dgm:pt modelId="{D6333AA0-5D3F-4A67-9F24-C015A71B377A}" type="pres">
      <dgm:prSet presAssocID="{D68E770B-BBC9-415B-9BFF-9505D526C391}" presName="spaceRect" presStyleCnt="0"/>
      <dgm:spPr/>
    </dgm:pt>
    <dgm:pt modelId="{30D33739-5187-4245-972A-2D76291CFF0E}" type="pres">
      <dgm:prSet presAssocID="{D68E770B-BBC9-415B-9BFF-9505D526C391}" presName="parTx" presStyleLbl="revTx" presStyleIdx="0" presStyleCnt="3">
        <dgm:presLayoutVars>
          <dgm:chMax val="0"/>
          <dgm:chPref val="0"/>
        </dgm:presLayoutVars>
      </dgm:prSet>
      <dgm:spPr/>
    </dgm:pt>
    <dgm:pt modelId="{48E856B6-9486-442B-BC9F-25FDDAFE6B52}" type="pres">
      <dgm:prSet presAssocID="{74AFCF35-56CE-4797-8C58-E1EAB9CA5F19}" presName="sibTrans" presStyleCnt="0"/>
      <dgm:spPr/>
    </dgm:pt>
    <dgm:pt modelId="{B4B56204-39AB-440A-A77C-AE655A0DDC93}" type="pres">
      <dgm:prSet presAssocID="{D4084467-01B2-4A0F-B01C-DCA38AB1414C}" presName="compNode" presStyleCnt="0"/>
      <dgm:spPr/>
    </dgm:pt>
    <dgm:pt modelId="{C13B24DB-01B5-4682-BADA-7108535BDBC0}" type="pres">
      <dgm:prSet presAssocID="{D4084467-01B2-4A0F-B01C-DCA38AB1414C}" presName="bgRect" presStyleLbl="bgShp" presStyleIdx="1" presStyleCnt="3"/>
      <dgm:spPr/>
    </dgm:pt>
    <dgm:pt modelId="{BF2A577A-C2B9-4E68-BC09-F45393AC7602}" type="pres">
      <dgm:prSet presAssocID="{D4084467-01B2-4A0F-B01C-DCA38AB1414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Hand"/>
        </a:ext>
      </dgm:extLst>
    </dgm:pt>
    <dgm:pt modelId="{EBBA553D-8E42-4584-A69E-71277A133796}" type="pres">
      <dgm:prSet presAssocID="{D4084467-01B2-4A0F-B01C-DCA38AB1414C}" presName="spaceRect" presStyleCnt="0"/>
      <dgm:spPr/>
    </dgm:pt>
    <dgm:pt modelId="{7EB388EE-1643-4733-90E0-A87DCC3F80B4}" type="pres">
      <dgm:prSet presAssocID="{D4084467-01B2-4A0F-B01C-DCA38AB1414C}" presName="parTx" presStyleLbl="revTx" presStyleIdx="1" presStyleCnt="3">
        <dgm:presLayoutVars>
          <dgm:chMax val="0"/>
          <dgm:chPref val="0"/>
        </dgm:presLayoutVars>
      </dgm:prSet>
      <dgm:spPr/>
    </dgm:pt>
    <dgm:pt modelId="{5672394A-E12B-4FA3-ACC2-4EFEF7E3DEB0}" type="pres">
      <dgm:prSet presAssocID="{9D0D5F8A-4C1B-4E3F-9FB4-6432CF4D548F}" presName="sibTrans" presStyleCnt="0"/>
      <dgm:spPr/>
    </dgm:pt>
    <dgm:pt modelId="{0484387B-5C75-448B-943C-8D5DE942247B}" type="pres">
      <dgm:prSet presAssocID="{061E75BD-034D-4772-8409-1E724748E7C2}" presName="compNode" presStyleCnt="0"/>
      <dgm:spPr/>
    </dgm:pt>
    <dgm:pt modelId="{24153F68-C1DF-4602-ABB1-ED14CA9AFBEB}" type="pres">
      <dgm:prSet presAssocID="{061E75BD-034D-4772-8409-1E724748E7C2}" presName="bgRect" presStyleLbl="bgShp" presStyleIdx="2" presStyleCnt="3"/>
      <dgm:spPr/>
    </dgm:pt>
    <dgm:pt modelId="{C5D5D0F0-B73E-4354-9856-909ACD51ACCC}" type="pres">
      <dgm:prSet presAssocID="{061E75BD-034D-4772-8409-1E724748E7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9123D413-77F9-4822-B9A7-1AF3294E35BD}" type="pres">
      <dgm:prSet presAssocID="{061E75BD-034D-4772-8409-1E724748E7C2}" presName="spaceRect" presStyleCnt="0"/>
      <dgm:spPr/>
    </dgm:pt>
    <dgm:pt modelId="{EE3E9812-58C7-4CBF-A709-2F76FFD1E980}" type="pres">
      <dgm:prSet presAssocID="{061E75BD-034D-4772-8409-1E724748E7C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627932-7014-4029-941E-912B0FB16ED0}" type="presOf" srcId="{D4084467-01B2-4A0F-B01C-DCA38AB1414C}" destId="{7EB388EE-1643-4733-90E0-A87DCC3F80B4}" srcOrd="0" destOrd="0" presId="urn:microsoft.com/office/officeart/2018/2/layout/IconVerticalSolidList"/>
    <dgm:cxn modelId="{23866E66-0147-4768-8C5B-77103E87F129}" type="presOf" srcId="{D68E770B-BBC9-415B-9BFF-9505D526C391}" destId="{30D33739-5187-4245-972A-2D76291CFF0E}" srcOrd="0" destOrd="0" presId="urn:microsoft.com/office/officeart/2018/2/layout/IconVerticalSolidList"/>
    <dgm:cxn modelId="{7414DD57-7034-4DA4-B05C-71DD850E9568}" type="presOf" srcId="{061E75BD-034D-4772-8409-1E724748E7C2}" destId="{EE3E9812-58C7-4CBF-A709-2F76FFD1E980}" srcOrd="0" destOrd="0" presId="urn:microsoft.com/office/officeart/2018/2/layout/IconVerticalSolidList"/>
    <dgm:cxn modelId="{C32C618F-9333-45E9-A59C-C7F0CF5B3904}" srcId="{308C6F95-11C9-4212-BCEE-885082AD1A9A}" destId="{D68E770B-BBC9-415B-9BFF-9505D526C391}" srcOrd="0" destOrd="0" parTransId="{05E62B0D-F244-4B62-9CCD-ACE681D7F7A3}" sibTransId="{74AFCF35-56CE-4797-8C58-E1EAB9CA5F19}"/>
    <dgm:cxn modelId="{41FC90B3-B783-47BE-B5E2-7644A6628058}" type="presOf" srcId="{308C6F95-11C9-4212-BCEE-885082AD1A9A}" destId="{842EDEFD-CC8D-438F-80D6-11602E914366}" srcOrd="0" destOrd="0" presId="urn:microsoft.com/office/officeart/2018/2/layout/IconVerticalSolidList"/>
    <dgm:cxn modelId="{44880CBD-BAD5-4447-85D7-A79250656E49}" srcId="{308C6F95-11C9-4212-BCEE-885082AD1A9A}" destId="{D4084467-01B2-4A0F-B01C-DCA38AB1414C}" srcOrd="1" destOrd="0" parTransId="{EB5158CD-5F7A-4F36-ADF9-B66BF935EDA2}" sibTransId="{9D0D5F8A-4C1B-4E3F-9FB4-6432CF4D548F}"/>
    <dgm:cxn modelId="{644068CC-9EBC-41F5-AC65-87D84E55EF55}" srcId="{308C6F95-11C9-4212-BCEE-885082AD1A9A}" destId="{061E75BD-034D-4772-8409-1E724748E7C2}" srcOrd="2" destOrd="0" parTransId="{38CA15B1-3DE8-4CD0-A90B-4EEF8549F304}" sibTransId="{3C191651-1FE0-4368-9F76-89B3994C14D8}"/>
    <dgm:cxn modelId="{695CC295-8611-46CC-A756-C6F9949F6232}" type="presParOf" srcId="{842EDEFD-CC8D-438F-80D6-11602E914366}" destId="{10A8D2F1-A236-41FB-BB34-313D78722459}" srcOrd="0" destOrd="0" presId="urn:microsoft.com/office/officeart/2018/2/layout/IconVerticalSolidList"/>
    <dgm:cxn modelId="{DF75E037-93F8-41F6-B3E5-755C826E2E29}" type="presParOf" srcId="{10A8D2F1-A236-41FB-BB34-313D78722459}" destId="{61EE3F5D-E1B8-4E24-9F37-561C1C1791DC}" srcOrd="0" destOrd="0" presId="urn:microsoft.com/office/officeart/2018/2/layout/IconVerticalSolidList"/>
    <dgm:cxn modelId="{89FE8AE0-B83D-4B98-B133-11B36904E676}" type="presParOf" srcId="{10A8D2F1-A236-41FB-BB34-313D78722459}" destId="{731F0879-9EF0-4969-99FE-7CDBBB8EAB43}" srcOrd="1" destOrd="0" presId="urn:microsoft.com/office/officeart/2018/2/layout/IconVerticalSolidList"/>
    <dgm:cxn modelId="{384135DB-CA54-45A7-87A4-A75E16E68893}" type="presParOf" srcId="{10A8D2F1-A236-41FB-BB34-313D78722459}" destId="{D6333AA0-5D3F-4A67-9F24-C015A71B377A}" srcOrd="2" destOrd="0" presId="urn:microsoft.com/office/officeart/2018/2/layout/IconVerticalSolidList"/>
    <dgm:cxn modelId="{20664C0D-71C7-4637-BADC-AE4EC3A990F9}" type="presParOf" srcId="{10A8D2F1-A236-41FB-BB34-313D78722459}" destId="{30D33739-5187-4245-972A-2D76291CFF0E}" srcOrd="3" destOrd="0" presId="urn:microsoft.com/office/officeart/2018/2/layout/IconVerticalSolidList"/>
    <dgm:cxn modelId="{92759BE0-5F21-49F4-A90A-2F0CB8625F14}" type="presParOf" srcId="{842EDEFD-CC8D-438F-80D6-11602E914366}" destId="{48E856B6-9486-442B-BC9F-25FDDAFE6B52}" srcOrd="1" destOrd="0" presId="urn:microsoft.com/office/officeart/2018/2/layout/IconVerticalSolidList"/>
    <dgm:cxn modelId="{13F15A8F-C765-4471-9AFF-FB9B09F04B1A}" type="presParOf" srcId="{842EDEFD-CC8D-438F-80D6-11602E914366}" destId="{B4B56204-39AB-440A-A77C-AE655A0DDC93}" srcOrd="2" destOrd="0" presId="urn:microsoft.com/office/officeart/2018/2/layout/IconVerticalSolidList"/>
    <dgm:cxn modelId="{F06F5F48-6F5E-4CE6-86B5-0C3F35BA86EF}" type="presParOf" srcId="{B4B56204-39AB-440A-A77C-AE655A0DDC93}" destId="{C13B24DB-01B5-4682-BADA-7108535BDBC0}" srcOrd="0" destOrd="0" presId="urn:microsoft.com/office/officeart/2018/2/layout/IconVerticalSolidList"/>
    <dgm:cxn modelId="{B1C0D927-561A-45C1-88C8-6A2E4625B1DA}" type="presParOf" srcId="{B4B56204-39AB-440A-A77C-AE655A0DDC93}" destId="{BF2A577A-C2B9-4E68-BC09-F45393AC7602}" srcOrd="1" destOrd="0" presId="urn:microsoft.com/office/officeart/2018/2/layout/IconVerticalSolidList"/>
    <dgm:cxn modelId="{75449566-3BC4-418C-80A5-09D4EA99C5F0}" type="presParOf" srcId="{B4B56204-39AB-440A-A77C-AE655A0DDC93}" destId="{EBBA553D-8E42-4584-A69E-71277A133796}" srcOrd="2" destOrd="0" presId="urn:microsoft.com/office/officeart/2018/2/layout/IconVerticalSolidList"/>
    <dgm:cxn modelId="{4E535120-9E3B-4E4D-A6A2-FAD922CD28E1}" type="presParOf" srcId="{B4B56204-39AB-440A-A77C-AE655A0DDC93}" destId="{7EB388EE-1643-4733-90E0-A87DCC3F80B4}" srcOrd="3" destOrd="0" presId="urn:microsoft.com/office/officeart/2018/2/layout/IconVerticalSolidList"/>
    <dgm:cxn modelId="{0271D004-5649-4738-8CA9-EA06F67BB787}" type="presParOf" srcId="{842EDEFD-CC8D-438F-80D6-11602E914366}" destId="{5672394A-E12B-4FA3-ACC2-4EFEF7E3DEB0}" srcOrd="3" destOrd="0" presId="urn:microsoft.com/office/officeart/2018/2/layout/IconVerticalSolidList"/>
    <dgm:cxn modelId="{C8D2CA49-9D6C-4B02-9E7A-36FF3CDC6FAA}" type="presParOf" srcId="{842EDEFD-CC8D-438F-80D6-11602E914366}" destId="{0484387B-5C75-448B-943C-8D5DE942247B}" srcOrd="4" destOrd="0" presId="urn:microsoft.com/office/officeart/2018/2/layout/IconVerticalSolidList"/>
    <dgm:cxn modelId="{4AD7A06D-4ADD-4E37-87FC-672B15246FDA}" type="presParOf" srcId="{0484387B-5C75-448B-943C-8D5DE942247B}" destId="{24153F68-C1DF-4602-ABB1-ED14CA9AFBEB}" srcOrd="0" destOrd="0" presId="urn:microsoft.com/office/officeart/2018/2/layout/IconVerticalSolidList"/>
    <dgm:cxn modelId="{B9C0FFEF-E5D1-45A6-A7AD-EA6E7A5E3308}" type="presParOf" srcId="{0484387B-5C75-448B-943C-8D5DE942247B}" destId="{C5D5D0F0-B73E-4354-9856-909ACD51ACCC}" srcOrd="1" destOrd="0" presId="urn:microsoft.com/office/officeart/2018/2/layout/IconVerticalSolidList"/>
    <dgm:cxn modelId="{24557043-076B-4082-B9EE-A46CADBF3A55}" type="presParOf" srcId="{0484387B-5C75-448B-943C-8D5DE942247B}" destId="{9123D413-77F9-4822-B9A7-1AF3294E35BD}" srcOrd="2" destOrd="0" presId="urn:microsoft.com/office/officeart/2018/2/layout/IconVerticalSolidList"/>
    <dgm:cxn modelId="{4B5D1538-D582-4264-B0F8-84A8AE93CC17}" type="presParOf" srcId="{0484387B-5C75-448B-943C-8D5DE942247B}" destId="{EE3E9812-58C7-4CBF-A709-2F76FFD1E98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DBF25-0B22-45B6-9C78-F02A6FB0CA56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BBA1D-C26D-4F15-BE1F-CFCBA7FBDE61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2F0EC-CC35-4B6F-B1A5-EE1EF829AF11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Effectiveness does have large amounts of variation dependent on cancer type.</a:t>
          </a:r>
        </a:p>
      </dsp:txBody>
      <dsp:txXfrm>
        <a:off x="1131174" y="4597"/>
        <a:ext cx="5382429" cy="979371"/>
      </dsp:txXfrm>
    </dsp:sp>
    <dsp:sp modelId="{EA98F1C4-D22D-4A82-8971-5D3DA8E930AF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8E626-4C12-43D9-BF63-D4C4F3B15EC8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7EA8D-5817-49EA-9DF9-AB38718AD5A3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Non small cell lung cancer has 5 year survival rates of 16%</a:t>
          </a:r>
          <a:r>
            <a:rPr lang="en-US" sz="1600" kern="1200" baseline="30000"/>
            <a:t>3</a:t>
          </a:r>
          <a:endParaRPr lang="en-US" sz="1600" kern="1200"/>
        </a:p>
      </dsp:txBody>
      <dsp:txXfrm>
        <a:off x="1131174" y="1228812"/>
        <a:ext cx="5382429" cy="979371"/>
      </dsp:txXfrm>
    </dsp:sp>
    <dsp:sp modelId="{B9C3E7FE-0827-49ED-AAF3-1C9D9282D2EC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942B7-9574-476B-A223-5CE5D567715A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57C56-6EFC-435D-9086-70E7A288C40B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Radiation therapy alone has a median survival rate of 9 to 13 months.</a:t>
          </a:r>
        </a:p>
      </dsp:txBody>
      <dsp:txXfrm>
        <a:off x="1131174" y="2453027"/>
        <a:ext cx="5382429" cy="979371"/>
      </dsp:txXfrm>
    </dsp:sp>
    <dsp:sp modelId="{00DAABBF-DD44-4053-83D6-F8317FB7C6C3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1B19E-09B9-4318-86E4-531A946DEAE0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5E4B0-A8B9-47D1-917A-CEEB640BE984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addition of current chemotherapies increases median rate to 13.8 months</a:t>
          </a:r>
        </a:p>
      </dsp:txBody>
      <dsp:txXfrm>
        <a:off x="1131174" y="3677241"/>
        <a:ext cx="5382429" cy="979371"/>
      </dsp:txXfrm>
    </dsp:sp>
    <dsp:sp modelId="{D680B18A-CB6F-43E5-A530-A73AE80B776D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6707D-641E-4020-A729-7E80A515F5B5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A6545-4FF3-4BCC-B3D9-CB3204C8E04C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Some patients have an even lower survival rate due to high expressions of ERCC1 a repair protein that has been show to lower the effectiveness of Chemotherapies that target DNA</a:t>
          </a:r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E3F5D-E1B8-4E24-9F37-561C1C1791DC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F0879-9EF0-4969-99FE-7CDBBB8EAB43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33739-5187-4245-972A-2D76291CFF0E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Can be interacted with even if tubulin is in its dimer</a:t>
          </a:r>
        </a:p>
      </dsp:txBody>
      <dsp:txXfrm>
        <a:off x="1941716" y="718"/>
        <a:ext cx="4571887" cy="1681139"/>
      </dsp:txXfrm>
    </dsp:sp>
    <dsp:sp modelId="{C13B24DB-01B5-4682-BADA-7108535BDBC0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A577A-C2B9-4E68-BC09-F45393AC760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388EE-1643-4733-90E0-A87DCC3F80B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Promotes unwinding of already assembled microtubules</a:t>
          </a:r>
        </a:p>
      </dsp:txBody>
      <dsp:txXfrm>
        <a:off x="1941716" y="2102143"/>
        <a:ext cx="4571887" cy="1681139"/>
      </dsp:txXfrm>
    </dsp:sp>
    <dsp:sp modelId="{24153F68-C1DF-4602-ABB1-ED14CA9AFBEB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5D0F0-B73E-4354-9856-909ACD51ACCC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E9812-58C7-4CBF-A709-2F76FFD1E980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Prevents formation of microtubules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A3DB-BE72-4DAA-BC9B-F0C8DFBDC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6606DD-1E4B-4DAD-9D24-EE0BB505E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663F3-E186-416C-8931-790F6E4A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4AC5A-F32E-404E-B4AE-4C72EDF5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DFA3-9E2A-440B-99D0-A94DAC7B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3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96F07-A5A3-48AE-9C41-56C641DB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1F025-AA15-4EC7-AB76-E4798F617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F4B6-562E-4630-B454-70FF141C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9A4C-4AB3-479E-AA47-54EC1D13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84A1-6F46-4B21-BB6C-BBB6B2CE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908AE3-9245-4096-97CE-76FF13C81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5D227-8F0B-469D-B3A2-2245587C5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F0B91-F493-4625-ABDF-0EB8595B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C02F2-53CE-48A6-AD39-322698FC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7B7CA-2B69-47A1-B947-A4C80C7B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E68D-9948-4D5A-96BF-88FF4F7A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91221-0945-4A3B-BB74-F6CF8F31F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402DA-8FD3-4FE2-9F85-D2C4865A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09662-9DDC-45E7-BCCF-2ED75236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B7D7A-F476-4C80-BD45-D66007B2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364C2-462A-4F2D-BEAC-41F4F87D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16FBE-5086-43C0-AA88-346B67AD6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55841-7B6D-4DF8-8E46-2996BEBB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888BB-0136-4029-AA98-79F36534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8131C-16A5-47CF-9122-5961D592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930DD-D3EF-48B2-89A3-B4AA1374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879D-BBFA-4819-91EF-0265B4F1A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2D573-1977-4BD2-A193-2A016C3BF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008DF-6001-4A64-96F7-DEC88962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2ACE5-8B1B-4326-8B7E-C90AA60CD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6FB0-C8A6-413C-9BE1-94339D27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9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B64A-3A0A-472D-AD02-5AB621FE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C9B36-FB8C-4A10-B455-A64ABE32D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8A97-E602-4DDD-A65E-857720C83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94B5C3-142D-4E74-A654-CF9333510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E437F-CA6E-497D-AABC-9483C4E0A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A59BF-FE63-45DC-94CF-F49CAE1A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2F3F4-CF1D-4689-AAEB-4DB69B7CB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FFE480-827E-4D91-9F8D-534661501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834B-687D-44CF-9321-E480955F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07DAA-DA01-4F5A-B748-E213D26B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8E38C-2DF1-4F1C-AAE4-792698A7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5FAA6-943E-45AF-A34A-DD86039B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F1B8A-504A-4F50-952B-C13B48C3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5DCBD-4A8B-46FA-AB29-7AC41ACA4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1CA1C-72E0-4A0B-AE66-2BF6AEE6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5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E74D-7F35-4A45-BC67-DC2D36769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1CA6-7267-4551-A5B4-936B4ED3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A9B22-E01A-4491-B66C-9E6231497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0078-9B2A-4982-805D-133B5F29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F5F29-8532-4BF7-ADC3-F2B7F980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7ABA4-30F0-49FE-97C2-442024DA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8686-CB96-461D-95C0-BE8AC373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85471-24C5-42B6-A8ED-27ECAEA36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8C180-2429-420A-8C20-D52666336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F614E-0326-440F-9AA3-7B3C7963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75B02-0069-4085-A4BB-B77C3A7D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1EEC2-0CF7-4B70-A1DB-914D9B8FF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7365B-AFE8-4CC3-8E25-4E71D605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EE457-0A2C-4DB0-AFA2-7E1A05B7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2315-E37E-43D3-A362-4E6788A96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5C15E-1A72-4279-A324-41FA6DCC23B9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D11B7-0814-4CBE-9AD6-E427A3D07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83FB3-063E-4323-A921-E09EED19B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A6F3-B267-4DD1-BEC4-AB779DAE2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org/content/dam/cancer-org/research/cancer-facts-and-statistics/cancer-treatment-and-survivorship-facts-and-figures/cancer-treatment-and-survivorship-facts-and-figures-2019-202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5FBFD-644B-4EB1-AF13-B754299CB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5800" b="1"/>
              <a:t>Comparative Docking Study of Stilbene Derivatives in the Colchicine site of β-Tubulin</a:t>
            </a:r>
            <a:endParaRPr lang="en-US" sz="5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29B81-838B-4E64-BAAC-FDAA75BEA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24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9BBC2-6A94-4ADC-BA87-17A98126A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Building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1586-B9A1-40CA-98D2-84AB2685A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7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2.3 angstrom αβ-tubulin complexed with colchicine with hydrogen atoms added and optimized.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id="{86CA40FA-C982-4FCA-851C-538E0E799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3" y="2509911"/>
            <a:ext cx="10804415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FEE71C-87A3-4AAD-BA79-12070B78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GOLD Setup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812BFB7-DB61-40E9-93FE-7FA26C6FB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4986E7C-ADF4-4148-9763-2692CAC5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Starting position determined by native ligand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1000 runs per ligand without early termination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Accuracy established by redocking native ligand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3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391A5-740C-414B-9A81-34D28CEA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Gold results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961BC5-688B-45B4-AAD9-747B35D25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2891160"/>
            <a:ext cx="5455917" cy="306895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212B0CC-4FBC-4BB4-9012-9EDB843D3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891160"/>
            <a:ext cx="5455917" cy="30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5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910EA-EBB8-4B6E-AA8B-59682502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Hint scoring</a:t>
            </a:r>
          </a:p>
        </p:txBody>
      </p:sp>
      <p:pic>
        <p:nvPicPr>
          <p:cNvPr id="5" name="Content Placeholder 4" descr="A picture containing light, jumping, flying, air&#10;&#10;Description automatically generated">
            <a:extLst>
              <a:ext uri="{FF2B5EF4-FFF2-40B4-BE49-F238E27FC236}">
                <a16:creationId xmlns:a16="http://schemas.microsoft.com/office/drawing/2014/main" id="{9B1B12FF-3A29-4A0F-8C39-5CA23C594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6" y="1411561"/>
            <a:ext cx="10905066" cy="403487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E36B8E6-7C7A-431A-A7AB-13A47D81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6" y="5284513"/>
            <a:ext cx="27432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CF0A65-6172-4497-98BC-4E12BB73B731}"/>
              </a:ext>
            </a:extLst>
          </p:cNvPr>
          <p:cNvSpPr/>
          <p:nvPr/>
        </p:nvSpPr>
        <p:spPr>
          <a:xfrm>
            <a:off x="277586" y="5614368"/>
            <a:ext cx="11210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formula used by HINT to describe interaction between two molecules where A is the hydrophobic atom constant derived from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LogPo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/w, S is the solvent accessible surface area, T is a function that differentiates polar-polar interactions (either acid-acid, acid-base or base-base), and R, r are functions of distance between atoms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j. the binding score,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describes the specific atom-atom interaction between atoms I and j whereas B is the total interaction of the molecule.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9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122FC-DDD9-4BDC-B29E-826ED3D5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HINT results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6B93B0-E3D4-4B9F-BBB6-D9D867FCF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7" y="1675227"/>
            <a:ext cx="960480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73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3AC6-F5FC-441B-A97C-BE240235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Things to consider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Microscope">
            <a:extLst>
              <a:ext uri="{FF2B5EF4-FFF2-40B4-BE49-F238E27FC236}">
                <a16:creationId xmlns:a16="http://schemas.microsoft.com/office/drawing/2014/main" id="{E1A91DF1-C9DA-40A6-B9DB-32ECBD73B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BF567-8FCD-4486-96A6-08DDC510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 dirty="0"/>
              <a:t>Interaction varies largely based on isotope of tubulin.</a:t>
            </a:r>
          </a:p>
          <a:p>
            <a:r>
              <a:rPr lang="en-US" sz="1800" dirty="0"/>
              <a:t>Positive results could be unrealistic to synthesize.</a:t>
            </a:r>
          </a:p>
          <a:p>
            <a:r>
              <a:rPr lang="en-US" sz="1800" dirty="0"/>
              <a:t>Experiment does not consider toxicity.</a:t>
            </a:r>
          </a:p>
          <a:p>
            <a:r>
              <a:rPr lang="en-US" sz="1800" dirty="0"/>
              <a:t>physical trials will be needed to prove computational results.</a:t>
            </a:r>
          </a:p>
          <a:p>
            <a:r>
              <a:rPr lang="en-US" sz="1800" dirty="0"/>
              <a:t>Carriers would need to be designed if medical use is the target.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91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A6DFA-805A-4F92-BB66-3511CA3E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1811-AA4B-4BD5-9241-F28D20A8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00"/>
              <a:t>1.     Centers for Disease Control and Prevention. (2017). Deaths: Leading Causes for 2017. Retrieved from cdc.gov/nchs/data/nvsr/nvsr68/nvsr68_06-508.pdf 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2. American cancer society. (2019). Cancer Treatment &amp; survivorship Facts &amp; Figures 2019-202. Retrieved from</a:t>
            </a:r>
            <a:r>
              <a:rPr lang="en-US" sz="500">
                <a:hlinkClick r:id="rId2"/>
              </a:rPr>
              <a:t> </a:t>
            </a:r>
            <a:r>
              <a:rPr lang="en-US" sz="500" u="sng">
                <a:hlinkClick r:id="rId2"/>
              </a:rPr>
              <a:t>https://www.cancer.org/content/dam/cancer-org/research/cancer-facts-and-statistics/cancer-treatment-and-survivorship-facts-and-figures/cancer-treatment-and-survivorship-facts-and-figures-2019-2021.pdf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3. Huang CY, Ju DT, Chang CF, Muralidhar Reddy P, Velmurugan BK. A review on the effects of current chemotherapy drugs and natural agents in treating non-small cell lung cancer. Biomedicine (Taipei). 2017;7(4):23. doi:10.1051/bmdcn/2017070423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4. Hagiwara, H.; Sunada, Y. (2004). "Mechanism of taxane neurotoxicity". Breast Cancer (Tokyo, Japan). 11 (1): 82–85. PMID 14718798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5. Majcher U, Klejborowska G, Moshari M, et al. Antiproliferative Activity and Molecular Docking of Novel Double-Modified Colchicine Derivatives. Cells. 2018;7(11):192. Published 2018 Nov 1. doi:10.3390/cells7110192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6. Lu Y, Chen J, Xiao M, Li W, Miller DD. An overview of tubulin inhibitors that interact with the colchicine binding site. Pharm Res. 2012;29(11):2943–2971. doi:10.1007/s11095-012-0828-z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7. Prota, A.E., Danel, F., Bachmann, F., Bargsten, K., Buey, R.M., Pohlmann, J., Reinelt, S., Lane, H., Steinmetz, M.O. The Novel Microtubule-Destabilizing Drug BAL27862 Binds to the Colchicine Site of Tubulin with Distinct Effects on Microtubule Organization. (2014) J.Mol.Biol. 426: 1848-1860 DOI: 10.1016/j.jmb.2014.02.005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8. Tripathi, Ashutosh, et al. "Hydropathic analysis and biological evaluation of stilbene derivatives as colchicine site microtubule inhibitors with anti-leukemic activity." </a:t>
            </a:r>
            <a:r>
              <a:rPr lang="en-US" sz="500" i="1"/>
              <a:t>Journal of enzyme inhibition and medicinal chemistry</a:t>
            </a:r>
            <a:r>
              <a:rPr lang="en-US" sz="500"/>
              <a:t> 24.6 (2009): 1237-1244.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9. Pagadala NS, Syed K, Tuszynski J. Software for molecular docking: a review. </a:t>
            </a:r>
            <a:r>
              <a:rPr lang="en-US" sz="500" i="1"/>
              <a:t>Biophys Rev</a:t>
            </a:r>
            <a:r>
              <a:rPr lang="en-US" sz="500"/>
              <a:t>. 2017;9(2):91–102. doi:10.1007/s12551-016-0247-1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10. Nguyen TL, McGrath C, Hermone AR, Burnett JC, Zaharevitz DW, Day BW, Wipf P, Hamel E, Gussio R. A common pharmacophore for a diverse set of colchicine site inhibitors using a structure-based approach. J Med Chem 2005;48:6107–16.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11. Majcher U, Klejborowska G, Moshari M, et al. Antiproliferative Activity and Molecular Docking of Novel Double-Modified Colchicine Derivatives. </a:t>
            </a:r>
            <a:r>
              <a:rPr lang="en-US" sz="500" i="1"/>
              <a:t>Cells</a:t>
            </a:r>
            <a:r>
              <a:rPr lang="en-US" sz="500"/>
              <a:t>. 2018;7(11):192. Published 2018 Nov 1. doi:10.3390/cells7110192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12. Lee, Sang Kook, et al. "Synthesis and evaluation of cytotoxicity of stilbene analogues." </a:t>
            </a:r>
            <a:r>
              <a:rPr lang="en-US" sz="500" i="1"/>
              <a:t>Archives of pharmacal research</a:t>
            </a:r>
            <a:r>
              <a:rPr lang="en-US" sz="500"/>
              <a:t> 26.4 (2003): 253-257.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13. Ahmed, Aqeel, et al. "Colchicine glycorandomization influences cytotoxicity and mechanism of action." </a:t>
            </a:r>
            <a:r>
              <a:rPr lang="en-US" sz="500" i="1"/>
              <a:t>Journal of the American Chemical Society</a:t>
            </a:r>
            <a:r>
              <a:rPr lang="en-US" sz="500"/>
              <a:t> 128.44 (2006): 14224-14225.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14. Juliano, R. L. "The role of drug delivery systems in cancer chemotherapy." </a:t>
            </a:r>
            <a:r>
              <a:rPr lang="en-US" sz="500" i="1"/>
              <a:t>Progress in clinical and biological research</a:t>
            </a:r>
            <a:r>
              <a:rPr lang="en-US" sz="500"/>
              <a:t> 9 (1976): 21-32.</a:t>
            </a:r>
            <a:endParaRPr lang="en-US" sz="500" b="0">
              <a:effectLst/>
            </a:endParaRPr>
          </a:p>
          <a:p>
            <a:pPr marL="0" indent="0">
              <a:buNone/>
            </a:pPr>
            <a:r>
              <a:rPr lang="en-US" sz="500"/>
              <a:t>15. Yakhini Z, Jurisica I. Cancer computational biology. </a:t>
            </a:r>
            <a:r>
              <a:rPr lang="en-US" sz="500" i="1"/>
              <a:t>BMC Bioinformatics</a:t>
            </a:r>
            <a:r>
              <a:rPr lang="en-US" sz="500"/>
              <a:t>. 2011;12:120. Published 2011 Apr 26. doi:10.1186/1471-2105-12-120</a:t>
            </a:r>
          </a:p>
        </p:txBody>
      </p:sp>
    </p:spTree>
    <p:extLst>
      <p:ext uri="{BB962C8B-B14F-4D97-AF65-F5344CB8AC3E}">
        <p14:creationId xmlns:p14="http://schemas.microsoft.com/office/powerpoint/2010/main" val="708079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827F5F-8A81-4A71-93A2-9F3EB514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Causes of death in 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map&#10;&#10;Description automatically generated">
            <a:extLst>
              <a:ext uri="{FF2B5EF4-FFF2-40B4-BE49-F238E27FC236}">
                <a16:creationId xmlns:a16="http://schemas.microsoft.com/office/drawing/2014/main" id="{2ADD25E8-B569-42E8-8EA3-07A85601C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36" y="2509911"/>
            <a:ext cx="7403029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9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FACC3-44FF-47F6-AAF5-11D187E1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Current Cancer treatments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B4CE382-55C3-4184-8BDC-93A1EF5B6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7" y="3034377"/>
            <a:ext cx="5455917" cy="278251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0D99D8-7DFC-4DE4-B1AD-591DBB9A0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3061657"/>
            <a:ext cx="5455917" cy="272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5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D4D45-5B52-4D7A-B4BA-4836C21C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Effectiveness of Current Treatments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B1709F-C07C-466A-BB28-7A97DDD08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3484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78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8669F16-6EF3-4A52-AA05-16B12E98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880" y="1558671"/>
            <a:ext cx="6891187" cy="359987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7C895-965A-4A4C-A2D8-B84024F7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49" y="643467"/>
            <a:ext cx="3689351" cy="2556385"/>
          </a:xfrm>
        </p:spPr>
        <p:txBody>
          <a:bodyPr anchor="b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Microtubules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340BF-A1DB-44AF-B021-78451D63E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649" y="3358608"/>
            <a:ext cx="3045883" cy="283127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Provide structure to cells</a:t>
            </a:r>
          </a:p>
          <a:p>
            <a:r>
              <a:rPr lang="en-US" sz="1800" dirty="0">
                <a:solidFill>
                  <a:schemeClr val="bg1"/>
                </a:solidFill>
              </a:rPr>
              <a:t>Participate in anaphase by pulling the miotic spindles to poles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Made of a protein called Tubulin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8FBBEB-C88C-446D-A5F2-857361A96791}"/>
              </a:ext>
            </a:extLst>
          </p:cNvPr>
          <p:cNvSpPr/>
          <p:nvPr/>
        </p:nvSpPr>
        <p:spPr>
          <a:xfrm>
            <a:off x="147637" y="61898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Kelvinsong</a:t>
            </a:r>
            <a:r>
              <a:rPr lang="en-US" dirty="0"/>
              <a:t> - Own work, CC BY 3.0, https://commons.wikimedia.org/w/index.php?curid=23099175</a:t>
            </a:r>
          </a:p>
        </p:txBody>
      </p:sp>
    </p:spTree>
    <p:extLst>
      <p:ext uri="{BB962C8B-B14F-4D97-AF65-F5344CB8AC3E}">
        <p14:creationId xmlns:p14="http://schemas.microsoft.com/office/powerpoint/2010/main" val="138268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F86D4-33D4-4A3C-A16F-3C240706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Tubulin</a:t>
            </a:r>
          </a:p>
        </p:txBody>
      </p:sp>
      <p:pic>
        <p:nvPicPr>
          <p:cNvPr id="5" name="Picture 4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5FCD8DBE-556F-4B94-BA32-6318A4EF1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505046"/>
            <a:ext cx="3662730" cy="273627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food, table, sitting&#10;&#10;Description automatically generated">
            <a:extLst>
              <a:ext uri="{FF2B5EF4-FFF2-40B4-BE49-F238E27FC236}">
                <a16:creationId xmlns:a16="http://schemas.microsoft.com/office/drawing/2014/main" id="{E657E8EA-D7A3-4286-8F83-F54417C33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3688636"/>
            <a:ext cx="3662730" cy="25913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7172F-623E-42E4-BEB4-7104EFF7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Building block of microtubules </a:t>
            </a:r>
          </a:p>
          <a:p>
            <a:r>
              <a:rPr lang="en-US" sz="2400">
                <a:solidFill>
                  <a:srgbClr val="FFFFFF"/>
                </a:solidFill>
              </a:rPr>
              <a:t>Dimer consists of two similar subunits called alpha and beta tubulin</a:t>
            </a:r>
          </a:p>
          <a:p>
            <a:r>
              <a:rPr lang="en-US" sz="2400">
                <a:solidFill>
                  <a:srgbClr val="FFFFFF"/>
                </a:solidFill>
              </a:rPr>
              <a:t>Contains multiple active sites known to effect the formation of microtubules</a:t>
            </a:r>
          </a:p>
          <a:p>
            <a:r>
              <a:rPr lang="en-US" sz="2400">
                <a:solidFill>
                  <a:srgbClr val="FFFFFF"/>
                </a:solidFill>
              </a:rPr>
              <a:t>Depolymerization and overstabilization can prevent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706055-4453-4D40-A829-BC195700DD72}"/>
              </a:ext>
            </a:extLst>
          </p:cNvPr>
          <p:cNvSpPr/>
          <p:nvPr/>
        </p:nvSpPr>
        <p:spPr>
          <a:xfrm>
            <a:off x="503584" y="6280017"/>
            <a:ext cx="3367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By Thomas </a:t>
            </a:r>
            <a:r>
              <a:rPr lang="en-US" sz="900" dirty="0" err="1"/>
              <a:t>Splettstoesser</a:t>
            </a:r>
            <a:r>
              <a:rPr lang="en-US" sz="900" dirty="0"/>
              <a:t> (www.scistyle.com) - Own work (rendered with Maxon Cinema 4D), CC BY-SA 4.0, https://commons.wikimedia.org/w/index.php?curid=41014850</a:t>
            </a:r>
          </a:p>
        </p:txBody>
      </p:sp>
    </p:spTree>
    <p:extLst>
      <p:ext uri="{BB962C8B-B14F-4D97-AF65-F5344CB8AC3E}">
        <p14:creationId xmlns:p14="http://schemas.microsoft.com/office/powerpoint/2010/main" val="323430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8723C-B164-48B4-B1C4-D15BA51BA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Colchicine Site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5F7C35-543A-455C-A2F0-5DDF04838E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58450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73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5F713-B1F6-466B-A84D-89C5A8573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/>
              <a:t>Computational Docking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46B2E-9ADD-4D57-B74B-B2D1088A1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en-US" sz="2000" dirty="0"/>
              <a:t>Gives you the ability to test variations rapidly</a:t>
            </a:r>
          </a:p>
          <a:p>
            <a:r>
              <a:rPr lang="en-US" sz="2000" dirty="0"/>
              <a:t>Allows the modeling of the best interaction possible</a:t>
            </a:r>
          </a:p>
          <a:p>
            <a:r>
              <a:rPr lang="en-US" sz="2000" dirty="0"/>
              <a:t>Total control of interaction and its environment</a:t>
            </a:r>
          </a:p>
          <a:p>
            <a:r>
              <a:rPr lang="en-US" sz="2000" dirty="0"/>
              <a:t>Relatively fast and low cost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8482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B0043-6EC3-434C-91F3-083B2CFA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Stilbene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E6CB-2A50-4C49-8648-E0B88190B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Proven to have interactions in the colchicine site</a:t>
            </a:r>
          </a:p>
          <a:p>
            <a:r>
              <a:rPr lang="en-US" sz="2000"/>
              <a:t>Has not been studied heavily</a:t>
            </a:r>
          </a:p>
          <a:p>
            <a:r>
              <a:rPr lang="en-US" sz="2000"/>
              <a:t>Large amounts of possible side chain variations </a:t>
            </a:r>
          </a:p>
        </p:txBody>
      </p:sp>
      <p:pic>
        <p:nvPicPr>
          <p:cNvPr id="5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EA19F544-194B-4FBF-B60B-D0826D629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23" y="643467"/>
            <a:ext cx="2402648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1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1089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Comparative Docking Study of Stilbene Derivatives in the Colchicine site of β-Tubulin</vt:lpstr>
      <vt:lpstr>Causes of death in US</vt:lpstr>
      <vt:lpstr>Current Cancer treatments </vt:lpstr>
      <vt:lpstr>Effectiveness of Current Treatments </vt:lpstr>
      <vt:lpstr>Microtubules</vt:lpstr>
      <vt:lpstr>Tubulin</vt:lpstr>
      <vt:lpstr>Colchicine Site</vt:lpstr>
      <vt:lpstr>Computational Docking</vt:lpstr>
      <vt:lpstr>Stilbene</vt:lpstr>
      <vt:lpstr>Building the model</vt:lpstr>
      <vt:lpstr>GOLD Setup</vt:lpstr>
      <vt:lpstr>Gold results</vt:lpstr>
      <vt:lpstr>Hint scoring</vt:lpstr>
      <vt:lpstr>HINT results</vt:lpstr>
      <vt:lpstr>Things to consider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Docking Study of Stilbene Derivatives in the Colchicine site of β-Tubulin</dc:title>
  <dc:creator>John Bowry</dc:creator>
  <cp:lastModifiedBy>John Bowry</cp:lastModifiedBy>
  <cp:revision>1</cp:revision>
  <dcterms:created xsi:type="dcterms:W3CDTF">2019-12-03T02:42:24Z</dcterms:created>
  <dcterms:modified xsi:type="dcterms:W3CDTF">2019-12-03T02:48:06Z</dcterms:modified>
</cp:coreProperties>
</file>