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57" r:id="rId3"/>
    <p:sldId id="286" r:id="rId4"/>
    <p:sldId id="270" r:id="rId5"/>
    <p:sldId id="269" r:id="rId6"/>
    <p:sldId id="271" r:id="rId7"/>
    <p:sldId id="279" r:id="rId8"/>
    <p:sldId id="260" r:id="rId9"/>
    <p:sldId id="283" r:id="rId10"/>
    <p:sldId id="265" r:id="rId11"/>
    <p:sldId id="266" r:id="rId12"/>
    <p:sldId id="284" r:id="rId13"/>
    <p:sldId id="285" r:id="rId14"/>
    <p:sldId id="28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164A"/>
    <a:srgbClr val="F39D0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73990" autoAdjust="0"/>
  </p:normalViewPr>
  <p:slideViewPr>
    <p:cSldViewPr snapToGrid="0">
      <p:cViewPr varScale="1">
        <p:scale>
          <a:sx n="63" d="100"/>
          <a:sy n="63" d="100"/>
        </p:scale>
        <p:origin x="14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468776-BFB5-4D5A-9C64-0E5EB8EC8E8C}"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14980-7226-4425-AF98-6E8BB8C5D9A7}" type="slidenum">
              <a:rPr lang="en-US" smtClean="0"/>
              <a:t>‹#›</a:t>
            </a:fld>
            <a:endParaRPr lang="en-US"/>
          </a:p>
        </p:txBody>
      </p:sp>
    </p:spTree>
    <p:extLst>
      <p:ext uri="{BB962C8B-B14F-4D97-AF65-F5344CB8AC3E}">
        <p14:creationId xmlns:p14="http://schemas.microsoft.com/office/powerpoint/2010/main" val="3311824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Strictly selective physiological regulator between the central nervous system and circulating blood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Strict regulation is necessary to provide a chemically stable microenvironment for neurons who have an excitatory nature and are enable to divide.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Thus there is low permeability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Why do we find BBB so fascinating? </a:t>
            </a:r>
          </a:p>
          <a:p>
            <a:endParaRPr lang="en-US" dirty="0"/>
          </a:p>
        </p:txBody>
      </p:sp>
      <p:sp>
        <p:nvSpPr>
          <p:cNvPr id="4" name="Slide Number Placeholder 3"/>
          <p:cNvSpPr>
            <a:spLocks noGrp="1"/>
          </p:cNvSpPr>
          <p:nvPr>
            <p:ph type="sldNum" sz="quarter" idx="5"/>
          </p:nvPr>
        </p:nvSpPr>
        <p:spPr/>
        <p:txBody>
          <a:bodyPr/>
          <a:lstStyle/>
          <a:p>
            <a:fld id="{59C14980-7226-4425-AF98-6E8BB8C5D9A7}" type="slidenum">
              <a:rPr lang="en-US" smtClean="0"/>
              <a:t>2</a:t>
            </a:fld>
            <a:endParaRPr lang="en-US"/>
          </a:p>
        </p:txBody>
      </p:sp>
    </p:spTree>
    <p:extLst>
      <p:ext uri="{BB962C8B-B14F-4D97-AF65-F5344CB8AC3E}">
        <p14:creationId xmlns:p14="http://schemas.microsoft.com/office/powerpoint/2010/main" val="7108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blood stream is a fundamental way to introduce drugs targeting neurodegenerative diseases, though the tight regulation of the barrier allows less than 99% developed drugs to reach their targets. To increase those odds we must study the blood brain barrier.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of the regulations of what comes into the brain through blood is controlled by endothelial cells and tight junction complexes between the cells. </a:t>
            </a:r>
          </a:p>
          <a:p>
            <a:endParaRPr lang="en-US" dirty="0"/>
          </a:p>
          <a:p>
            <a:r>
              <a:rPr lang="en-US" dirty="0"/>
              <a:t>Most research on mechanisms focuses on the Tight junctions though b</a:t>
            </a:r>
            <a:r>
              <a:rPr lang="en-US" sz="1200" kern="1200" dirty="0">
                <a:solidFill>
                  <a:schemeClr val="tx1"/>
                </a:solidFill>
                <a:effectLst/>
                <a:latin typeface="+mn-lt"/>
                <a:ea typeface="+mn-ea"/>
                <a:cs typeface="+mn-cs"/>
              </a:rPr>
              <a:t>rain endothelial permeability can be affected by the stretch and shrinkage of endothelial cells and by other inflammatory mediators.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many of these mechanisms to increase permeability are invasive and lead to neuronal dysfunction and damage. </a:t>
            </a:r>
            <a:endParaRPr lang="en-US" dirty="0"/>
          </a:p>
        </p:txBody>
      </p:sp>
      <p:sp>
        <p:nvSpPr>
          <p:cNvPr id="4" name="Slide Number Placeholder 3"/>
          <p:cNvSpPr>
            <a:spLocks noGrp="1"/>
          </p:cNvSpPr>
          <p:nvPr>
            <p:ph type="sldNum" sz="quarter" idx="5"/>
          </p:nvPr>
        </p:nvSpPr>
        <p:spPr/>
        <p:txBody>
          <a:bodyPr/>
          <a:lstStyle/>
          <a:p>
            <a:fld id="{59C14980-7226-4425-AF98-6E8BB8C5D9A7}" type="slidenum">
              <a:rPr lang="en-US" smtClean="0"/>
              <a:t>3</a:t>
            </a:fld>
            <a:endParaRPr lang="en-US"/>
          </a:p>
        </p:txBody>
      </p:sp>
    </p:spTree>
    <p:extLst>
      <p:ext uri="{BB962C8B-B14F-4D97-AF65-F5344CB8AC3E}">
        <p14:creationId xmlns:p14="http://schemas.microsoft.com/office/powerpoint/2010/main" val="11464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Hypoxia- body is deprived of oxygen, one of the many components the brain needs to function properly. </a:t>
            </a:r>
          </a:p>
          <a:p>
            <a:endParaRPr lang="en-US" dirty="0"/>
          </a:p>
          <a:p>
            <a:r>
              <a:rPr lang="en-US" dirty="0"/>
              <a:t>Thus hypoxia induced factors are induced in such cases. The identified master regulator is HIF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case of hypoxia, the loss of oxygen inhibits PHDs and HIF-α accumulates and is transported to the nucleus to bind to ARNT</a:t>
            </a:r>
          </a:p>
          <a:p>
            <a:r>
              <a:rPr lang="en-US" sz="1200" kern="1200" dirty="0">
                <a:solidFill>
                  <a:schemeClr val="tx1"/>
                </a:solidFill>
                <a:effectLst/>
                <a:latin typeface="+mn-lt"/>
                <a:ea typeface="+mn-ea"/>
                <a:cs typeface="+mn-cs"/>
              </a:rPr>
              <a:t>Many target genes but not all are identified. </a:t>
            </a:r>
            <a:endParaRPr lang="en-US" dirty="0"/>
          </a:p>
        </p:txBody>
      </p:sp>
      <p:sp>
        <p:nvSpPr>
          <p:cNvPr id="4" name="Slide Number Placeholder 3"/>
          <p:cNvSpPr>
            <a:spLocks noGrp="1"/>
          </p:cNvSpPr>
          <p:nvPr>
            <p:ph type="sldNum" sz="quarter" idx="5"/>
          </p:nvPr>
        </p:nvSpPr>
        <p:spPr/>
        <p:txBody>
          <a:bodyPr/>
          <a:lstStyle/>
          <a:p>
            <a:fld id="{59C14980-7226-4425-AF98-6E8BB8C5D9A7}" type="slidenum">
              <a:rPr lang="en-US" smtClean="0"/>
              <a:t>4</a:t>
            </a:fld>
            <a:endParaRPr lang="en-US"/>
          </a:p>
        </p:txBody>
      </p:sp>
    </p:spTree>
    <p:extLst>
      <p:ext uri="{BB962C8B-B14F-4D97-AF65-F5344CB8AC3E}">
        <p14:creationId xmlns:p14="http://schemas.microsoft.com/office/powerpoint/2010/main" val="265546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wish to explore </a:t>
            </a:r>
            <a:r>
              <a:rPr lang="en-US" dirty="0" err="1"/>
              <a:t>Apold</a:t>
            </a:r>
            <a:r>
              <a:rPr lang="en-US" dirty="0"/>
              <a:t> 1 which is a gene produced in endothelial cells that have shown to be upregulated in many hypoxia </a:t>
            </a:r>
            <a:r>
              <a:rPr lang="en-US" dirty="0" err="1"/>
              <a:t>reglated</a:t>
            </a:r>
            <a:r>
              <a:rPr lang="en-US" dirty="0"/>
              <a:t> research studies. </a:t>
            </a:r>
          </a:p>
          <a:p>
            <a:endParaRPr lang="en-US" dirty="0"/>
          </a:p>
          <a:p>
            <a:r>
              <a:rPr lang="en-US" dirty="0"/>
              <a:t>Stress Testing where mice were forced to swim in water- </a:t>
            </a:r>
            <a:r>
              <a:rPr lang="en-US" dirty="0" err="1"/>
              <a:t>apold</a:t>
            </a:r>
            <a:r>
              <a:rPr lang="en-US" dirty="0"/>
              <a:t> 1is one of the most upregulated gene. </a:t>
            </a:r>
          </a:p>
          <a:p>
            <a:endParaRPr lang="en-US" dirty="0"/>
          </a:p>
          <a:p>
            <a:r>
              <a:rPr lang="en-US" dirty="0" err="1"/>
              <a:t>Apold</a:t>
            </a:r>
            <a:r>
              <a:rPr lang="en-US" dirty="0"/>
              <a:t> 1 </a:t>
            </a:r>
            <a:r>
              <a:rPr lang="en-US" sz="1200" kern="1200" dirty="0">
                <a:solidFill>
                  <a:schemeClr val="tx1"/>
                </a:solidFill>
                <a:effectLst/>
                <a:latin typeface="+mn-lt"/>
                <a:ea typeface="+mn-ea"/>
                <a:cs typeface="+mn-cs"/>
              </a:rPr>
              <a:t>was identified to play a critical role in orchestrating the vascular response for acute stress and regulate BBB permeability under stressful conditions. Studies show that </a:t>
            </a:r>
            <a:r>
              <a:rPr lang="en-US" sz="1200" kern="1200" dirty="0" err="1">
                <a:solidFill>
                  <a:schemeClr val="tx1"/>
                </a:solidFill>
                <a:effectLst/>
                <a:latin typeface="+mn-lt"/>
                <a:ea typeface="+mn-ea"/>
                <a:cs typeface="+mn-cs"/>
              </a:rPr>
              <a:t>Apold</a:t>
            </a:r>
            <a:r>
              <a:rPr lang="en-US" sz="1200" kern="1200" dirty="0">
                <a:solidFill>
                  <a:schemeClr val="tx1"/>
                </a:solidFill>
                <a:effectLst/>
                <a:latin typeface="+mn-lt"/>
                <a:ea typeface="+mn-ea"/>
                <a:cs typeface="+mn-cs"/>
              </a:rPr>
              <a:t> 1 could have a role in regulating cellular response to cope with reduced oxygen levels in hypoxia. </a:t>
            </a:r>
            <a:endParaRPr lang="en-US" dirty="0"/>
          </a:p>
          <a:p>
            <a:endParaRPr lang="en-US" dirty="0"/>
          </a:p>
          <a:p>
            <a:r>
              <a:rPr lang="en-US" dirty="0"/>
              <a:t> (</a:t>
            </a:r>
            <a:r>
              <a:rPr lang="en-US" sz="1200" kern="1200" dirty="0" err="1">
                <a:solidFill>
                  <a:schemeClr val="tx1"/>
                </a:solidFill>
                <a:effectLst/>
                <a:latin typeface="+mn-lt"/>
                <a:ea typeface="+mn-ea"/>
                <a:cs typeface="+mn-cs"/>
              </a:rPr>
              <a:t>Apoliopoprotein</a:t>
            </a:r>
            <a:r>
              <a:rPr lang="en-US" sz="1200" kern="1200" dirty="0">
                <a:solidFill>
                  <a:schemeClr val="tx1"/>
                </a:solidFill>
                <a:effectLst/>
                <a:latin typeface="+mn-lt"/>
                <a:ea typeface="+mn-ea"/>
                <a:cs typeface="+mn-cs"/>
              </a:rPr>
              <a:t> L domain containing 1)</a:t>
            </a:r>
            <a:endParaRPr lang="en-US" dirty="0"/>
          </a:p>
        </p:txBody>
      </p:sp>
      <p:sp>
        <p:nvSpPr>
          <p:cNvPr id="4" name="Slide Number Placeholder 3"/>
          <p:cNvSpPr>
            <a:spLocks noGrp="1"/>
          </p:cNvSpPr>
          <p:nvPr>
            <p:ph type="sldNum" sz="quarter" idx="5"/>
          </p:nvPr>
        </p:nvSpPr>
        <p:spPr/>
        <p:txBody>
          <a:bodyPr/>
          <a:lstStyle/>
          <a:p>
            <a:fld id="{59C14980-7226-4425-AF98-6E8BB8C5D9A7}" type="slidenum">
              <a:rPr lang="en-US" smtClean="0"/>
              <a:t>5</a:t>
            </a:fld>
            <a:endParaRPr lang="en-US"/>
          </a:p>
        </p:txBody>
      </p:sp>
    </p:spTree>
    <p:extLst>
      <p:ext uri="{BB962C8B-B14F-4D97-AF65-F5344CB8AC3E}">
        <p14:creationId xmlns:p14="http://schemas.microsoft.com/office/powerpoint/2010/main" val="149871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CRISPR-associated protein 9 (Cas 9), uses a guide RNA(sgRNA), consisting of a scaffold sequence necessary for Cas-binding and a user-defined 20 nucleotide spacer, is used to induce a double stranded break in a specific gene.  The DNA fuses together, which can result in a frame shift mutation making the gene disrupted and </a:t>
            </a:r>
            <a:r>
              <a:rPr lang="en-US" sz="1200" kern="1200" dirty="0" err="1">
                <a:solidFill>
                  <a:schemeClr val="tx1"/>
                </a:solidFill>
                <a:effectLst/>
                <a:latin typeface="+mn-lt"/>
                <a:ea typeface="+mn-ea"/>
                <a:cs typeface="+mn-cs"/>
              </a:rPr>
              <a:t>KOed</a:t>
            </a:r>
            <a:endParaRPr lang="en-US" dirty="0"/>
          </a:p>
        </p:txBody>
      </p:sp>
      <p:sp>
        <p:nvSpPr>
          <p:cNvPr id="4" name="Slide Number Placeholder 3"/>
          <p:cNvSpPr>
            <a:spLocks noGrp="1"/>
          </p:cNvSpPr>
          <p:nvPr>
            <p:ph type="sldNum" sz="quarter" idx="5"/>
          </p:nvPr>
        </p:nvSpPr>
        <p:spPr/>
        <p:txBody>
          <a:bodyPr/>
          <a:lstStyle/>
          <a:p>
            <a:fld id="{59C14980-7226-4425-AF98-6E8BB8C5D9A7}" type="slidenum">
              <a:rPr lang="en-US" smtClean="0"/>
              <a:t>8</a:t>
            </a:fld>
            <a:endParaRPr lang="en-US"/>
          </a:p>
        </p:txBody>
      </p:sp>
    </p:spTree>
    <p:extLst>
      <p:ext uri="{BB962C8B-B14F-4D97-AF65-F5344CB8AC3E}">
        <p14:creationId xmlns:p14="http://schemas.microsoft.com/office/powerpoint/2010/main" val="396466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target gene is identified by PA&lt; and protospacer adjacent motif: coded NGG. </a:t>
            </a:r>
          </a:p>
          <a:p>
            <a:endParaRPr lang="en-US" dirty="0"/>
          </a:p>
          <a:p>
            <a:r>
              <a:rPr lang="en-US" dirty="0"/>
              <a:t>Used </a:t>
            </a:r>
            <a:r>
              <a:rPr lang="en-US" dirty="0" err="1"/>
              <a:t>cas</a:t>
            </a:r>
            <a:r>
              <a:rPr lang="en-US" dirty="0"/>
              <a:t> designer to identify possible sequences with NGG which had only one target location in the Mouse Chromosomes. </a:t>
            </a:r>
          </a:p>
        </p:txBody>
      </p:sp>
      <p:sp>
        <p:nvSpPr>
          <p:cNvPr id="4" name="Slide Number Placeholder 3"/>
          <p:cNvSpPr>
            <a:spLocks noGrp="1"/>
          </p:cNvSpPr>
          <p:nvPr>
            <p:ph type="sldNum" sz="quarter" idx="5"/>
          </p:nvPr>
        </p:nvSpPr>
        <p:spPr/>
        <p:txBody>
          <a:bodyPr/>
          <a:lstStyle/>
          <a:p>
            <a:fld id="{59C14980-7226-4425-AF98-6E8BB8C5D9A7}" type="slidenum">
              <a:rPr lang="en-US" smtClean="0"/>
              <a:t>9</a:t>
            </a:fld>
            <a:endParaRPr lang="en-US"/>
          </a:p>
        </p:txBody>
      </p:sp>
    </p:spTree>
    <p:extLst>
      <p:ext uri="{BB962C8B-B14F-4D97-AF65-F5344CB8AC3E}">
        <p14:creationId xmlns:p14="http://schemas.microsoft.com/office/powerpoint/2010/main" val="2471539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Cell Imaging will allow us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PCR 1 Denaturing all double stranded DNA into separate strands by heat, (2) annealing the DNA primer sequences to hybridize onto corresponding regions and (3) binding DNA polymerase and copying the strand. Thus, the sequences are amplified by repetition and quantified by using a double stranded fluorescence marker. [22] By comparing fluorescence, expression level can be determined and quantified statistically.</a:t>
            </a:r>
          </a:p>
          <a:p>
            <a:endParaRPr lang="en-US" dirty="0"/>
          </a:p>
        </p:txBody>
      </p:sp>
      <p:sp>
        <p:nvSpPr>
          <p:cNvPr id="4" name="Slide Number Placeholder 3"/>
          <p:cNvSpPr>
            <a:spLocks noGrp="1"/>
          </p:cNvSpPr>
          <p:nvPr>
            <p:ph type="sldNum" sz="quarter" idx="5"/>
          </p:nvPr>
        </p:nvSpPr>
        <p:spPr/>
        <p:txBody>
          <a:bodyPr/>
          <a:lstStyle/>
          <a:p>
            <a:fld id="{59C14980-7226-4425-AF98-6E8BB8C5D9A7}" type="slidenum">
              <a:rPr lang="en-US" smtClean="0"/>
              <a:t>12</a:t>
            </a:fld>
            <a:endParaRPr lang="en-US"/>
          </a:p>
        </p:txBody>
      </p:sp>
    </p:spTree>
    <p:extLst>
      <p:ext uri="{BB962C8B-B14F-4D97-AF65-F5344CB8AC3E}">
        <p14:creationId xmlns:p14="http://schemas.microsoft.com/office/powerpoint/2010/main" val="276897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loss of </a:t>
            </a:r>
            <a:r>
              <a:rPr lang="en-US" sz="1200" kern="1200" dirty="0" err="1">
                <a:solidFill>
                  <a:schemeClr val="tx1"/>
                </a:solidFill>
                <a:effectLst/>
                <a:latin typeface="+mn-lt"/>
                <a:ea typeface="+mn-ea"/>
                <a:cs typeface="+mn-cs"/>
              </a:rPr>
              <a:t>Apold</a:t>
            </a:r>
            <a:r>
              <a:rPr lang="en-US" sz="1200" kern="1200" dirty="0">
                <a:solidFill>
                  <a:schemeClr val="tx1"/>
                </a:solidFill>
                <a:effectLst/>
                <a:latin typeface="+mn-lt"/>
                <a:ea typeface="+mn-ea"/>
                <a:cs typeface="+mn-cs"/>
              </a:rPr>
              <a:t> 1 should disrupt the cerebral ECs cell and an overexpression of AVV-HIF-1-α should result in quicker cell death if </a:t>
            </a:r>
            <a:r>
              <a:rPr lang="en-US" sz="1200" kern="1200" dirty="0" err="1">
                <a:solidFill>
                  <a:schemeClr val="tx1"/>
                </a:solidFill>
                <a:effectLst/>
                <a:latin typeface="+mn-lt"/>
                <a:ea typeface="+mn-ea"/>
                <a:cs typeface="+mn-cs"/>
              </a:rPr>
              <a:t>Apold</a:t>
            </a:r>
            <a:r>
              <a:rPr lang="en-US" sz="1200" kern="1200" dirty="0">
                <a:solidFill>
                  <a:schemeClr val="tx1"/>
                </a:solidFill>
                <a:effectLst/>
                <a:latin typeface="+mn-lt"/>
                <a:ea typeface="+mn-ea"/>
                <a:cs typeface="+mn-cs"/>
              </a:rPr>
              <a:t> 1 plays a role in regulating cellular response to cope with reduced oxygen levels.</a:t>
            </a:r>
            <a:endParaRPr lang="en-US" dirty="0"/>
          </a:p>
        </p:txBody>
      </p:sp>
      <p:sp>
        <p:nvSpPr>
          <p:cNvPr id="4" name="Slide Number Placeholder 3"/>
          <p:cNvSpPr>
            <a:spLocks noGrp="1"/>
          </p:cNvSpPr>
          <p:nvPr>
            <p:ph type="sldNum" sz="quarter" idx="5"/>
          </p:nvPr>
        </p:nvSpPr>
        <p:spPr/>
        <p:txBody>
          <a:bodyPr/>
          <a:lstStyle/>
          <a:p>
            <a:fld id="{59C14980-7226-4425-AF98-6E8BB8C5D9A7}" type="slidenum">
              <a:rPr lang="en-US" smtClean="0"/>
              <a:t>13</a:t>
            </a:fld>
            <a:endParaRPr lang="en-US"/>
          </a:p>
        </p:txBody>
      </p:sp>
    </p:spTree>
    <p:extLst>
      <p:ext uri="{BB962C8B-B14F-4D97-AF65-F5344CB8AC3E}">
        <p14:creationId xmlns:p14="http://schemas.microsoft.com/office/powerpoint/2010/main" val="3934874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CD7C41-29C1-4F29-8975-D3ADAA4434E4}" type="datetimeFigureOut">
              <a:rPr lang="en-US" smtClean="0"/>
              <a:t>12/4/2019</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8FD2D7D4-2F40-46BE-AD2D-699CE47D767B}"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8013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CD7C41-29C1-4F29-8975-D3ADAA4434E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2D7D4-2F40-46BE-AD2D-699CE47D767B}"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63082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CD7C41-29C1-4F29-8975-D3ADAA4434E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2D7D4-2F40-46BE-AD2D-699CE47D767B}" type="slidenum">
              <a:rPr lang="en-US" smtClean="0"/>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363808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17CD7C41-29C1-4F29-8975-D3ADAA4434E4}" type="datetimeFigureOut">
              <a:rPr lang="en-US" smtClean="0"/>
              <a:t>12/4/2019</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8FD2D7D4-2F40-46BE-AD2D-699CE47D767B}" type="slidenum">
              <a:rPr lang="en-US" smtClean="0"/>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0310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7CD7C41-29C1-4F29-8975-D3ADAA4434E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2D7D4-2F40-46BE-AD2D-699CE47D767B}"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72436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CD7C41-29C1-4F29-8975-D3ADAA4434E4}"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2D7D4-2F40-46BE-AD2D-699CE47D767B}"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64975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CD7C41-29C1-4F29-8975-D3ADAA4434E4}"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2D7D4-2F40-46BE-AD2D-699CE47D767B}"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80475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CD7C41-29C1-4F29-8975-D3ADAA4434E4}"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2D7D4-2F40-46BE-AD2D-699CE47D767B}"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84546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D7C41-29C1-4F29-8975-D3ADAA4434E4}"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D2D7D4-2F40-46BE-AD2D-699CE47D767B}" type="slidenum">
              <a:rPr lang="en-US" smtClean="0"/>
              <a:t>‹#›</a:t>
            </a:fld>
            <a:endParaRPr lang="en-US"/>
          </a:p>
        </p:txBody>
      </p:sp>
    </p:spTree>
    <p:extLst>
      <p:ext uri="{BB962C8B-B14F-4D97-AF65-F5344CB8AC3E}">
        <p14:creationId xmlns:p14="http://schemas.microsoft.com/office/powerpoint/2010/main" val="3608717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CD7C41-29C1-4F29-8975-D3ADAA4434E4}"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2D7D4-2F40-46BE-AD2D-699CE47D767B}"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4051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17CD7C41-29C1-4F29-8975-D3ADAA4434E4}" type="datetimeFigureOut">
              <a:rPr lang="en-US" smtClean="0"/>
              <a:t>12/4/2019</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a:p>
        </p:txBody>
      </p:sp>
      <p:sp>
        <p:nvSpPr>
          <p:cNvPr id="7" name="Slide Number Placeholder 6"/>
          <p:cNvSpPr>
            <a:spLocks noGrp="1"/>
          </p:cNvSpPr>
          <p:nvPr>
            <p:ph type="sldNum" sz="quarter" idx="12"/>
          </p:nvPr>
        </p:nvSpPr>
        <p:spPr>
          <a:xfrm>
            <a:off x="6176794" y="137408"/>
            <a:ext cx="811019" cy="503578"/>
          </a:xfrm>
        </p:spPr>
        <p:txBody>
          <a:bodyPr/>
          <a:lstStyle/>
          <a:p>
            <a:fld id="{8FD2D7D4-2F40-46BE-AD2D-699CE47D767B}"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2851188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7CD7C41-29C1-4F29-8975-D3ADAA4434E4}" type="datetimeFigureOut">
              <a:rPr lang="en-US" smtClean="0"/>
              <a:t>12/4/2019</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8FD2D7D4-2F40-46BE-AD2D-699CE47D767B}" type="slidenum">
              <a:rPr lang="en-US" smtClean="0"/>
              <a:t>‹#›</a:t>
            </a:fld>
            <a:endParaRPr lang="en-US"/>
          </a:p>
        </p:txBody>
      </p:sp>
    </p:spTree>
    <p:extLst>
      <p:ext uri="{BB962C8B-B14F-4D97-AF65-F5344CB8AC3E}">
        <p14:creationId xmlns:p14="http://schemas.microsoft.com/office/powerpoint/2010/main" val="28404684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0933" y="960241"/>
            <a:ext cx="6849699" cy="4203872"/>
          </a:xfrm>
        </p:spPr>
        <p:txBody>
          <a:bodyPr anchor="ctr">
            <a:normAutofit/>
          </a:bodyPr>
          <a:lstStyle/>
          <a:p>
            <a:r>
              <a:rPr lang="en-US" sz="4200" b="1" dirty="0"/>
              <a:t>Understanding endothelial permeability in the blood brain barrier: </a:t>
            </a:r>
            <a:br>
              <a:rPr lang="en-US" sz="4200" b="1" dirty="0"/>
            </a:br>
            <a:r>
              <a:rPr lang="en-US" sz="4200" dirty="0"/>
              <a:t>Identifying potential mechanism between HIF-1 and </a:t>
            </a:r>
            <a:r>
              <a:rPr lang="en-US" sz="4200" dirty="0" err="1"/>
              <a:t>Apold</a:t>
            </a:r>
            <a:r>
              <a:rPr lang="en-US" sz="4200" dirty="0"/>
              <a:t> 1</a:t>
            </a:r>
          </a:p>
        </p:txBody>
      </p:sp>
      <p:sp>
        <p:nvSpPr>
          <p:cNvPr id="3" name="Subtitle 2"/>
          <p:cNvSpPr>
            <a:spLocks noGrp="1"/>
          </p:cNvSpPr>
          <p:nvPr>
            <p:ph type="subTitle" idx="1"/>
          </p:nvPr>
        </p:nvSpPr>
        <p:spPr>
          <a:xfrm>
            <a:off x="8453071" y="964028"/>
            <a:ext cx="2770873" cy="4196299"/>
          </a:xfrm>
        </p:spPr>
        <p:txBody>
          <a:bodyPr anchor="ctr">
            <a:normAutofit/>
          </a:bodyPr>
          <a:lstStyle/>
          <a:p>
            <a:r>
              <a:rPr lang="en-US" dirty="0"/>
              <a:t>Muskan Bansal </a:t>
            </a:r>
          </a:p>
          <a:p>
            <a:r>
              <a:rPr lang="en-US" dirty="0"/>
              <a:t>Peter Hamilton, Ph.D.  Department of Anatomy and Neurobiology</a:t>
            </a:r>
          </a:p>
        </p:txBody>
      </p:sp>
    </p:spTree>
    <p:extLst>
      <p:ext uri="{BB962C8B-B14F-4D97-AF65-F5344CB8AC3E}">
        <p14:creationId xmlns:p14="http://schemas.microsoft.com/office/powerpoint/2010/main" val="13604110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Plasmid Design: Cas9-GFP</a:t>
            </a:r>
          </a:p>
        </p:txBody>
      </p:sp>
      <p:pic>
        <p:nvPicPr>
          <p:cNvPr id="4098" name="Picture 2" descr="Image result for ad cas9 gfp">
            <a:extLst>
              <a:ext uri="{FF2B5EF4-FFF2-40B4-BE49-F238E27FC236}">
                <a16:creationId xmlns:a16="http://schemas.microsoft.com/office/drawing/2014/main" id="{B4022647-A06C-4A93-B2DB-A034552E8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928" y="2027128"/>
            <a:ext cx="7924143" cy="3439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092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Stabilizing and Sorting Cell Line</a:t>
            </a:r>
          </a:p>
        </p:txBody>
      </p:sp>
      <p:pic>
        <p:nvPicPr>
          <p:cNvPr id="5122" name="Picture 2" descr="Image result for flow cytometry gfp">
            <a:extLst>
              <a:ext uri="{FF2B5EF4-FFF2-40B4-BE49-F238E27FC236}">
                <a16:creationId xmlns:a16="http://schemas.microsoft.com/office/drawing/2014/main" id="{265B58C2-45B2-4BE3-BA12-E54E9E28C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0" y="1561955"/>
            <a:ext cx="5759934" cy="28528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E99A62F-5E99-4C4F-807D-0873E0426BE9}"/>
              </a:ext>
            </a:extLst>
          </p:cNvPr>
          <p:cNvPicPr>
            <a:picLocks noChangeAspect="1"/>
          </p:cNvPicPr>
          <p:nvPr/>
        </p:nvPicPr>
        <p:blipFill>
          <a:blip r:embed="rId3"/>
          <a:stretch>
            <a:fillRect/>
          </a:stretch>
        </p:blipFill>
        <p:spPr>
          <a:xfrm>
            <a:off x="5953125" y="2443163"/>
            <a:ext cx="6238875" cy="1971675"/>
          </a:xfrm>
          <a:prstGeom prst="rect">
            <a:avLst/>
          </a:prstGeom>
        </p:spPr>
      </p:pic>
      <p:pic>
        <p:nvPicPr>
          <p:cNvPr id="8" name="Picture 7">
            <a:extLst>
              <a:ext uri="{FF2B5EF4-FFF2-40B4-BE49-F238E27FC236}">
                <a16:creationId xmlns:a16="http://schemas.microsoft.com/office/drawing/2014/main" id="{6EFBDD5D-16A6-409C-84B0-DC0917CC1E35}"/>
              </a:ext>
            </a:extLst>
          </p:cNvPr>
          <p:cNvPicPr>
            <a:picLocks noChangeAspect="1"/>
          </p:cNvPicPr>
          <p:nvPr/>
        </p:nvPicPr>
        <p:blipFill>
          <a:blip r:embed="rId4"/>
          <a:stretch>
            <a:fillRect/>
          </a:stretch>
        </p:blipFill>
        <p:spPr>
          <a:xfrm>
            <a:off x="5017945" y="4437826"/>
            <a:ext cx="7077075" cy="1466850"/>
          </a:xfrm>
          <a:prstGeom prst="rect">
            <a:avLst/>
          </a:prstGeom>
        </p:spPr>
      </p:pic>
      <p:sp>
        <p:nvSpPr>
          <p:cNvPr id="3" name="Rectangle 2">
            <a:extLst>
              <a:ext uri="{FF2B5EF4-FFF2-40B4-BE49-F238E27FC236}">
                <a16:creationId xmlns:a16="http://schemas.microsoft.com/office/drawing/2014/main" id="{0AE65549-AF96-4CD0-81BC-0958F08D9B01}"/>
              </a:ext>
            </a:extLst>
          </p:cNvPr>
          <p:cNvSpPr/>
          <p:nvPr/>
        </p:nvSpPr>
        <p:spPr>
          <a:xfrm>
            <a:off x="10058400" y="3133344"/>
            <a:ext cx="536448" cy="4267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8538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CC39A-E756-432B-8FAF-5DA8D993C2D4}"/>
              </a:ext>
            </a:extLst>
          </p:cNvPr>
          <p:cNvSpPr>
            <a:spLocks noGrp="1"/>
          </p:cNvSpPr>
          <p:nvPr>
            <p:ph type="title"/>
          </p:nvPr>
        </p:nvSpPr>
        <p:spPr>
          <a:xfrm>
            <a:off x="1130270" y="953324"/>
            <a:ext cx="5284385" cy="1235694"/>
          </a:xfrm>
        </p:spPr>
        <p:txBody>
          <a:bodyPr>
            <a:normAutofit fontScale="90000"/>
          </a:bodyPr>
          <a:lstStyle/>
          <a:p>
            <a:r>
              <a:rPr lang="en-US" dirty="0"/>
              <a:t>Overexpressing Hif-1:Cell Imaging and  Rt-PCR Measurement </a:t>
            </a:r>
          </a:p>
        </p:txBody>
      </p:sp>
      <p:pic>
        <p:nvPicPr>
          <p:cNvPr id="7170" name="Picture 2" descr="Image result for rt-pcr">
            <a:extLst>
              <a:ext uri="{FF2B5EF4-FFF2-40B4-BE49-F238E27FC236}">
                <a16:creationId xmlns:a16="http://schemas.microsoft.com/office/drawing/2014/main" id="{72038A34-6E9F-44D2-A7D9-272C0AF5B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652" y="953324"/>
            <a:ext cx="3749386" cy="490828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cell proliferation assays protocol&quot;">
            <a:extLst>
              <a:ext uri="{FF2B5EF4-FFF2-40B4-BE49-F238E27FC236}">
                <a16:creationId xmlns:a16="http://schemas.microsoft.com/office/drawing/2014/main" id="{78665CE2-A6CB-4D2D-833C-A6878F1942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932"/>
          <a:stretch/>
        </p:blipFill>
        <p:spPr bwMode="auto">
          <a:xfrm>
            <a:off x="4443280" y="2240726"/>
            <a:ext cx="2202873" cy="366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25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27C70-E26D-47D5-9021-E6E285671A15}"/>
              </a:ext>
            </a:extLst>
          </p:cNvPr>
          <p:cNvSpPr>
            <a:spLocks noGrp="1"/>
          </p:cNvSpPr>
          <p:nvPr>
            <p:ph type="title"/>
          </p:nvPr>
        </p:nvSpPr>
        <p:spPr/>
        <p:txBody>
          <a:bodyPr/>
          <a:lstStyle/>
          <a:p>
            <a:r>
              <a:rPr lang="en-US" dirty="0"/>
              <a:t>Potential Results</a:t>
            </a:r>
          </a:p>
        </p:txBody>
      </p:sp>
      <p:sp>
        <p:nvSpPr>
          <p:cNvPr id="3" name="Content Placeholder 2">
            <a:extLst>
              <a:ext uri="{FF2B5EF4-FFF2-40B4-BE49-F238E27FC236}">
                <a16:creationId xmlns:a16="http://schemas.microsoft.com/office/drawing/2014/main" id="{DE1930BC-839D-4F11-8C53-D75CE7169057}"/>
              </a:ext>
            </a:extLst>
          </p:cNvPr>
          <p:cNvSpPr>
            <a:spLocks noGrp="1"/>
          </p:cNvSpPr>
          <p:nvPr>
            <p:ph idx="1"/>
          </p:nvPr>
        </p:nvSpPr>
        <p:spPr/>
        <p:txBody>
          <a:bodyPr/>
          <a:lstStyle/>
          <a:p>
            <a:r>
              <a:rPr lang="en-US" dirty="0"/>
              <a:t>Loss of </a:t>
            </a:r>
            <a:r>
              <a:rPr lang="en-US" dirty="0" err="1"/>
              <a:t>Apold</a:t>
            </a:r>
            <a:r>
              <a:rPr lang="en-US" dirty="0"/>
              <a:t> 1 should disrupt the cerebral ECs cell and an overexpression of AVV-HIF-1-α should result in quicker cell death if </a:t>
            </a:r>
            <a:r>
              <a:rPr lang="en-US" dirty="0" err="1"/>
              <a:t>Apold</a:t>
            </a:r>
            <a:r>
              <a:rPr lang="en-US" dirty="0"/>
              <a:t> 1 plays a role in regulating cellular response to cope with reduced oxygen levels.</a:t>
            </a:r>
          </a:p>
          <a:p>
            <a:r>
              <a:rPr lang="en-US" dirty="0"/>
              <a:t>RT-PCR could tell us expression of other genes found in brain endothelial cells.</a:t>
            </a:r>
          </a:p>
          <a:p>
            <a:r>
              <a:rPr lang="en-US" dirty="0"/>
              <a:t>Bring us closer to understanding non-invasive mechanisms of opening the blood brain barrier</a:t>
            </a:r>
          </a:p>
        </p:txBody>
      </p:sp>
    </p:spTree>
    <p:extLst>
      <p:ext uri="{BB962C8B-B14F-4D97-AF65-F5344CB8AC3E}">
        <p14:creationId xmlns:p14="http://schemas.microsoft.com/office/powerpoint/2010/main" val="222862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B4E3-446B-4CD0-BC5C-6A99184360D1}"/>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26428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Brain Barrier Overview</a:t>
            </a:r>
          </a:p>
        </p:txBody>
      </p:sp>
      <p:pic>
        <p:nvPicPr>
          <p:cNvPr id="1026" name="Picture 2" descr="Image result for blood brain barrier">
            <a:extLst>
              <a:ext uri="{FF2B5EF4-FFF2-40B4-BE49-F238E27FC236}">
                <a16:creationId xmlns:a16="http://schemas.microsoft.com/office/drawing/2014/main" id="{79A5CAE4-8C59-4E77-8F55-90D054E8E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15" y="1486889"/>
            <a:ext cx="6829425"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lood brain barrier">
            <a:extLst>
              <a:ext uri="{FF2B5EF4-FFF2-40B4-BE49-F238E27FC236}">
                <a16:creationId xmlns:a16="http://schemas.microsoft.com/office/drawing/2014/main" id="{2C6848C9-181B-42C5-BA58-0381CF4677B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093991" y="1781968"/>
            <a:ext cx="4944094" cy="329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852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E78DB-A041-4369-9F8B-F2BBB365C9EF}"/>
              </a:ext>
            </a:extLst>
          </p:cNvPr>
          <p:cNvSpPr>
            <a:spLocks noGrp="1"/>
          </p:cNvSpPr>
          <p:nvPr>
            <p:ph type="title"/>
          </p:nvPr>
        </p:nvSpPr>
        <p:spPr>
          <a:xfrm>
            <a:off x="1130270" y="953324"/>
            <a:ext cx="9603275" cy="1049235"/>
          </a:xfrm>
        </p:spPr>
        <p:txBody>
          <a:bodyPr>
            <a:normAutofit/>
          </a:bodyPr>
          <a:lstStyle/>
          <a:p>
            <a:r>
              <a:rPr lang="en-US" dirty="0"/>
              <a:t>Targeting Blood Brain Barrier to Introduce Drugs to the Brain</a:t>
            </a:r>
          </a:p>
        </p:txBody>
      </p:sp>
      <p:pic>
        <p:nvPicPr>
          <p:cNvPr id="8196" name="Picture 4" descr="Image result for Targeting Blood Brain Barrier to Introduce Drugs to the Brain">
            <a:extLst>
              <a:ext uri="{FF2B5EF4-FFF2-40B4-BE49-F238E27FC236}">
                <a16:creationId xmlns:a16="http://schemas.microsoft.com/office/drawing/2014/main" id="{FECBD512-3B94-42E5-8099-E57E87523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095" y="1681019"/>
            <a:ext cx="6648450" cy="4122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567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 </a:t>
            </a:r>
            <a:r>
              <a:rPr lang="en-US" dirty="0" err="1"/>
              <a:t>Disrupter:Hypoxia</a:t>
            </a:r>
            <a:r>
              <a:rPr lang="en-US" dirty="0"/>
              <a:t> </a:t>
            </a:r>
          </a:p>
        </p:txBody>
      </p:sp>
      <p:sp>
        <p:nvSpPr>
          <p:cNvPr id="10" name="TextBox 9"/>
          <p:cNvSpPr txBox="1"/>
          <p:nvPr/>
        </p:nvSpPr>
        <p:spPr>
          <a:xfrm>
            <a:off x="1527089" y="4956810"/>
            <a:ext cx="650790" cy="230832"/>
          </a:xfrm>
          <a:prstGeom prst="rect">
            <a:avLst/>
          </a:prstGeom>
          <a:noFill/>
        </p:spPr>
        <p:txBody>
          <a:bodyPr wrap="square" rtlCol="0">
            <a:spAutoFit/>
          </a:bodyPr>
          <a:lstStyle/>
          <a:p>
            <a:r>
              <a:rPr lang="en-US" sz="900" dirty="0"/>
              <a:t>0.00166</a:t>
            </a:r>
          </a:p>
        </p:txBody>
      </p:sp>
      <p:sp>
        <p:nvSpPr>
          <p:cNvPr id="11" name="TextBox 10"/>
          <p:cNvSpPr txBox="1"/>
          <p:nvPr/>
        </p:nvSpPr>
        <p:spPr>
          <a:xfrm>
            <a:off x="2401330" y="4517631"/>
            <a:ext cx="650790" cy="230832"/>
          </a:xfrm>
          <a:prstGeom prst="rect">
            <a:avLst/>
          </a:prstGeom>
          <a:noFill/>
        </p:spPr>
        <p:txBody>
          <a:bodyPr wrap="square" rtlCol="0">
            <a:spAutoFit/>
          </a:bodyPr>
          <a:lstStyle/>
          <a:p>
            <a:r>
              <a:rPr lang="en-US" sz="900" dirty="0"/>
              <a:t>0.117</a:t>
            </a:r>
          </a:p>
        </p:txBody>
      </p:sp>
      <p:pic>
        <p:nvPicPr>
          <p:cNvPr id="7" name="image6.png">
            <a:extLst>
              <a:ext uri="{FF2B5EF4-FFF2-40B4-BE49-F238E27FC236}">
                <a16:creationId xmlns:a16="http://schemas.microsoft.com/office/drawing/2014/main" id="{1E1B4A99-473F-43E4-8C8A-D2549C12FE49}"/>
              </a:ext>
            </a:extLst>
          </p:cNvPr>
          <p:cNvPicPr/>
          <p:nvPr/>
        </p:nvPicPr>
        <p:blipFill>
          <a:blip r:embed="rId3"/>
          <a:srcRect/>
          <a:stretch>
            <a:fillRect/>
          </a:stretch>
        </p:blipFill>
        <p:spPr>
          <a:xfrm>
            <a:off x="6263118" y="1780760"/>
            <a:ext cx="5367495" cy="4123916"/>
          </a:xfrm>
          <a:prstGeom prst="rect">
            <a:avLst/>
          </a:prstGeom>
          <a:ln/>
        </p:spPr>
      </p:pic>
      <p:pic>
        <p:nvPicPr>
          <p:cNvPr id="2050" name="Picture 2" descr="Image result for hypoxia">
            <a:extLst>
              <a:ext uri="{FF2B5EF4-FFF2-40B4-BE49-F238E27FC236}">
                <a16:creationId xmlns:a16="http://schemas.microsoft.com/office/drawing/2014/main" id="{69FC09B9-09C2-42BB-A231-A004FCB4E7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21" y="1670358"/>
            <a:ext cx="4844198" cy="424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7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8" y="953325"/>
            <a:ext cx="10373327" cy="855486"/>
          </a:xfrm>
        </p:spPr>
        <p:txBody>
          <a:bodyPr>
            <a:noAutofit/>
          </a:bodyPr>
          <a:lstStyle/>
          <a:p>
            <a:r>
              <a:rPr lang="en-US" dirty="0"/>
              <a:t>What Genes Upregulated Can cause Brain Barrier Permeability? </a:t>
            </a:r>
          </a:p>
        </p:txBody>
      </p:sp>
      <p:pic>
        <p:nvPicPr>
          <p:cNvPr id="7" name="image4.png">
            <a:extLst>
              <a:ext uri="{FF2B5EF4-FFF2-40B4-BE49-F238E27FC236}">
                <a16:creationId xmlns:a16="http://schemas.microsoft.com/office/drawing/2014/main" id="{2EDE2D13-FC30-46B5-B418-C7D2E21FA3DC}"/>
              </a:ext>
            </a:extLst>
          </p:cNvPr>
          <p:cNvPicPr/>
          <p:nvPr/>
        </p:nvPicPr>
        <p:blipFill>
          <a:blip r:embed="rId3"/>
          <a:srcRect l="5288"/>
          <a:stretch>
            <a:fillRect/>
          </a:stretch>
        </p:blipFill>
        <p:spPr>
          <a:xfrm>
            <a:off x="2289728" y="2002773"/>
            <a:ext cx="5511297" cy="4095866"/>
          </a:xfrm>
          <a:prstGeom prst="rect">
            <a:avLst/>
          </a:prstGeom>
          <a:ln/>
        </p:spPr>
      </p:pic>
    </p:spTree>
    <p:extLst>
      <p:ext uri="{BB962C8B-B14F-4D97-AF65-F5344CB8AC3E}">
        <p14:creationId xmlns:p14="http://schemas.microsoft.com/office/powerpoint/2010/main" val="129482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Goal</a:t>
            </a:r>
          </a:p>
        </p:txBody>
      </p:sp>
      <p:sp>
        <p:nvSpPr>
          <p:cNvPr id="3" name="Content Placeholder 2"/>
          <p:cNvSpPr>
            <a:spLocks noGrp="1"/>
          </p:cNvSpPr>
          <p:nvPr>
            <p:ph idx="1"/>
          </p:nvPr>
        </p:nvSpPr>
        <p:spPr/>
        <p:txBody>
          <a:bodyPr>
            <a:normAutofit/>
          </a:bodyPr>
          <a:lstStyle/>
          <a:p>
            <a:pPr marL="0" indent="0">
              <a:buNone/>
            </a:pPr>
            <a:r>
              <a:rPr lang="en-US" sz="3600" dirty="0"/>
              <a:t>Identify if there exists a potential mechanism between HIF and </a:t>
            </a:r>
            <a:r>
              <a:rPr lang="en-US" sz="3600" dirty="0" err="1"/>
              <a:t>Apold</a:t>
            </a:r>
            <a:r>
              <a:rPr lang="en-US" sz="3600" dirty="0"/>
              <a:t> 1 specific to cerebral epithelial cells that may impact the blood brain barrier</a:t>
            </a:r>
          </a:p>
        </p:txBody>
      </p:sp>
    </p:spTree>
    <p:extLst>
      <p:ext uri="{BB962C8B-B14F-4D97-AF65-F5344CB8AC3E}">
        <p14:creationId xmlns:p14="http://schemas.microsoft.com/office/powerpoint/2010/main" val="764662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a:t>
            </a:r>
          </a:p>
        </p:txBody>
      </p:sp>
      <p:sp>
        <p:nvSpPr>
          <p:cNvPr id="3" name="Content Placeholder 2"/>
          <p:cNvSpPr>
            <a:spLocks noGrp="1"/>
          </p:cNvSpPr>
          <p:nvPr>
            <p:ph idx="1"/>
          </p:nvPr>
        </p:nvSpPr>
        <p:spPr>
          <a:xfrm>
            <a:off x="1005579" y="1477940"/>
            <a:ext cx="5090421" cy="4426735"/>
          </a:xfrm>
        </p:spPr>
        <p:txBody>
          <a:bodyPr>
            <a:normAutofit lnSpcReduction="10000"/>
          </a:bodyPr>
          <a:lstStyle/>
          <a:p>
            <a:pPr marL="0" indent="0">
              <a:buNone/>
            </a:pPr>
            <a:r>
              <a:rPr lang="en-US" sz="3600" dirty="0"/>
              <a:t>Overexpress HIF-1in endothelial cells with and without the </a:t>
            </a:r>
            <a:r>
              <a:rPr lang="en-US" sz="3600" dirty="0" err="1"/>
              <a:t>Apold</a:t>
            </a:r>
            <a:r>
              <a:rPr lang="en-US" sz="3600" dirty="0"/>
              <a:t> 1gene</a:t>
            </a:r>
          </a:p>
          <a:p>
            <a:pPr marL="0" indent="0">
              <a:buNone/>
            </a:pPr>
            <a:r>
              <a:rPr lang="en-US" sz="3600" dirty="0"/>
              <a:t>Conditions: </a:t>
            </a:r>
          </a:p>
          <a:p>
            <a:pPr marL="0" indent="0">
              <a:buNone/>
            </a:pPr>
            <a:r>
              <a:rPr lang="en-US" sz="2600" dirty="0"/>
              <a:t>In-vitro</a:t>
            </a:r>
          </a:p>
          <a:p>
            <a:pPr marL="0" indent="0">
              <a:buNone/>
            </a:pPr>
            <a:r>
              <a:rPr lang="en-US" sz="2600" dirty="0"/>
              <a:t>Hypoxic (1% Oxygen)</a:t>
            </a:r>
          </a:p>
        </p:txBody>
      </p:sp>
      <p:sp>
        <p:nvSpPr>
          <p:cNvPr id="6" name="Content Placeholder 2">
            <a:extLst>
              <a:ext uri="{FF2B5EF4-FFF2-40B4-BE49-F238E27FC236}">
                <a16:creationId xmlns:a16="http://schemas.microsoft.com/office/drawing/2014/main" id="{5D490AD2-CDC4-4C57-BA57-135E7A38B500}"/>
              </a:ext>
            </a:extLst>
          </p:cNvPr>
          <p:cNvSpPr txBox="1">
            <a:spLocks/>
          </p:cNvSpPr>
          <p:nvPr/>
        </p:nvSpPr>
        <p:spPr>
          <a:xfrm>
            <a:off x="5971309" y="1477939"/>
            <a:ext cx="5985164" cy="4426735"/>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sz="2600" dirty="0"/>
              <a:t>What do we have:</a:t>
            </a:r>
          </a:p>
          <a:p>
            <a:pPr marL="0" indent="0">
              <a:buFont typeface="Arial" panose="020B0604020202020204" pitchFamily="34" charset="0"/>
              <a:buNone/>
            </a:pPr>
            <a:r>
              <a:rPr lang="en-US" sz="2400" dirty="0"/>
              <a:t>Primary endothelial mouse cells </a:t>
            </a:r>
          </a:p>
          <a:p>
            <a:pPr marL="0" indent="0">
              <a:buNone/>
            </a:pPr>
            <a:r>
              <a:rPr lang="en-US" sz="2400" dirty="0"/>
              <a:t>HA tagged- HIF1-alpha- </a:t>
            </a:r>
            <a:r>
              <a:rPr lang="en-US" sz="2400" dirty="0" err="1"/>
              <a:t>pcDNA</a:t>
            </a:r>
            <a:r>
              <a:rPr lang="en-US" sz="2400" dirty="0"/>
              <a:t> 3 (Add Gene)</a:t>
            </a:r>
          </a:p>
          <a:p>
            <a:pPr marL="0" indent="0">
              <a:buNone/>
            </a:pPr>
            <a:r>
              <a:rPr lang="en-US" sz="2400" dirty="0"/>
              <a:t>PCR Primers (</a:t>
            </a:r>
            <a:r>
              <a:rPr lang="en-US" sz="2400" dirty="0" err="1"/>
              <a:t>BioRad</a:t>
            </a:r>
            <a:r>
              <a:rPr lang="en-US" sz="2400" dirty="0"/>
              <a:t>)- </a:t>
            </a:r>
            <a:r>
              <a:rPr lang="en-US" sz="2400" dirty="0" err="1"/>
              <a:t>Apold</a:t>
            </a:r>
            <a:r>
              <a:rPr lang="en-US" sz="2400" dirty="0"/>
              <a:t> 1, </a:t>
            </a:r>
            <a:r>
              <a:rPr lang="en-US" sz="2400" dirty="0" err="1"/>
              <a:t>Fos</a:t>
            </a:r>
            <a:r>
              <a:rPr lang="en-US" sz="2400" dirty="0"/>
              <a:t>, </a:t>
            </a:r>
            <a:r>
              <a:rPr lang="en-US" sz="2400" dirty="0" err="1"/>
              <a:t>VegF</a:t>
            </a:r>
            <a:endParaRPr lang="en-US" sz="2400" dirty="0"/>
          </a:p>
          <a:p>
            <a:pPr marL="0" indent="0">
              <a:buNone/>
            </a:pPr>
            <a:r>
              <a:rPr lang="en-US" sz="2400" dirty="0"/>
              <a:t>Anti-</a:t>
            </a:r>
            <a:r>
              <a:rPr lang="en-US" sz="2400" dirty="0" err="1"/>
              <a:t>Apold</a:t>
            </a:r>
            <a:r>
              <a:rPr lang="en-US" sz="2400" dirty="0"/>
              <a:t> Antibody (Abcam)</a:t>
            </a:r>
          </a:p>
          <a:p>
            <a:pPr marL="0" indent="0">
              <a:buNone/>
            </a:pPr>
            <a:r>
              <a:rPr lang="en-US" sz="2600" dirty="0"/>
              <a:t>What do we need:</a:t>
            </a:r>
          </a:p>
          <a:p>
            <a:pPr marL="0" indent="0">
              <a:buNone/>
            </a:pPr>
            <a:r>
              <a:rPr lang="en-US" sz="2400" b="1" dirty="0" err="1"/>
              <a:t>Apold</a:t>
            </a:r>
            <a:r>
              <a:rPr lang="en-US" sz="2400" b="1" dirty="0"/>
              <a:t> 1 KO Cells </a:t>
            </a:r>
          </a:p>
          <a:p>
            <a:pPr marL="0" indent="0">
              <a:buNone/>
            </a:pPr>
            <a:endParaRPr lang="en-US" sz="2400" dirty="0"/>
          </a:p>
        </p:txBody>
      </p:sp>
    </p:spTree>
    <p:extLst>
      <p:ext uri="{BB962C8B-B14F-4D97-AF65-F5344CB8AC3E}">
        <p14:creationId xmlns:p14="http://schemas.microsoft.com/office/powerpoint/2010/main" val="2913096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CRISPR Cas 9 </a:t>
            </a:r>
          </a:p>
        </p:txBody>
      </p:sp>
      <p:sp>
        <p:nvSpPr>
          <p:cNvPr id="3" name="Content Placeholder 2"/>
          <p:cNvSpPr>
            <a:spLocks noGrp="1"/>
          </p:cNvSpPr>
          <p:nvPr>
            <p:ph idx="1"/>
          </p:nvPr>
        </p:nvSpPr>
        <p:spPr/>
        <p:txBody>
          <a:bodyPr/>
          <a:lstStyle/>
          <a:p>
            <a:r>
              <a:rPr lang="en-US" dirty="0"/>
              <a:t>What is this technique? </a:t>
            </a:r>
          </a:p>
        </p:txBody>
      </p:sp>
      <p:pic>
        <p:nvPicPr>
          <p:cNvPr id="5" name="image2.png">
            <a:extLst>
              <a:ext uri="{FF2B5EF4-FFF2-40B4-BE49-F238E27FC236}">
                <a16:creationId xmlns:a16="http://schemas.microsoft.com/office/drawing/2014/main" id="{CF701897-84A2-42D2-B68E-4F085B9A2111}"/>
              </a:ext>
            </a:extLst>
          </p:cNvPr>
          <p:cNvPicPr/>
          <p:nvPr/>
        </p:nvPicPr>
        <p:blipFill>
          <a:blip r:embed="rId3"/>
          <a:srcRect/>
          <a:stretch>
            <a:fillRect/>
          </a:stretch>
        </p:blipFill>
        <p:spPr>
          <a:xfrm>
            <a:off x="5931907" y="953324"/>
            <a:ext cx="4801638" cy="5184240"/>
          </a:xfrm>
          <a:prstGeom prst="rect">
            <a:avLst/>
          </a:prstGeom>
          <a:ln/>
        </p:spPr>
      </p:pic>
    </p:spTree>
    <p:extLst>
      <p:ext uri="{BB962C8B-B14F-4D97-AF65-F5344CB8AC3E}">
        <p14:creationId xmlns:p14="http://schemas.microsoft.com/office/powerpoint/2010/main" val="3467456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Target G RNA Sequence </a:t>
            </a:r>
          </a:p>
        </p:txBody>
      </p:sp>
      <p:pic>
        <p:nvPicPr>
          <p:cNvPr id="7" name="image5.png">
            <a:extLst>
              <a:ext uri="{FF2B5EF4-FFF2-40B4-BE49-F238E27FC236}">
                <a16:creationId xmlns:a16="http://schemas.microsoft.com/office/drawing/2014/main" id="{4A784CA7-02E7-4C1B-A85B-4B7E9449E32F}"/>
              </a:ext>
            </a:extLst>
          </p:cNvPr>
          <p:cNvPicPr/>
          <p:nvPr/>
        </p:nvPicPr>
        <p:blipFill>
          <a:blip r:embed="rId3"/>
          <a:srcRect/>
          <a:stretch>
            <a:fillRect/>
          </a:stretch>
        </p:blipFill>
        <p:spPr>
          <a:xfrm>
            <a:off x="1228942" y="1636888"/>
            <a:ext cx="7319313" cy="4057330"/>
          </a:xfrm>
          <a:prstGeom prst="rect">
            <a:avLst/>
          </a:prstGeom>
          <a:ln/>
        </p:spPr>
      </p:pic>
      <p:sp>
        <p:nvSpPr>
          <p:cNvPr id="8" name="Rectangle 7">
            <a:extLst>
              <a:ext uri="{FF2B5EF4-FFF2-40B4-BE49-F238E27FC236}">
                <a16:creationId xmlns:a16="http://schemas.microsoft.com/office/drawing/2014/main" id="{D7920480-F2BE-4C26-BC62-9BB6B3386F21}"/>
              </a:ext>
            </a:extLst>
          </p:cNvPr>
          <p:cNvSpPr/>
          <p:nvPr/>
        </p:nvSpPr>
        <p:spPr>
          <a:xfrm>
            <a:off x="1385455" y="3311236"/>
            <a:ext cx="1634836" cy="24938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3249657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812</Words>
  <Application>Microsoft Office PowerPoint</Application>
  <PresentationFormat>Widescreen</PresentationFormat>
  <Paragraphs>77</Paragraphs>
  <Slides>14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Century Gothic</vt:lpstr>
      <vt:lpstr>Gallery</vt:lpstr>
      <vt:lpstr>Understanding endothelial permeability in the blood brain barrier:  Identifying potential mechanism between HIF-1 and Apold 1</vt:lpstr>
      <vt:lpstr>Blood Brain Barrier Overview</vt:lpstr>
      <vt:lpstr>Targeting Blood Brain Barrier to Introduce Drugs to the Brain</vt:lpstr>
      <vt:lpstr>Barrier Disrupter:Hypoxia </vt:lpstr>
      <vt:lpstr>What Genes Upregulated Can cause Brain Barrier Permeability? </vt:lpstr>
      <vt:lpstr>Research Goal</vt:lpstr>
      <vt:lpstr>Research Design</vt:lpstr>
      <vt:lpstr>Using CRISPR Cas 9 </vt:lpstr>
      <vt:lpstr>Making a Target G RNA Sequence </vt:lpstr>
      <vt:lpstr>Plasmid Design: Cas9-GFP</vt:lpstr>
      <vt:lpstr>Stabilizing and Sorting Cell Line</vt:lpstr>
      <vt:lpstr>Overexpressing Hif-1:Cell Imaging and  Rt-PCR Measurement </vt:lpstr>
      <vt:lpstr>Potential Results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endothelial permeability in the blood brain barrier:  Identifying potential mechanism between HIF-1 and Apold 1</dc:title>
  <dc:creator>Muskan Bansal</dc:creator>
  <cp:lastModifiedBy>Muskan Bansal</cp:lastModifiedBy>
  <cp:revision>13</cp:revision>
  <dcterms:created xsi:type="dcterms:W3CDTF">2019-12-04T20:10:49Z</dcterms:created>
  <dcterms:modified xsi:type="dcterms:W3CDTF">2019-12-04T21:13:26Z</dcterms:modified>
</cp:coreProperties>
</file>