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70" r:id="rId4"/>
    <p:sldId id="259" r:id="rId5"/>
    <p:sldId id="262" r:id="rId6"/>
    <p:sldId id="274" r:id="rId7"/>
    <p:sldId id="256" r:id="rId8"/>
    <p:sldId id="268" r:id="rId9"/>
    <p:sldId id="261" r:id="rId10"/>
    <p:sldId id="275" r:id="rId11"/>
    <p:sldId id="264" r:id="rId12"/>
    <p:sldId id="260" r:id="rId13"/>
    <p:sldId id="272" r:id="rId14"/>
    <p:sldId id="265" r:id="rId15"/>
    <p:sldId id="271" r:id="rId16"/>
    <p:sldId id="273" r:id="rId17"/>
    <p:sldId id="266" r:id="rId18"/>
    <p:sldId id="263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9" autoAdjust="0"/>
    <p:restoredTop sz="99523" autoAdjust="0"/>
  </p:normalViewPr>
  <p:slideViewPr>
    <p:cSldViewPr snapToGrid="0" snapToObjects="1">
      <p:cViewPr>
        <p:scale>
          <a:sx n="85" d="100"/>
          <a:sy n="85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12/12/17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b.com/cite/view" TargetMode="External"/><Relationship Id="rId4" Type="http://schemas.openxmlformats.org/officeDocument/2006/relationships/hyperlink" Target="http://www.sigmaaldrich.com/catalog/papers/11503418" TargetMode="External"/><Relationship Id="rId5" Type="http://schemas.openxmlformats.org/officeDocument/2006/relationships/hyperlink" Target="https://www.ncbi.nlm.nih.gov/pmc/articles/PMC4253488/" TargetMode="External"/><Relationship Id="rId6" Type="http://schemas.openxmlformats.org/officeDocument/2006/relationships/hyperlink" Target="https://www.ncbi.nlm.nih.gov/pmc/articles/PMC1247474/" TargetMode="External"/><Relationship Id="rId7" Type="http://schemas.openxmlformats.org/officeDocument/2006/relationships/hyperlink" Target="http://www.jci.org/articles/view/20784" TargetMode="External"/><Relationship Id="rId8" Type="http://schemas.openxmlformats.org/officeDocument/2006/relationships/hyperlink" Target="http://www.ncbi.nlm.nih.gov/pubmed/7827175" TargetMode="External"/><Relationship Id="rId9" Type="http://schemas.openxmlformats.org/officeDocument/2006/relationships/hyperlink" Target="https://www.ncbi.nlm.nih.gov/books/NBK22268/" TargetMode="External"/><Relationship Id="rId10" Type="http://schemas.openxmlformats.org/officeDocument/2006/relationships/hyperlink" Target="https://www.ncbi.nlm.nih.gov/pmc/articles/PMC3756401/" TargetMode="External"/><Relationship Id="rId11" Type="http://schemas.openxmlformats.org/officeDocument/2006/relationships/hyperlink" Target="http://www.ncbi.nlm.nih.gov/pmc/articles/PMC253876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mc/articles/PMC34095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355" y="257923"/>
            <a:ext cx="7498080" cy="1143000"/>
          </a:xfrm>
        </p:spPr>
        <p:txBody>
          <a:bodyPr/>
          <a:lstStyle/>
          <a:p>
            <a:pPr algn="ctr"/>
            <a:r>
              <a:rPr lang="en-US" u="sng" dirty="0" smtClean="0"/>
              <a:t>CANCER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943" y="1417638"/>
            <a:ext cx="7141763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About 16% of people die from cancer each year</a:t>
            </a:r>
          </a:p>
          <a:p>
            <a:pPr marL="82296" indent="0">
              <a:buNone/>
            </a:pPr>
            <a:endParaRPr lang="en-US" sz="2400" dirty="0" smtClean="0"/>
          </a:p>
          <a:p>
            <a:r>
              <a:rPr lang="en-US" sz="2400" dirty="0" smtClean="0"/>
              <a:t>Second most common cause of death in the US, 1,600 people per day</a:t>
            </a:r>
          </a:p>
          <a:p>
            <a:endParaRPr lang="en-US" sz="2400" dirty="0" smtClean="0"/>
          </a:p>
          <a:p>
            <a:r>
              <a:rPr lang="en-US" sz="2400" dirty="0" smtClean="0"/>
              <a:t>&lt; 100 types of cancer</a:t>
            </a:r>
            <a:endParaRPr lang="en-US" sz="2400" dirty="0"/>
          </a:p>
          <a:p>
            <a:r>
              <a:rPr lang="en-US" sz="2400" dirty="0" smtClean="0"/>
              <a:t>Uncontrolled growth and </a:t>
            </a:r>
          </a:p>
          <a:p>
            <a:pPr marL="82296" indent="0">
              <a:buNone/>
            </a:pPr>
            <a:r>
              <a:rPr lang="en-US" sz="2400" dirty="0" smtClean="0"/>
              <a:t>spread of abnormal cells</a:t>
            </a:r>
          </a:p>
          <a:p>
            <a:pPr marL="82296" indent="0">
              <a:buNone/>
            </a:pPr>
            <a:endParaRPr lang="en-US" sz="2400" dirty="0" smtClean="0"/>
          </a:p>
          <a:p>
            <a:r>
              <a:rPr lang="en-US" sz="2400" dirty="0" smtClean="0"/>
              <a:t>No specific person</a:t>
            </a:r>
            <a:endParaRPr lang="en-US" sz="2400" dirty="0"/>
          </a:p>
        </p:txBody>
      </p:sp>
      <p:pic>
        <p:nvPicPr>
          <p:cNvPr id="4" name="Picture 3" descr="cancer-101-s1-what-is-cancer-c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1" y="3079336"/>
            <a:ext cx="3853688" cy="26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4433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Ionizing Radiation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136" y="1218973"/>
            <a:ext cx="77915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30000"/>
              </a:lnSpc>
              <a:buFont typeface="Arial"/>
              <a:buChar char="•"/>
            </a:pPr>
            <a:r>
              <a:rPr lang="en-US" sz="2000" dirty="0"/>
              <a:t>Damages the DNA using UV light, removing electrons from the atom</a:t>
            </a:r>
            <a:r>
              <a:rPr lang="en-US" sz="2000" dirty="0" smtClean="0"/>
              <a:t>, disrupting </a:t>
            </a:r>
            <a:r>
              <a:rPr lang="en-US" sz="2000" dirty="0"/>
              <a:t>the </a:t>
            </a:r>
            <a:r>
              <a:rPr lang="en-US" sz="2000" dirty="0" smtClean="0"/>
              <a:t>DNA</a:t>
            </a:r>
          </a:p>
          <a:p>
            <a:pPr marL="342900" indent="-342900" algn="ctr">
              <a:lnSpc>
                <a:spcPct val="130000"/>
              </a:lnSpc>
              <a:buFont typeface="Arial"/>
              <a:buChar char="•"/>
            </a:pPr>
            <a:r>
              <a:rPr lang="en-US" sz="2000" dirty="0" smtClean="0"/>
              <a:t>Ions physically break the base pairs of the DNA</a:t>
            </a:r>
            <a:endParaRPr lang="en-US" sz="2000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6" name="Picture 5" descr="Screen Shot 2017-12-13 at 5.30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" r="6533"/>
          <a:stretch/>
        </p:blipFill>
        <p:spPr>
          <a:xfrm>
            <a:off x="3128941" y="2710531"/>
            <a:ext cx="3740980" cy="41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3617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Ionizing Radiation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118087" y="1214348"/>
            <a:ext cx="81846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Damage </a:t>
            </a:r>
            <a:r>
              <a:rPr lang="en-US" sz="2400" dirty="0"/>
              <a:t>is dependent on the dose.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dose must be enough to damage the DNA, </a:t>
            </a:r>
            <a:r>
              <a:rPr lang="en-US" sz="2400" dirty="0" smtClean="0"/>
              <a:t>but not </a:t>
            </a:r>
            <a:r>
              <a:rPr lang="en-US" sz="2400" dirty="0" smtClean="0"/>
              <a:t>too strong that it destroys the nucleus.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" t="-3310" r="2107" b="25213"/>
          <a:stretch/>
        </p:blipFill>
        <p:spPr>
          <a:xfrm>
            <a:off x="2176509" y="2625236"/>
            <a:ext cx="5757256" cy="3662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5917" y="6273164"/>
            <a:ext cx="137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Jiang et 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24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95" y="171896"/>
            <a:ext cx="7498080" cy="1143000"/>
          </a:xfrm>
        </p:spPr>
        <p:txBody>
          <a:bodyPr/>
          <a:lstStyle/>
          <a:p>
            <a:pPr algn="ctr"/>
            <a:r>
              <a:rPr lang="en-US" u="sng" dirty="0" smtClean="0"/>
              <a:t>Sa-</a:t>
            </a:r>
            <a:r>
              <a:rPr lang="en-US" u="sng" dirty="0" err="1">
                <a:effectLst/>
              </a:rPr>
              <a:t>ß</a:t>
            </a:r>
            <a:r>
              <a:rPr lang="en-US" u="sng" dirty="0">
                <a:effectLst/>
              </a:rPr>
              <a:t>-Gal </a:t>
            </a:r>
            <a:endParaRPr lang="en-US" u="sng" dirty="0"/>
          </a:p>
        </p:txBody>
      </p:sp>
      <p:pic>
        <p:nvPicPr>
          <p:cNvPr id="6" name="Picture 5" descr="440px-Beta-galactosidase_(1tg7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56" y="1446671"/>
            <a:ext cx="4529666" cy="4529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1779" y="1446671"/>
            <a:ext cx="41696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Senescence</a:t>
            </a:r>
            <a:r>
              <a:rPr lang="en-US" sz="2400" dirty="0"/>
              <a:t>-associated beta-</a:t>
            </a:r>
            <a:r>
              <a:rPr lang="en-US" sz="2400" dirty="0" err="1"/>
              <a:t>galactosidase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Glycoside Hydrolase </a:t>
            </a:r>
            <a:r>
              <a:rPr lang="en-US" sz="2400" dirty="0"/>
              <a:t>enzyme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Found in only senescent cells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When in contact with comes in contact with X-gal cleaves the </a:t>
            </a:r>
            <a:r>
              <a:rPr lang="en-US" sz="2400" dirty="0" err="1"/>
              <a:t>G</a:t>
            </a:r>
            <a:r>
              <a:rPr lang="en-US" sz="2400" dirty="0" err="1" smtClean="0"/>
              <a:t>lycosidic</a:t>
            </a:r>
            <a:r>
              <a:rPr lang="en-US" sz="2400" dirty="0" smtClean="0"/>
              <a:t> bond and 5</a:t>
            </a:r>
            <a:r>
              <a:rPr lang="en-US" sz="2400" dirty="0"/>
              <a:t>-bromo-4-chloro-3-hydroxyindole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71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4750"/>
            <a:ext cx="7498080" cy="1143000"/>
          </a:xfrm>
        </p:spPr>
        <p:txBody>
          <a:bodyPr/>
          <a:lstStyle/>
          <a:p>
            <a:pPr algn="ctr"/>
            <a:r>
              <a:rPr lang="en-US" u="sng" dirty="0" err="1" smtClean="0"/>
              <a:t>Cytochemical</a:t>
            </a:r>
            <a:r>
              <a:rPr lang="en-US" u="sng" dirty="0" smtClean="0"/>
              <a:t> Assay</a:t>
            </a:r>
            <a:endParaRPr lang="en-US" u="sng" dirty="0"/>
          </a:p>
        </p:txBody>
      </p:sp>
      <p:pic>
        <p:nvPicPr>
          <p:cNvPr id="4" name="Content Placeholder 3" descr="Screen Shot 2017-12-09 at 4.43.1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r="-1172"/>
          <a:stretch/>
        </p:blipFill>
        <p:spPr>
          <a:xfrm>
            <a:off x="1906563" y="3231444"/>
            <a:ext cx="6076602" cy="3115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497" y="1493266"/>
            <a:ext cx="7577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  <a:p>
            <a:pPr marL="1257300" lvl="2" indent="-342900">
              <a:buFont typeface="Arial"/>
              <a:buChar char="•"/>
            </a:pPr>
            <a:r>
              <a:rPr lang="en-US" sz="2400" dirty="0"/>
              <a:t>Incubated with X-gal buffer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Rinse </a:t>
            </a:r>
            <a:r>
              <a:rPr lang="en-US" sz="2400" dirty="0"/>
              <a:t>with Phosphate Buffer </a:t>
            </a:r>
            <a:r>
              <a:rPr lang="en-US" sz="2400" dirty="0" smtClean="0"/>
              <a:t>Solution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Count occurrences of blue stains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69997" y="1172675"/>
            <a:ext cx="719294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80000"/>
              </a:lnSpc>
            </a:pPr>
            <a:r>
              <a:rPr lang="en-US" sz="2000" dirty="0"/>
              <a:t>Use of staining to identify biochemical contents in a cell</a:t>
            </a:r>
          </a:p>
        </p:txBody>
      </p:sp>
    </p:spTree>
    <p:extLst>
      <p:ext uri="{BB962C8B-B14F-4D97-AF65-F5344CB8AC3E}">
        <p14:creationId xmlns:p14="http://schemas.microsoft.com/office/powerpoint/2010/main" val="227917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Release of Cytochrome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34" y="1076152"/>
            <a:ext cx="8096466" cy="21307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Primarily in the mitochondria </a:t>
            </a:r>
          </a:p>
          <a:p>
            <a:r>
              <a:rPr lang="en-US" sz="2400" dirty="0"/>
              <a:t>Protein for life-support function of ATP </a:t>
            </a:r>
            <a:r>
              <a:rPr lang="en-US" sz="2400" dirty="0" smtClean="0"/>
              <a:t>synthesis</a:t>
            </a:r>
            <a:endParaRPr lang="en-US" sz="2400" dirty="0" smtClean="0"/>
          </a:p>
          <a:p>
            <a:r>
              <a:rPr lang="en-US" sz="2400" dirty="0" smtClean="0"/>
              <a:t>A trigger </a:t>
            </a:r>
            <a:r>
              <a:rPr lang="en-US" sz="2400" dirty="0" smtClean="0"/>
              <a:t>for apoptosis but when found in the cytosol is telling that apoptosis has occurred. </a:t>
            </a:r>
            <a:endParaRPr lang="en-US" sz="2400" dirty="0" smtClean="0"/>
          </a:p>
        </p:txBody>
      </p:sp>
      <p:pic>
        <p:nvPicPr>
          <p:cNvPr id="4" name="Picture 3" descr="Screen Shot 2017-12-13 at 8.57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75" y="2943447"/>
            <a:ext cx="5401266" cy="37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609" y="62972"/>
            <a:ext cx="7498080" cy="1143000"/>
          </a:xfrm>
        </p:spPr>
        <p:txBody>
          <a:bodyPr/>
          <a:lstStyle/>
          <a:p>
            <a:pPr algn="ctr"/>
            <a:r>
              <a:rPr lang="en-US" u="sng" dirty="0" smtClean="0"/>
              <a:t>Centrifuge</a:t>
            </a:r>
            <a:endParaRPr lang="en-US" u="sng" dirty="0"/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" r="-102"/>
          <a:stretch/>
        </p:blipFill>
        <p:spPr>
          <a:xfrm>
            <a:off x="1792111" y="3558312"/>
            <a:ext cx="6723946" cy="2746534"/>
          </a:xfrm>
        </p:spPr>
      </p:pic>
      <p:sp>
        <p:nvSpPr>
          <p:cNvPr id="5" name="TextBox 4"/>
          <p:cNvSpPr txBox="1"/>
          <p:nvPr/>
        </p:nvSpPr>
        <p:spPr>
          <a:xfrm>
            <a:off x="1044222" y="1304749"/>
            <a:ext cx="8099778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Tissue Homogenizer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Three Rounds,  Three different speeds,  Three time intervals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	-Under cold temperature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	-Removing Supernatant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27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40942"/>
            <a:ext cx="7498080" cy="1143000"/>
          </a:xfrm>
        </p:spPr>
        <p:txBody>
          <a:bodyPr/>
          <a:lstStyle/>
          <a:p>
            <a:pPr algn="ctr"/>
            <a:r>
              <a:rPr lang="en-US" u="sng" dirty="0" smtClean="0"/>
              <a:t>Western Blotting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714" y="1369156"/>
            <a:ext cx="7708392" cy="18227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Electrophoresis, with PBS, using the third </a:t>
            </a:r>
          </a:p>
          <a:p>
            <a:r>
              <a:rPr lang="en-US" sz="2800" dirty="0" smtClean="0"/>
              <a:t>Cytochrome C antibodies</a:t>
            </a:r>
          </a:p>
          <a:p>
            <a:r>
              <a:rPr lang="en-US" sz="2800" dirty="0" smtClean="0"/>
              <a:t>Stain in each well for detection</a:t>
            </a:r>
            <a:endParaRPr lang="en-US" sz="2800" dirty="0"/>
          </a:p>
        </p:txBody>
      </p:sp>
      <p:pic>
        <p:nvPicPr>
          <p:cNvPr id="4" name="Picture 3" descr="Screen Shot 2017-12-13 at 9.06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3" r="34258"/>
          <a:stretch/>
        </p:blipFill>
        <p:spPr>
          <a:xfrm>
            <a:off x="2640021" y="3125060"/>
            <a:ext cx="4461303" cy="30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9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81" y="449446"/>
            <a:ext cx="7498080" cy="1143000"/>
          </a:xfrm>
        </p:spPr>
        <p:txBody>
          <a:bodyPr/>
          <a:lstStyle/>
          <a:p>
            <a:pPr algn="ctr"/>
            <a:r>
              <a:rPr lang="en-US" sz="4800" u="sng" dirty="0" smtClean="0"/>
              <a:t>Limitations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09" y="1692712"/>
            <a:ext cx="8107491" cy="3662460"/>
          </a:xfrm>
        </p:spPr>
        <p:txBody>
          <a:bodyPr/>
          <a:lstStyle/>
          <a:p>
            <a:r>
              <a:rPr lang="en-US" dirty="0" smtClean="0"/>
              <a:t>Ionizing Radiation may lead to apoptosis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p53 may not activate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p53 may not induce either Cellular Senescence or Apoptosis.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tumor may not be effectively suppressed </a:t>
            </a:r>
          </a:p>
          <a:p>
            <a:pPr marL="82296" indent="0">
              <a:lnSpc>
                <a:spcPct val="120000"/>
              </a:lnSpc>
              <a:buNone/>
            </a:pPr>
            <a:endParaRPr lang="en-US" dirty="0" smtClean="0"/>
          </a:p>
          <a:p>
            <a:pPr marL="82296" indent="0">
              <a:lnSpc>
                <a:spcPct val="13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1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7013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/>
              <a:t>Conclusion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704" y="1446826"/>
            <a:ext cx="8232145" cy="48006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ooking </a:t>
            </a:r>
            <a:r>
              <a:rPr lang="en-US" dirty="0" smtClean="0"/>
              <a:t>to see that </a:t>
            </a:r>
            <a:r>
              <a:rPr lang="en-US" dirty="0"/>
              <a:t>C</a:t>
            </a:r>
            <a:r>
              <a:rPr lang="en-US" dirty="0" smtClean="0"/>
              <a:t>ellular Senescence is more prevalent.</a:t>
            </a:r>
          </a:p>
          <a:p>
            <a:r>
              <a:rPr lang="en-US" dirty="0" smtClean="0"/>
              <a:t>Senescence is a more protective mechanism </a:t>
            </a:r>
          </a:p>
          <a:p>
            <a:pPr lvl="2"/>
            <a:r>
              <a:rPr lang="en-US" dirty="0" smtClean="0"/>
              <a:t>These cells are still stably viable </a:t>
            </a:r>
          </a:p>
          <a:p>
            <a:pPr lvl="2"/>
            <a:r>
              <a:rPr lang="en-US" dirty="0" smtClean="0"/>
              <a:t>May have the ability to remodel cells favorably </a:t>
            </a:r>
          </a:p>
          <a:p>
            <a:r>
              <a:rPr lang="en-US" dirty="0" smtClean="0"/>
              <a:t>Could lead to effective breakthroughs in cancer research </a:t>
            </a:r>
          </a:p>
          <a:p>
            <a:pPr lvl="2"/>
            <a:r>
              <a:rPr lang="en-US" dirty="0" smtClean="0"/>
              <a:t>If we are able to manipulate cellular senescence more fitting result for cancer therapies</a:t>
            </a:r>
          </a:p>
        </p:txBody>
      </p:sp>
    </p:spTree>
    <p:extLst>
      <p:ext uri="{BB962C8B-B14F-4D97-AF65-F5344CB8AC3E}">
        <p14:creationId xmlns:p14="http://schemas.microsoft.com/office/powerpoint/2010/main" val="27426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77" y="-312640"/>
            <a:ext cx="749808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  <a:r>
              <a:rPr lang="en-US" sz="3600" dirty="0" smtClean="0"/>
              <a:t>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613" y="583383"/>
            <a:ext cx="8149387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900" dirty="0" smtClean="0"/>
              <a:t>1</a:t>
            </a:r>
            <a:r>
              <a:rPr lang="en-US" sz="900" dirty="0"/>
              <a:t>. “Activating p53 in Cancer Cells with Protein Therapy Shows Preclinical Promise.” </a:t>
            </a:r>
            <a:r>
              <a:rPr lang="en-US" sz="900" i="1" dirty="0" err="1"/>
              <a:t>PLoS</a:t>
            </a:r>
            <a:r>
              <a:rPr lang="en-US" sz="900" i="1" dirty="0"/>
              <a:t> Biology</a:t>
            </a:r>
            <a:r>
              <a:rPr lang="en-US" sz="900" dirty="0"/>
              <a:t> 2.2 (2004): e58. </a:t>
            </a:r>
            <a:r>
              <a:rPr lang="en-US" sz="900" i="1" dirty="0"/>
              <a:t>PMC</a:t>
            </a:r>
            <a:r>
              <a:rPr lang="en-US" sz="900" dirty="0"/>
              <a:t>. Web. 26 Nov. 2017. </a:t>
            </a:r>
            <a:r>
              <a:rPr lang="en-US" sz="900" u="sng" dirty="0">
                <a:hlinkClick r:id="rId2"/>
              </a:rPr>
              <a:t>https://www.ncbi.nlm.nih.gov/pmc/articles/PMC340958/</a:t>
            </a:r>
            <a:r>
              <a:rPr lang="en-US" sz="900" dirty="0"/>
              <a:t> </a:t>
            </a:r>
          </a:p>
          <a:p>
            <a:pPr marL="82296" indent="0">
              <a:buNone/>
            </a:pPr>
            <a:r>
              <a:rPr lang="en-US" sz="900" dirty="0"/>
              <a:t>2. A W Abu-</a:t>
            </a:r>
            <a:r>
              <a:rPr lang="en-US" sz="900" dirty="0" err="1"/>
              <a:t>Qare</a:t>
            </a:r>
            <a:r>
              <a:rPr lang="en-US" sz="900" dirty="0"/>
              <a:t>, M B </a:t>
            </a:r>
            <a:r>
              <a:rPr lang="en-US" sz="900" dirty="0" err="1"/>
              <a:t>Abou-Donia</a:t>
            </a:r>
            <a:r>
              <a:rPr lang="en-US" sz="900" dirty="0"/>
              <a:t>. “Biomarkers of Apoptosis: Release of Cytochrome c, Activation of Caspase-3, Induction of 8-Hydroxy-2'-Deoxyguanosine, Increased 3-Nitrotyrosine, and Alteration of p53 Gene.” </a:t>
            </a:r>
            <a:r>
              <a:rPr lang="en-US" sz="900" i="1" dirty="0"/>
              <a:t>Sigma-Aldrich: Analytical, Biology, Chemistry &amp; Materials Science Products and Services.</a:t>
            </a:r>
            <a:r>
              <a:rPr lang="en-US" sz="900" dirty="0"/>
              <a:t>, Journal of Toxicology and Environmental </a:t>
            </a:r>
            <a:r>
              <a:rPr lang="en-US" sz="900" u="sng" dirty="0">
                <a:hlinkClick r:id="rId3"/>
              </a:rPr>
              <a:t>Health</a:t>
            </a:r>
            <a:r>
              <a:rPr lang="en-US" sz="900" dirty="0"/>
              <a:t>. Part B, Critical Reviews, 16 Aug. 2001, </a:t>
            </a:r>
            <a:r>
              <a:rPr lang="en-US" sz="900" u="sng" dirty="0">
                <a:hlinkClick r:id="rId4"/>
              </a:rPr>
              <a:t>www.sigmaaldrich.com/catalog/papers/11503418</a:t>
            </a:r>
            <a:r>
              <a:rPr lang="en-US" sz="900" dirty="0"/>
              <a:t>.</a:t>
            </a:r>
          </a:p>
          <a:p>
            <a:pPr marL="82296" indent="0">
              <a:buNone/>
            </a:pPr>
            <a:r>
              <a:rPr lang="en-US" sz="900" dirty="0"/>
              <a:t>3. Brooks, Christopher L, and Wei </a:t>
            </a:r>
            <a:r>
              <a:rPr lang="en-US" sz="900" dirty="0" err="1"/>
              <a:t>Gu</a:t>
            </a:r>
            <a:r>
              <a:rPr lang="en-US" sz="900" dirty="0"/>
              <a:t>. “New Insights into p53 Activation.” Nature, 20 Apr. 2010, https://</a:t>
            </a:r>
            <a:r>
              <a:rPr lang="en-US" sz="900" dirty="0" err="1"/>
              <a:t>www.nature.com</a:t>
            </a:r>
            <a:r>
              <a:rPr lang="en-US" sz="900" dirty="0"/>
              <a:t>/articles/cr201053</a:t>
            </a:r>
          </a:p>
          <a:p>
            <a:pPr marL="82296" indent="0">
              <a:buNone/>
            </a:pPr>
            <a:r>
              <a:rPr lang="en-US" sz="900" dirty="0"/>
              <a:t>4. Childs, Bennett G et al. “Senescence and Apoptosis: Dueling or Complementary Cell Fates?” </a:t>
            </a:r>
            <a:r>
              <a:rPr lang="en-US" sz="900" i="1" dirty="0"/>
              <a:t>EMBO Reports</a:t>
            </a:r>
            <a:r>
              <a:rPr lang="en-US" sz="900" dirty="0"/>
              <a:t> 15.11 (2014): 1139–1153. </a:t>
            </a:r>
            <a:r>
              <a:rPr lang="en-US" sz="900" i="1" dirty="0"/>
              <a:t>PMC</a:t>
            </a:r>
            <a:r>
              <a:rPr lang="en-US" sz="900" dirty="0"/>
              <a:t>. Web. 26 Nov. 2017. </a:t>
            </a:r>
            <a:r>
              <a:rPr lang="en-US" sz="900" u="sng" dirty="0">
                <a:hlinkClick r:id="rId5"/>
              </a:rPr>
              <a:t>https://www.ncbi.nlm.nih.gov/pmc/articles/PMC4253488/</a:t>
            </a:r>
            <a:r>
              <a:rPr lang="en-US" sz="900" dirty="0"/>
              <a:t> </a:t>
            </a:r>
          </a:p>
          <a:p>
            <a:pPr marL="82296" indent="0">
              <a:buNone/>
            </a:pPr>
            <a:r>
              <a:rPr lang="en-US" sz="900" dirty="0"/>
              <a:t>5. </a:t>
            </a:r>
            <a:r>
              <a:rPr lang="en-US" sz="900" dirty="0" err="1"/>
              <a:t>Demaria</a:t>
            </a:r>
            <a:r>
              <a:rPr lang="en-US" sz="900" dirty="0"/>
              <a:t>, Marco, et al. “Cellular Senescence Promotes Adverse Effects of Chemotherapy and Cancer Relapse.” </a:t>
            </a:r>
            <a:r>
              <a:rPr lang="en-US" sz="900" i="1" dirty="0"/>
              <a:t>Cancer Discovery</a:t>
            </a:r>
            <a:r>
              <a:rPr lang="en-US" sz="900" dirty="0"/>
              <a:t>, American Association for Cancer Research, 1 Feb. 2017, </a:t>
            </a:r>
            <a:r>
              <a:rPr lang="en-US" sz="900" dirty="0" err="1"/>
              <a:t>cancerdiscovery.aacrjournals.org</a:t>
            </a:r>
            <a:r>
              <a:rPr lang="en-US" sz="900" dirty="0"/>
              <a:t>/content/7/2/165.</a:t>
            </a:r>
          </a:p>
          <a:p>
            <a:pPr marL="82296" indent="0">
              <a:buNone/>
            </a:pPr>
            <a:r>
              <a:rPr lang="en-US" sz="900" dirty="0"/>
              <a:t>6. </a:t>
            </a:r>
            <a:r>
              <a:rPr lang="en-US" sz="900" dirty="0" err="1"/>
              <a:t>Dimri</a:t>
            </a:r>
            <a:r>
              <a:rPr lang="en-US" sz="900" dirty="0"/>
              <a:t>, </a:t>
            </a:r>
            <a:r>
              <a:rPr lang="en-US" sz="900" dirty="0" err="1"/>
              <a:t>Goberdhan</a:t>
            </a:r>
            <a:r>
              <a:rPr lang="en-US" sz="900" dirty="0"/>
              <a:t>. “What Has Senescence Got to Do with Cancer?” </a:t>
            </a:r>
            <a:r>
              <a:rPr lang="en-US" sz="900" i="1" dirty="0"/>
              <a:t>Cancer Cell</a:t>
            </a:r>
            <a:r>
              <a:rPr lang="en-US" sz="900" dirty="0"/>
              <a:t>, Cell Press, 13 June 2005, </a:t>
            </a:r>
            <a:r>
              <a:rPr lang="en-US" sz="900" dirty="0" err="1"/>
              <a:t>www.sciencedirect.com</a:t>
            </a:r>
            <a:r>
              <a:rPr lang="en-US" sz="900" dirty="0"/>
              <a:t>/science/article/</a:t>
            </a:r>
            <a:r>
              <a:rPr lang="en-US" sz="900" dirty="0" err="1"/>
              <a:t>pii</a:t>
            </a:r>
            <a:r>
              <a:rPr lang="en-US" sz="900" dirty="0"/>
              <a:t>/S1535610805001662.</a:t>
            </a:r>
          </a:p>
          <a:p>
            <a:pPr marL="82296" indent="0">
              <a:buNone/>
            </a:pPr>
            <a:r>
              <a:rPr lang="en-US" sz="900" dirty="0"/>
              <a:t>7. </a:t>
            </a:r>
            <a:r>
              <a:rPr lang="en-US" sz="900" dirty="0" err="1"/>
              <a:t>Halama</a:t>
            </a:r>
            <a:r>
              <a:rPr lang="en-US" sz="900" dirty="0"/>
              <a:t>, A., et al. “Identification of Biomarkers for Apoptosis in Cancer Cell Lines Using Metabolomics: Tools for Individualized Medicine.” </a:t>
            </a:r>
            <a:r>
              <a:rPr lang="en-US" sz="900" i="1" dirty="0"/>
              <a:t>Journal of Internal Medicine</a:t>
            </a:r>
            <a:r>
              <a:rPr lang="en-US" sz="900" dirty="0"/>
              <a:t>, 16 Oct. 2013, </a:t>
            </a:r>
            <a:r>
              <a:rPr lang="en-US" sz="900" dirty="0" err="1"/>
              <a:t>onlinelibrary.wiley.com</a:t>
            </a:r>
            <a:r>
              <a:rPr lang="en-US" sz="900" dirty="0"/>
              <a:t>/</a:t>
            </a:r>
            <a:r>
              <a:rPr lang="en-US" sz="900" dirty="0" err="1"/>
              <a:t>doi</a:t>
            </a:r>
            <a:r>
              <a:rPr lang="en-US" sz="900" dirty="0"/>
              <a:t>/10.1111/joim.12117/full.</a:t>
            </a:r>
          </a:p>
          <a:p>
            <a:pPr marL="82296" indent="0">
              <a:buNone/>
            </a:pPr>
            <a:r>
              <a:rPr lang="en-US" sz="900" dirty="0"/>
              <a:t>8. </a:t>
            </a:r>
            <a:r>
              <a:rPr lang="en-US" sz="900" dirty="0" err="1"/>
              <a:t>Hattis</a:t>
            </a:r>
            <a:r>
              <a:rPr lang="en-US" sz="900" dirty="0"/>
              <a:t>, Dale et al. “Age-Related Differences in Susceptibility to Carcinogenesis: A Quantitative Analysis of Empirical Animal Bioassay Data.” </a:t>
            </a:r>
            <a:r>
              <a:rPr lang="en-US" sz="900" i="1" dirty="0"/>
              <a:t>Environmental Health Perspectives</a:t>
            </a:r>
            <a:r>
              <a:rPr lang="en-US" sz="900" dirty="0"/>
              <a:t> 112.11 (2004): 1152–1158. </a:t>
            </a:r>
            <a:r>
              <a:rPr lang="en-US" sz="900" i="1" dirty="0"/>
              <a:t>PMC</a:t>
            </a:r>
            <a:r>
              <a:rPr lang="en-US" sz="900" dirty="0"/>
              <a:t>. Web. 26 Nov. 2017. </a:t>
            </a:r>
            <a:r>
              <a:rPr lang="en-US" sz="900" u="sng" dirty="0">
                <a:hlinkClick r:id="rId6"/>
              </a:rPr>
              <a:t>https://www.ncbi.nlm.nih.gov/pmc/articles/PMC1247474/</a:t>
            </a:r>
            <a:r>
              <a:rPr lang="en-US" sz="900" dirty="0"/>
              <a:t> </a:t>
            </a:r>
          </a:p>
          <a:p>
            <a:pPr marL="82296" indent="0">
              <a:buNone/>
            </a:pPr>
            <a:r>
              <a:rPr lang="en-US" sz="900" dirty="0"/>
              <a:t>9. </a:t>
            </a:r>
            <a:r>
              <a:rPr lang="en-US" sz="900" dirty="0" err="1"/>
              <a:t>Hirao</a:t>
            </a:r>
            <a:r>
              <a:rPr lang="en-US" sz="900" dirty="0"/>
              <a:t> A, Kong Y-Y, Matsuoka S, </a:t>
            </a:r>
            <a:r>
              <a:rPr lang="en-US" sz="900" dirty="0" err="1"/>
              <a:t>Wakeham</a:t>
            </a:r>
            <a:r>
              <a:rPr lang="en-US" sz="900" dirty="0"/>
              <a:t> A, </a:t>
            </a:r>
            <a:r>
              <a:rPr lang="en-US" sz="900" dirty="0" err="1"/>
              <a:t>Ruland</a:t>
            </a:r>
            <a:r>
              <a:rPr lang="en-US" sz="900" dirty="0"/>
              <a:t> J, Yoshida H, Liu D, </a:t>
            </a:r>
            <a:r>
              <a:rPr lang="en-US" sz="900" dirty="0" err="1"/>
              <a:t>Elledge</a:t>
            </a:r>
            <a:r>
              <a:rPr lang="en-US" sz="900" dirty="0"/>
              <a:t> SJ, </a:t>
            </a:r>
            <a:r>
              <a:rPr lang="en-US" sz="900" dirty="0" err="1"/>
              <a:t>Mak</a:t>
            </a:r>
            <a:r>
              <a:rPr lang="en-US" sz="900" dirty="0"/>
              <a:t> TW: DNA damage-induced activation of p53 by the checkpoint kinase Chk2. Science 2000, 287:1824-1827.</a:t>
            </a:r>
          </a:p>
          <a:p>
            <a:pPr marL="82296" indent="0">
              <a:buNone/>
            </a:pPr>
            <a:r>
              <a:rPr lang="en-US" sz="900" dirty="0"/>
              <a:t>10. Jiang, Y L, et al. “Ionizing Radiation Induces a p53-Dependent Apoptotic Mechanism in ARPE-19 Cells.” </a:t>
            </a:r>
            <a:r>
              <a:rPr lang="en-US" sz="900" i="1" dirty="0"/>
              <a:t>Japanese Journal of Ophthalmology.</a:t>
            </a:r>
            <a:r>
              <a:rPr lang="en-US" sz="900" dirty="0"/>
              <a:t>, U.S. National Library of Medicine, </a:t>
            </a:r>
            <a:r>
              <a:rPr lang="en-US" sz="900" dirty="0" err="1"/>
              <a:t>www.ncbi.nlm.nih.gov</a:t>
            </a:r>
            <a:r>
              <a:rPr lang="en-US" sz="900" dirty="0"/>
              <a:t>/</a:t>
            </a:r>
            <a:r>
              <a:rPr lang="en-US" sz="900" dirty="0" err="1"/>
              <a:t>pubmed</a:t>
            </a:r>
            <a:r>
              <a:rPr lang="en-US" sz="900" dirty="0"/>
              <a:t>/15064971.</a:t>
            </a:r>
          </a:p>
          <a:p>
            <a:pPr marL="82296" indent="0">
              <a:buNone/>
            </a:pPr>
            <a:r>
              <a:rPr lang="en-US" sz="900" dirty="0"/>
              <a:t>11. </a:t>
            </a:r>
            <a:r>
              <a:rPr lang="en-US" sz="900" dirty="0" err="1"/>
              <a:t>Kahlem</a:t>
            </a:r>
            <a:r>
              <a:rPr lang="en-US" sz="900" dirty="0"/>
              <a:t>, Pascal, et al. “Cellular Senescence in Cancer Treatment: Friend or Foe?” </a:t>
            </a:r>
            <a:r>
              <a:rPr lang="en-US" sz="900" i="1" dirty="0"/>
              <a:t>The Journal of Clinical Investigation</a:t>
            </a:r>
            <a:r>
              <a:rPr lang="en-US" sz="900" dirty="0"/>
              <a:t>, American Society for Clinical Investigation, 15 Jan. 2004, </a:t>
            </a:r>
            <a:r>
              <a:rPr lang="en-US" sz="900" u="sng" dirty="0">
                <a:hlinkClick r:id="rId7"/>
              </a:rPr>
              <a:t>www.jci.org/articles/view/20784</a:t>
            </a:r>
            <a:r>
              <a:rPr lang="en-US" sz="900" dirty="0"/>
              <a:t>.</a:t>
            </a:r>
          </a:p>
          <a:p>
            <a:pPr marL="82296" indent="0">
              <a:buNone/>
            </a:pPr>
            <a:r>
              <a:rPr lang="en-US" sz="900" dirty="0"/>
              <a:t>12. Martin, S J, and D R Green. “Apoptosis as a Goal of </a:t>
            </a:r>
            <a:r>
              <a:rPr lang="en-US" sz="900" u="sng" dirty="0">
                <a:hlinkClick r:id="rId3"/>
              </a:rPr>
              <a:t>Cancer Therapy</a:t>
            </a:r>
            <a:r>
              <a:rPr lang="en-US" sz="900" dirty="0"/>
              <a:t>.” Current Opinion in Oncology., U.S. National Library of Medicine, Nov. 1994, </a:t>
            </a:r>
            <a:r>
              <a:rPr lang="en-US" sz="900" u="sng" dirty="0">
                <a:hlinkClick r:id="rId8"/>
              </a:rPr>
              <a:t>www.ncbi.nlm.nih.gov/pubmed/7827175</a:t>
            </a:r>
            <a:r>
              <a:rPr lang="en-US" sz="900" dirty="0"/>
              <a:t>.</a:t>
            </a:r>
          </a:p>
          <a:p>
            <a:pPr marL="82296" indent="0">
              <a:buNone/>
            </a:pPr>
            <a:r>
              <a:rPr lang="en-US" sz="900" dirty="0"/>
              <a:t>13. National Center for Biotechnology Information (US). Genes and Disease [Internet]. Bethesda (MD): National Center for Biotechnology Information (US); 1998-. The p53 tumor suppressor protein. Available from: </a:t>
            </a:r>
            <a:r>
              <a:rPr lang="en-US" sz="900" u="sng" dirty="0">
                <a:hlinkClick r:id="rId9"/>
              </a:rPr>
              <a:t>https://www.ncbi.nlm.nih.gov/books/NBK22268/</a:t>
            </a:r>
            <a:endParaRPr lang="en-US" sz="900" dirty="0"/>
          </a:p>
          <a:p>
            <a:pPr marL="82296" indent="0">
              <a:buNone/>
            </a:pPr>
            <a:r>
              <a:rPr lang="en-US" sz="900" dirty="0"/>
              <a:t>14. </a:t>
            </a:r>
            <a:r>
              <a:rPr lang="en-US" sz="900" dirty="0" err="1"/>
              <a:t>Nimse</a:t>
            </a:r>
            <a:r>
              <a:rPr lang="en-US" sz="900" dirty="0"/>
              <a:t>, S B, et al. “Biomarker Detection Technologies and Future Directions.” </a:t>
            </a:r>
            <a:r>
              <a:rPr lang="en-US" sz="900" i="1" dirty="0"/>
              <a:t>The Analyst.</a:t>
            </a:r>
            <a:r>
              <a:rPr lang="en-US" sz="900" dirty="0"/>
              <a:t>, U.S. National Library of Medicine, 7 Feb. 2016, </a:t>
            </a:r>
            <a:r>
              <a:rPr lang="en-US" sz="900" dirty="0" err="1"/>
              <a:t>www.ncbi.nlm.nih.gov</a:t>
            </a:r>
            <a:r>
              <a:rPr lang="en-US" sz="900" dirty="0"/>
              <a:t>/</a:t>
            </a:r>
            <a:r>
              <a:rPr lang="en-US" sz="900" dirty="0" err="1"/>
              <a:t>pubmed</a:t>
            </a:r>
            <a:r>
              <a:rPr lang="en-US" sz="900" dirty="0"/>
              <a:t>/26583164.</a:t>
            </a:r>
          </a:p>
          <a:p>
            <a:pPr marL="82296" indent="0">
              <a:buNone/>
            </a:pPr>
            <a:r>
              <a:rPr lang="en-US" sz="900" dirty="0"/>
              <a:t>15. Ozaki, </a:t>
            </a:r>
            <a:r>
              <a:rPr lang="en-US" sz="900" dirty="0" err="1"/>
              <a:t>Toshinori</a:t>
            </a:r>
            <a:r>
              <a:rPr lang="en-US" sz="900" dirty="0"/>
              <a:t>, and Akira </a:t>
            </a:r>
            <a:r>
              <a:rPr lang="en-US" sz="900" dirty="0" err="1"/>
              <a:t>Nakagawara</a:t>
            </a:r>
            <a:r>
              <a:rPr lang="en-US" sz="900" dirty="0"/>
              <a:t>. “Role of p53 in Cell Death and Human Cancers.” </a:t>
            </a:r>
            <a:r>
              <a:rPr lang="en-US" sz="900" i="1" dirty="0"/>
              <a:t>Cancers</a:t>
            </a:r>
            <a:r>
              <a:rPr lang="en-US" sz="900" dirty="0"/>
              <a:t> 3.1 (2011): 994–1013. </a:t>
            </a:r>
            <a:r>
              <a:rPr lang="en-US" sz="900" i="1" dirty="0"/>
              <a:t>PMC</a:t>
            </a:r>
            <a:r>
              <a:rPr lang="en-US" sz="900" dirty="0"/>
              <a:t>. Web. 26 Nov. 2017. </a:t>
            </a:r>
            <a:r>
              <a:rPr lang="en-US" sz="900" u="sng" dirty="0">
                <a:hlinkClick r:id="rId10"/>
              </a:rPr>
              <a:t>https://www.ncbi.nlm.nih.gov/pmc/articles/PMC3756401/</a:t>
            </a:r>
            <a:r>
              <a:rPr lang="en-US" sz="900" dirty="0"/>
              <a:t> </a:t>
            </a:r>
          </a:p>
          <a:p>
            <a:pPr marL="82296" indent="0">
              <a:buNone/>
            </a:pPr>
            <a:r>
              <a:rPr lang="en-US" sz="900" dirty="0"/>
              <a:t>16. </a:t>
            </a:r>
            <a:r>
              <a:rPr lang="en-US" sz="900" dirty="0" err="1"/>
              <a:t>Piechota</a:t>
            </a:r>
            <a:r>
              <a:rPr lang="en-US" sz="900" dirty="0"/>
              <a:t>, </a:t>
            </a:r>
            <a:r>
              <a:rPr lang="en-US" sz="900" dirty="0" err="1"/>
              <a:t>Malgorzata</a:t>
            </a:r>
            <a:r>
              <a:rPr lang="en-US" sz="900" dirty="0"/>
              <a:t> et al. “Is Senescence-Associated </a:t>
            </a:r>
            <a:r>
              <a:rPr lang="en-US" sz="900" dirty="0" err="1"/>
              <a:t>Β-Galactosidase</a:t>
            </a:r>
            <a:r>
              <a:rPr lang="en-US" sz="900" dirty="0"/>
              <a:t> a Marker of Neuronal Senescence?” </a:t>
            </a:r>
            <a:r>
              <a:rPr lang="en-US" sz="900" i="1" dirty="0" err="1"/>
              <a:t>Oncotarget</a:t>
            </a:r>
            <a:r>
              <a:rPr lang="en-US" sz="900" dirty="0"/>
              <a:t> 7.49 (2016): 81099–81109. </a:t>
            </a:r>
            <a:r>
              <a:rPr lang="en-US" sz="900" i="1" dirty="0"/>
              <a:t>PMC</a:t>
            </a:r>
            <a:r>
              <a:rPr lang="en-US" sz="900" dirty="0"/>
              <a:t>. Web. 25 Nov. 2017.</a:t>
            </a:r>
          </a:p>
          <a:p>
            <a:pPr marL="82296" indent="0">
              <a:buNone/>
            </a:pPr>
            <a:r>
              <a:rPr lang="en-US" sz="900" dirty="0"/>
              <a:t>17. </a:t>
            </a:r>
            <a:r>
              <a:rPr lang="en-US" sz="900" dirty="0" err="1"/>
              <a:t>Qian</a:t>
            </a:r>
            <a:r>
              <a:rPr lang="en-US" sz="900" dirty="0"/>
              <a:t>, </a:t>
            </a:r>
            <a:r>
              <a:rPr lang="en-US" sz="900" dirty="0" err="1"/>
              <a:t>Yingjuan</a:t>
            </a:r>
            <a:r>
              <a:rPr lang="en-US" sz="900" dirty="0"/>
              <a:t>, and </a:t>
            </a:r>
            <a:r>
              <a:rPr lang="en-US" sz="900" dirty="0" err="1"/>
              <a:t>Xinbin</a:t>
            </a:r>
            <a:r>
              <a:rPr lang="en-US" sz="900" dirty="0"/>
              <a:t> Chen. “Senescence Regulation by the p53 Protein Family.” </a:t>
            </a:r>
            <a:r>
              <a:rPr lang="en-US" sz="900" i="1" dirty="0" err="1"/>
              <a:t>SpringerLink</a:t>
            </a:r>
            <a:r>
              <a:rPr lang="en-US" sz="900" dirty="0"/>
              <a:t>, </a:t>
            </a:r>
            <a:r>
              <a:rPr lang="en-US" sz="900" u="sng" dirty="0">
                <a:hlinkClick r:id="rId3"/>
              </a:rPr>
              <a:t>Humana</a:t>
            </a:r>
            <a:r>
              <a:rPr lang="en-US" sz="900" dirty="0"/>
              <a:t> Press, Totowa, NJ, 1 Jan. 1970, </a:t>
            </a:r>
            <a:r>
              <a:rPr lang="en-US" sz="900" dirty="0" err="1"/>
              <a:t>link.springer.com</a:t>
            </a:r>
            <a:r>
              <a:rPr lang="en-US" sz="900" dirty="0"/>
              <a:t>/protocol/10.1007/978-1-62703-239-1_3.</a:t>
            </a:r>
          </a:p>
          <a:p>
            <a:pPr marL="82296" indent="0">
              <a:buNone/>
            </a:pPr>
            <a:r>
              <a:rPr lang="en-US" sz="900" dirty="0"/>
              <a:t>18. Ward, T H, et al. “Biomarkers of Apoptosis.” </a:t>
            </a:r>
            <a:r>
              <a:rPr lang="en-US" sz="900" i="1" dirty="0"/>
              <a:t>British Journal of Cancer</a:t>
            </a:r>
            <a:r>
              <a:rPr lang="en-US" sz="900" dirty="0"/>
              <a:t>, Nature Publishing Group, 16 Sept. 2008, </a:t>
            </a:r>
            <a:r>
              <a:rPr lang="en-US" sz="900" u="sng" dirty="0">
                <a:hlinkClick r:id="rId11"/>
              </a:rPr>
              <a:t>www.ncbi.nlm.nih.gov/pmc/articles/PMC2538762/</a:t>
            </a:r>
            <a:r>
              <a:rPr lang="en-US" sz="900" dirty="0"/>
              <a:t>.</a:t>
            </a:r>
          </a:p>
          <a:p>
            <a:pPr marL="82296" indent="0">
              <a:buNone/>
            </a:pPr>
            <a:r>
              <a:rPr lang="en-US" sz="900" dirty="0"/>
              <a:t> </a:t>
            </a:r>
          </a:p>
          <a:p>
            <a:pPr marL="82296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2391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40168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What is TP53?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647" y="1283168"/>
            <a:ext cx="7760041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Better known as p53</a:t>
            </a:r>
          </a:p>
          <a:p>
            <a:r>
              <a:rPr lang="en-US" sz="2000" dirty="0" smtClean="0"/>
              <a:t>Codes for </a:t>
            </a:r>
            <a:r>
              <a:rPr lang="en-US" sz="2000" dirty="0"/>
              <a:t>the regulation of the cell </a:t>
            </a:r>
            <a:r>
              <a:rPr lang="en-US" sz="2000" dirty="0" smtClean="0"/>
              <a:t>cycle </a:t>
            </a:r>
            <a:r>
              <a:rPr lang="en-US" sz="2000" dirty="0"/>
              <a:t>preventing the progression of a tumor </a:t>
            </a:r>
            <a:endParaRPr lang="en-US" sz="2000" dirty="0" smtClean="0"/>
          </a:p>
          <a:p>
            <a:endParaRPr lang="en-US" sz="1800" dirty="0" smtClean="0"/>
          </a:p>
          <a:p>
            <a:r>
              <a:rPr lang="en-US" sz="2000" dirty="0" smtClean="0"/>
              <a:t>P53 </a:t>
            </a:r>
            <a:r>
              <a:rPr lang="en-US" sz="2000" dirty="0"/>
              <a:t>protects the integrity of the cell by regulating several cellular processes when triggered by </a:t>
            </a:r>
            <a:r>
              <a:rPr lang="en-US" sz="2000" dirty="0" smtClean="0"/>
              <a:t>stress signals</a:t>
            </a:r>
            <a:endParaRPr lang="en-US" sz="2000" dirty="0"/>
          </a:p>
        </p:txBody>
      </p:sp>
      <p:pic>
        <p:nvPicPr>
          <p:cNvPr id="4" name="Picture 3" descr="Screen Shot 2017-11-30 at 1.1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36" y="3810388"/>
            <a:ext cx="5847566" cy="28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6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020" y="225040"/>
            <a:ext cx="7498080" cy="1143000"/>
          </a:xfrm>
        </p:spPr>
        <p:txBody>
          <a:bodyPr/>
          <a:lstStyle/>
          <a:p>
            <a:pPr algn="ctr"/>
            <a:r>
              <a:rPr lang="en-US" u="sng" dirty="0" smtClean="0"/>
              <a:t>Possible Mediators </a:t>
            </a:r>
            <a:endParaRPr lang="en-US" u="sng" dirty="0"/>
          </a:p>
        </p:txBody>
      </p:sp>
      <p:pic>
        <p:nvPicPr>
          <p:cNvPr id="4" name="Content Placeholder 3" descr="p53+Tumor+Suppressor+Gen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22462" r="12217" b="25567"/>
          <a:stretch/>
        </p:blipFill>
        <p:spPr>
          <a:xfrm>
            <a:off x="1331020" y="2533269"/>
            <a:ext cx="7360693" cy="3920122"/>
          </a:xfrm>
        </p:spPr>
      </p:pic>
      <p:sp>
        <p:nvSpPr>
          <p:cNvPr id="5" name="TextBox 4"/>
          <p:cNvSpPr txBox="1"/>
          <p:nvPr/>
        </p:nvSpPr>
        <p:spPr>
          <a:xfrm>
            <a:off x="1304350" y="1368040"/>
            <a:ext cx="773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Several different ways p53 can be activated</a:t>
            </a:r>
          </a:p>
          <a:p>
            <a:pPr algn="ctr"/>
            <a:r>
              <a:rPr lang="en-US" sz="2000" dirty="0" smtClean="0"/>
              <a:t>Different mechanisms by which the tumor can be suppressed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694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8_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62" y="1852706"/>
            <a:ext cx="3963738" cy="4395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Cellular Senescence?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878" y="1447800"/>
            <a:ext cx="4785122" cy="49918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Irreversible </a:t>
            </a:r>
            <a:r>
              <a:rPr lang="en-US" sz="2000" dirty="0"/>
              <a:t>arresting </a:t>
            </a:r>
            <a:r>
              <a:rPr lang="en-US" sz="2000" dirty="0" smtClean="0"/>
              <a:t>of cell </a:t>
            </a:r>
            <a:r>
              <a:rPr lang="en-US" sz="2000" dirty="0" smtClean="0"/>
              <a:t>proliferation</a:t>
            </a:r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First studied by </a:t>
            </a:r>
            <a:r>
              <a:rPr lang="en-US" sz="2000" dirty="0" err="1" smtClean="0"/>
              <a:t>Hayflick</a:t>
            </a:r>
            <a:r>
              <a:rPr lang="en-US" sz="2000" dirty="0" smtClean="0"/>
              <a:t> and Moorhead in the </a:t>
            </a:r>
            <a:r>
              <a:rPr lang="en-US" sz="2000" dirty="0" smtClean="0"/>
              <a:t>1960s</a:t>
            </a:r>
          </a:p>
          <a:p>
            <a:pPr marL="82296" indent="0">
              <a:lnSpc>
                <a:spcPct val="110000"/>
              </a:lnSpc>
              <a:buNone/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Qualitatively equal to apoptosis in that it prevents the progression of cell proliferation</a:t>
            </a:r>
            <a:r>
              <a:rPr lang="en-US" sz="2000" dirty="0" smtClean="0"/>
              <a:t>.</a:t>
            </a:r>
            <a:endParaRPr lang="en-US" sz="2000" dirty="0"/>
          </a:p>
          <a:p>
            <a:pPr marL="82296" indent="0">
              <a:lnSpc>
                <a:spcPct val="110000"/>
              </a:lnSpc>
              <a:buNone/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Cells that are Pro-senescent are actively anti-apoptotic,</a:t>
            </a:r>
            <a:r>
              <a:rPr lang="en-US" sz="2000" dirty="0"/>
              <a:t> </a:t>
            </a:r>
            <a:r>
              <a:rPr lang="en-US" sz="2000" dirty="0" smtClean="0"/>
              <a:t>and senescent cells are resistant to apoptosis.</a:t>
            </a:r>
          </a:p>
          <a:p>
            <a:pPr marL="82296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371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806" y="62202"/>
            <a:ext cx="7498080" cy="1143000"/>
          </a:xfrm>
        </p:spPr>
        <p:txBody>
          <a:bodyPr/>
          <a:lstStyle/>
          <a:p>
            <a:pPr algn="ctr"/>
            <a:r>
              <a:rPr lang="en-US" u="sng" dirty="0" err="1" smtClean="0"/>
              <a:t>Hirao</a:t>
            </a:r>
            <a:r>
              <a:rPr lang="en-US" u="sng" dirty="0" smtClean="0"/>
              <a:t> </a:t>
            </a:r>
            <a:r>
              <a:rPr lang="en-US" u="sng" dirty="0"/>
              <a:t>et 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048" y="1320671"/>
            <a:ext cx="8124952" cy="19132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Investigated the activation of p53 using Kinase Chk2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They concluded that after exposing the cells to radiation there was an increase in levels of p53. </a:t>
            </a:r>
            <a:endParaRPr lang="en-US" sz="2000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48" y="3233934"/>
            <a:ext cx="7973548" cy="2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4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59" y="2536427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merican Typewriter"/>
                <a:cs typeface="American Typewriter"/>
              </a:rPr>
              <a:t>Taking </a:t>
            </a:r>
            <a:r>
              <a:rPr lang="en-US" sz="5400" dirty="0" smtClean="0">
                <a:latin typeface="American Typewriter"/>
                <a:cs typeface="American Typewriter"/>
              </a:rPr>
              <a:t/>
            </a:r>
            <a:br>
              <a:rPr lang="en-US" sz="5400" dirty="0" smtClean="0">
                <a:latin typeface="American Typewriter"/>
                <a:cs typeface="American Typewriter"/>
              </a:rPr>
            </a:br>
            <a:r>
              <a:rPr lang="en-US" sz="5400" dirty="0" smtClean="0">
                <a:latin typeface="American Typewriter"/>
                <a:cs typeface="American Typewriter"/>
              </a:rPr>
              <a:t>a step </a:t>
            </a:r>
            <a:br>
              <a:rPr lang="en-US" sz="5400" dirty="0" smtClean="0">
                <a:latin typeface="American Typewriter"/>
                <a:cs typeface="American Typewriter"/>
              </a:rPr>
            </a:br>
            <a:r>
              <a:rPr lang="en-US" sz="5400" dirty="0" smtClean="0">
                <a:latin typeface="American Typewriter"/>
                <a:cs typeface="American Typewriter"/>
              </a:rPr>
              <a:t>further</a:t>
            </a:r>
            <a:r>
              <a:rPr lang="en-US" sz="5400" dirty="0">
                <a:latin typeface="American Typewriter"/>
                <a:cs typeface="American Typewriter"/>
              </a:rPr>
              <a:t>…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186235" y="4369294"/>
            <a:ext cx="7481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Instead of just activating p53 we want to see what mechanism it is more likely to be mediated.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428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246" y="3560598"/>
            <a:ext cx="7544033" cy="1472184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effectLst/>
                <a:latin typeface="Kefa"/>
                <a:cs typeface="Kefa"/>
              </a:rPr>
              <a:t>Central Question </a:t>
            </a:r>
            <a:r>
              <a:rPr lang="en-US" sz="3600" dirty="0" smtClean="0">
                <a:effectLst/>
                <a:latin typeface="Kefa"/>
                <a:cs typeface="Kefa"/>
              </a:rPr>
              <a:t/>
            </a:r>
            <a:br>
              <a:rPr lang="en-US" sz="3600" dirty="0" smtClean="0">
                <a:effectLst/>
                <a:latin typeface="Kefa"/>
                <a:cs typeface="Kefa"/>
              </a:rPr>
            </a:br>
            <a:r>
              <a:rPr lang="en-US" sz="3200" dirty="0">
                <a:effectLst/>
                <a:latin typeface="Kefa"/>
                <a:cs typeface="Kefa"/>
              </a:rPr>
              <a:t/>
            </a:r>
            <a:br>
              <a:rPr lang="en-US" sz="3200" dirty="0">
                <a:effectLst/>
                <a:latin typeface="Kefa"/>
                <a:cs typeface="Kefa"/>
              </a:rPr>
            </a:br>
            <a:r>
              <a:rPr lang="en-US" sz="3200" dirty="0" smtClean="0">
                <a:effectLst/>
                <a:latin typeface="Kefa"/>
                <a:cs typeface="Kefa"/>
              </a:rPr>
              <a:t>What response is p53</a:t>
            </a:r>
            <a:r>
              <a:rPr lang="en-US" sz="3200" dirty="0" smtClean="0">
                <a:effectLst/>
                <a:latin typeface="Kefa"/>
                <a:cs typeface="Kefa"/>
              </a:rPr>
              <a:t> </a:t>
            </a:r>
            <a:r>
              <a:rPr lang="en-US" sz="3200" dirty="0" smtClean="0">
                <a:effectLst/>
                <a:latin typeface="Kefa"/>
                <a:cs typeface="Kefa"/>
              </a:rPr>
              <a:t>mediating, more frequently, in order to suppress a tumor or DNA damage,</a:t>
            </a:r>
            <a:br>
              <a:rPr lang="en-US" sz="3200" dirty="0" smtClean="0">
                <a:effectLst/>
                <a:latin typeface="Kefa"/>
                <a:cs typeface="Kefa"/>
              </a:rPr>
            </a:br>
            <a:r>
              <a:rPr lang="en-US" sz="3200" dirty="0" smtClean="0">
                <a:effectLst/>
                <a:latin typeface="Kefa"/>
                <a:cs typeface="Kefa"/>
              </a:rPr>
              <a:t> APOPTOSIS </a:t>
            </a:r>
            <a:r>
              <a:rPr lang="en-US" sz="3200" dirty="0">
                <a:effectLst/>
                <a:latin typeface="Kefa"/>
                <a:cs typeface="Kefa"/>
              </a:rPr>
              <a:t>OR CELLULAR </a:t>
            </a:r>
            <a:r>
              <a:rPr lang="en-US" sz="3200" dirty="0" smtClean="0">
                <a:effectLst/>
                <a:latin typeface="Kefa"/>
                <a:cs typeface="Kefa"/>
              </a:rPr>
              <a:t>SENESCENCE? </a:t>
            </a:r>
            <a:endParaRPr lang="en-US" sz="3200" dirty="0">
              <a:latin typeface="Kefa"/>
              <a:cs typeface="Kefa"/>
            </a:endParaRPr>
          </a:p>
        </p:txBody>
      </p:sp>
    </p:spTree>
    <p:extLst>
      <p:ext uri="{BB962C8B-B14F-4D97-AF65-F5344CB8AC3E}">
        <p14:creationId xmlns:p14="http://schemas.microsoft.com/office/powerpoint/2010/main" val="355587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667" y="274638"/>
            <a:ext cx="7498080" cy="1143000"/>
          </a:xfrm>
        </p:spPr>
        <p:txBody>
          <a:bodyPr/>
          <a:lstStyle/>
          <a:p>
            <a:r>
              <a:rPr lang="en-US" u="sng" dirty="0" smtClean="0"/>
              <a:t>Overview of the Experiment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35" y="1511653"/>
            <a:ext cx="7380941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800" dirty="0" smtClean="0"/>
              <a:t>Goal: </a:t>
            </a:r>
          </a:p>
          <a:p>
            <a:pPr algn="ctr"/>
            <a:r>
              <a:rPr lang="en-US" sz="2800" dirty="0" smtClean="0"/>
              <a:t>What tumor suppressor mechanism is happening in most occurrences of a tumor </a:t>
            </a:r>
          </a:p>
          <a:p>
            <a:pPr marL="82296" indent="0" algn="ctr">
              <a:buNone/>
            </a:pPr>
            <a:endParaRPr lang="en-US" sz="2800" dirty="0"/>
          </a:p>
          <a:p>
            <a:pPr marL="82296" indent="0" algn="ctr">
              <a:buNone/>
            </a:pPr>
            <a:r>
              <a:rPr lang="en-US" sz="2800" dirty="0" smtClean="0"/>
              <a:t>How? </a:t>
            </a:r>
          </a:p>
          <a:p>
            <a:pPr algn="ctr"/>
            <a:r>
              <a:rPr lang="en-US" sz="2800" dirty="0" smtClean="0"/>
              <a:t>Using ionizing radiation &amp; biomarkers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767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927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How to begin…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4814" y="2071914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2728" y="1627718"/>
            <a:ext cx="7707789" cy="161541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10000"/>
              </a:lnSpc>
            </a:pPr>
            <a:r>
              <a:rPr lang="en-US" sz="9600" dirty="0" smtClean="0"/>
              <a:t>Obtaining Cancerous cells</a:t>
            </a:r>
          </a:p>
          <a:p>
            <a:pPr>
              <a:lnSpc>
                <a:spcPct val="110000"/>
              </a:lnSpc>
            </a:pPr>
            <a:r>
              <a:rPr lang="en-US" sz="8000" dirty="0" smtClean="0"/>
              <a:t>	-Can be made artificially or collected from cancer patients</a:t>
            </a:r>
          </a:p>
          <a:p>
            <a:pPr>
              <a:lnSpc>
                <a:spcPct val="110000"/>
              </a:lnSpc>
            </a:pPr>
            <a:r>
              <a:rPr lang="en-US" sz="8000" dirty="0" smtClean="0"/>
              <a:t> </a:t>
            </a:r>
            <a:endParaRPr lang="en-US" sz="8000" dirty="0" smtClean="0"/>
          </a:p>
          <a:p>
            <a:pPr>
              <a:lnSpc>
                <a:spcPct val="110000"/>
              </a:lnSpc>
            </a:pPr>
            <a:r>
              <a:rPr lang="en-US" sz="9600" dirty="0"/>
              <a:t>S</a:t>
            </a:r>
            <a:r>
              <a:rPr lang="en-US" sz="9600" dirty="0" smtClean="0"/>
              <a:t>imilar </a:t>
            </a:r>
            <a:r>
              <a:rPr lang="en-US" sz="9600" dirty="0" smtClean="0"/>
              <a:t>stages in development </a:t>
            </a:r>
            <a:r>
              <a:rPr lang="en-US" sz="9600" dirty="0" smtClean="0"/>
              <a:t>for comparative purposes, if </a:t>
            </a:r>
            <a:r>
              <a:rPr lang="en-US" sz="9600" dirty="0" smtClean="0"/>
              <a:t>not the same </a:t>
            </a:r>
            <a:r>
              <a:rPr lang="en-US" sz="9600" dirty="0" smtClean="0"/>
              <a:t>patient</a:t>
            </a:r>
          </a:p>
          <a:p>
            <a:pPr>
              <a:lnSpc>
                <a:spcPct val="110000"/>
              </a:lnSpc>
            </a:pPr>
            <a:endParaRPr lang="en-US" sz="9600" dirty="0"/>
          </a:p>
          <a:p>
            <a:pPr>
              <a:lnSpc>
                <a:spcPct val="110000"/>
              </a:lnSpc>
            </a:pPr>
            <a:endParaRPr lang="en-US" sz="9600" dirty="0" smtClean="0"/>
          </a:p>
          <a:p>
            <a:pPr marL="571500" indent="-571500">
              <a:buFont typeface="Arial"/>
              <a:buChar char="•"/>
            </a:pPr>
            <a:endParaRPr lang="en-US" sz="11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1243" y="599673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 smtClean="0"/>
              <a:t>Dale et al work with susceptibility </a:t>
            </a:r>
            <a:endParaRPr lang="en-US" sz="2000" dirty="0"/>
          </a:p>
        </p:txBody>
      </p:sp>
      <p:pic>
        <p:nvPicPr>
          <p:cNvPr id="3" name="Picture 2" descr="Screen Shot 2017-12-14 at 12.5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60" y="3214914"/>
            <a:ext cx="5446589" cy="31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05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4354</TotalTime>
  <Words>536</Words>
  <Application>Microsoft Macintosh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CANCER</vt:lpstr>
      <vt:lpstr>What is TP53? </vt:lpstr>
      <vt:lpstr>Possible Mediators </vt:lpstr>
      <vt:lpstr>Cellular Senescence?</vt:lpstr>
      <vt:lpstr>Hirao et al </vt:lpstr>
      <vt:lpstr>Taking  a step  further… </vt:lpstr>
      <vt:lpstr>Central Question   What response is p53 mediating, more frequently, in order to suppress a tumor or DNA damage,  APOPTOSIS OR CELLULAR SENESCENCE? </vt:lpstr>
      <vt:lpstr>Overview of the Experiment</vt:lpstr>
      <vt:lpstr>How to begin…</vt:lpstr>
      <vt:lpstr>Ionizing Radiation </vt:lpstr>
      <vt:lpstr>Ionizing Radiation </vt:lpstr>
      <vt:lpstr>Sa-ß-Gal </vt:lpstr>
      <vt:lpstr>Cytochemical Assay</vt:lpstr>
      <vt:lpstr>Release of Cytochrome C</vt:lpstr>
      <vt:lpstr>Centrifuge</vt:lpstr>
      <vt:lpstr>Western Blotting</vt:lpstr>
      <vt:lpstr>Limitations</vt:lpstr>
      <vt:lpstr>Conclusion</vt:lpstr>
      <vt:lpstr>References: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P53 MORE LIKELY TO TRIGGER APOPTOSIS OR CELLULAR SENESCENCE AS A RESPONSE TO A TUMOR OR DNA DAMAGE? By: Mailat Yonas</dc:title>
  <dc:creator>Mailat</dc:creator>
  <cp:lastModifiedBy>Mailat</cp:lastModifiedBy>
  <cp:revision>79</cp:revision>
  <dcterms:created xsi:type="dcterms:W3CDTF">2017-11-28T19:32:09Z</dcterms:created>
  <dcterms:modified xsi:type="dcterms:W3CDTF">2017-12-14T07:21:50Z</dcterms:modified>
</cp:coreProperties>
</file>