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57" r:id="rId3"/>
    <p:sldId id="259" r:id="rId4"/>
    <p:sldId id="258" r:id="rId5"/>
    <p:sldId id="267" r:id="rId6"/>
    <p:sldId id="262" r:id="rId7"/>
    <p:sldId id="261" r:id="rId8"/>
    <p:sldId id="263" r:id="rId9"/>
    <p:sldId id="266" r:id="rId10"/>
    <p:sldId id="264"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8"/>
    <p:restoredTop sz="81326"/>
  </p:normalViewPr>
  <p:slideViewPr>
    <p:cSldViewPr snapToGrid="0" snapToObjects="1">
      <p:cViewPr varScale="1">
        <p:scale>
          <a:sx n="85" d="100"/>
          <a:sy n="85"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04D04-7D56-7944-86D2-2897FFC4E287}" type="datetimeFigureOut">
              <a:rPr lang="en-US" smtClean="0"/>
              <a:t>12/14/17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6600F-AB03-C444-99C9-296F4C4A49CF}" type="slidenum">
              <a:rPr lang="en-US" smtClean="0"/>
              <a:t>‹#›</a:t>
            </a:fld>
            <a:endParaRPr lang="en-US"/>
          </a:p>
        </p:txBody>
      </p:sp>
    </p:spTree>
    <p:extLst>
      <p:ext uri="{BB962C8B-B14F-4D97-AF65-F5344CB8AC3E}">
        <p14:creationId xmlns:p14="http://schemas.microsoft.com/office/powerpoint/2010/main" val="117602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Amyotrophic</a:t>
            </a:r>
            <a:r>
              <a:rPr lang="en-US" baseline="0" dirty="0" smtClean="0"/>
              <a:t> Lateral Sclerosis—progressive neurodegenerative disease—characterized by aggregation of protein (protein accumulation)—that affects motor neurons in both brain and brain stem/spinal cord areas. Paralysis (often fatal) and other losses of function often appear as disease progresses. People often diagnosed with ALS die within 3-5 years of diagnosis—average age of onset is around 55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Sporadic (90%)—random mutation sparks onset; Familial (10%)—hereditary and often passed down by one parent who was a carrier</a:t>
            </a:r>
          </a:p>
          <a:p>
            <a:r>
              <a:rPr lang="en-US" baseline="0" dirty="0" smtClean="0"/>
              <a:t>3. The mutations are various but they usually cause aggregation of protein in the area in which the protein resides</a:t>
            </a:r>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2</a:t>
            </a:fld>
            <a:endParaRPr lang="en-US"/>
          </a:p>
        </p:txBody>
      </p:sp>
    </p:spTree>
    <p:extLst>
      <p:ext uri="{BB962C8B-B14F-4D97-AF65-F5344CB8AC3E}">
        <p14:creationId xmlns:p14="http://schemas.microsoft.com/office/powerpoint/2010/main" val="140236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VAPB protein is an integral membrane protein located in the endoplasmic reticulum (ER). It has many functions including protein folding, lipid transport, vesicle movement between cells, as well as the unfolded protein response (UPR) which detects the unfolded/misfolded proteins, degrades the misfolded proteins</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via the ubiquitination proteasome system (UPS)</a:t>
            </a:r>
            <a:r>
              <a:rPr lang="en-US" sz="1200" kern="1200" baseline="300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and attempts to correct the proteins by increasing the production of molecular chaperones which are involved in protein folding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3</a:t>
            </a:fld>
            <a:endParaRPr lang="en-US"/>
          </a:p>
        </p:txBody>
      </p:sp>
    </p:spTree>
    <p:extLst>
      <p:ext uri="{BB962C8B-B14F-4D97-AF65-F5344CB8AC3E}">
        <p14:creationId xmlns:p14="http://schemas.microsoft.com/office/powerpoint/2010/main" val="5621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smtClean="0"/>
              <a:t>ALS8 is a type of </a:t>
            </a:r>
            <a:r>
              <a:rPr lang="en-US" dirty="0" err="1" smtClean="0"/>
              <a:t>fALS</a:t>
            </a:r>
            <a:endParaRPr lang="en-US" dirty="0" smtClean="0"/>
          </a:p>
          <a:p>
            <a:pPr>
              <a:lnSpc>
                <a:spcPct val="100000"/>
              </a:lnSpc>
              <a:spcBef>
                <a:spcPts val="0"/>
              </a:spcBef>
            </a:pPr>
            <a:r>
              <a:rPr lang="en-US" dirty="0" smtClean="0"/>
              <a:t>Caused by mutation in vesicle associated membrane protein associated protein B (VAPB)</a:t>
            </a:r>
          </a:p>
          <a:p>
            <a:pPr>
              <a:lnSpc>
                <a:spcPct val="100000"/>
              </a:lnSpc>
              <a:spcBef>
                <a:spcPts val="0"/>
              </a:spcBef>
            </a:pPr>
            <a:r>
              <a:rPr lang="en-US" dirty="0" smtClean="0"/>
              <a:t>It is hereditary—first discovery made by Nishimura et al (2004)</a:t>
            </a:r>
          </a:p>
          <a:p>
            <a:pPr lvl="1">
              <a:lnSpc>
                <a:spcPct val="100000"/>
              </a:lnSpc>
              <a:spcBef>
                <a:spcPts val="0"/>
              </a:spcBef>
            </a:pPr>
            <a:r>
              <a:rPr lang="en-US" dirty="0" smtClean="0"/>
              <a:t>Large Brazilian family (both males and females) had ALS8 all caused by one of the two mutations known in VAPB—P56S</a:t>
            </a:r>
          </a:p>
          <a:p>
            <a:pPr lvl="1">
              <a:lnSpc>
                <a:spcPct val="100000"/>
              </a:lnSpc>
              <a:spcBef>
                <a:spcPts val="0"/>
              </a:spcBef>
            </a:pPr>
            <a:endParaRPr lang="en-US" dirty="0" smtClean="0"/>
          </a:p>
          <a:p>
            <a:pPr marL="0" lvl="0" indent="0">
              <a:lnSpc>
                <a:spcPct val="100000"/>
              </a:lnSpc>
              <a:spcBef>
                <a:spcPts val="0"/>
              </a:spcBef>
              <a:spcAft>
                <a:spcPts val="0"/>
              </a:spcAft>
              <a:buNone/>
              <a:defRPr/>
            </a:pPr>
            <a:endParaRPr lang="en-US" dirty="0" smtClean="0"/>
          </a:p>
          <a:p>
            <a:pPr marL="0" lvl="0" indent="0">
              <a:lnSpc>
                <a:spcPct val="100000"/>
              </a:lnSpc>
              <a:spcBef>
                <a:spcPts val="0"/>
              </a:spcBef>
              <a:spcAft>
                <a:spcPts val="0"/>
              </a:spcAft>
              <a:buNone/>
              <a:defRPr/>
            </a:pPr>
            <a:endParaRPr lang="en-US" dirty="0" smtClean="0"/>
          </a:p>
          <a:p>
            <a:pPr lvl="1">
              <a:lnSpc>
                <a:spcPct val="100000"/>
              </a:lnSpc>
              <a:spcBef>
                <a:spcPts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4</a:t>
            </a:fld>
            <a:endParaRPr lang="en-US"/>
          </a:p>
        </p:txBody>
      </p:sp>
    </p:spTree>
    <p:extLst>
      <p:ext uri="{BB962C8B-B14F-4D97-AF65-F5344CB8AC3E}">
        <p14:creationId xmlns:p14="http://schemas.microsoft.com/office/powerpoint/2010/main" val="11917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Scs2 is the yeast homologue of VAPB—it</a:t>
            </a:r>
            <a:r>
              <a:rPr lang="en-US" baseline="0" dirty="0" smtClean="0"/>
              <a:t> regulates intracellular lipid traffic—functions are mostly similar to VAPB (protein which is in humans)</a:t>
            </a:r>
          </a:p>
          <a:p>
            <a:pPr lvl="1"/>
            <a:r>
              <a:rPr lang="en-US" dirty="0" smtClean="0"/>
              <a:t>The function is essentially the same</a:t>
            </a:r>
          </a:p>
          <a:p>
            <a:pPr lvl="1"/>
            <a:r>
              <a:rPr lang="en-US" dirty="0" smtClean="0"/>
              <a:t>Mutations in this gene produces the same/similar results as mutations in the VAPB gene</a:t>
            </a:r>
          </a:p>
          <a:p>
            <a:endParaRPr lang="en-US" baseline="0" dirty="0" smtClean="0"/>
          </a:p>
        </p:txBody>
      </p:sp>
      <p:sp>
        <p:nvSpPr>
          <p:cNvPr id="4" name="Slide Number Placeholder 3"/>
          <p:cNvSpPr>
            <a:spLocks noGrp="1"/>
          </p:cNvSpPr>
          <p:nvPr>
            <p:ph type="sldNum" sz="quarter" idx="10"/>
          </p:nvPr>
        </p:nvSpPr>
        <p:spPr/>
        <p:txBody>
          <a:bodyPr/>
          <a:lstStyle/>
          <a:p>
            <a:fld id="{E6C6600F-AB03-C444-99C9-296F4C4A49CF}" type="slidenum">
              <a:rPr lang="en-US" smtClean="0"/>
              <a:t>6</a:t>
            </a:fld>
            <a:endParaRPr lang="en-US"/>
          </a:p>
        </p:txBody>
      </p:sp>
    </p:spTree>
    <p:extLst>
      <p:ext uri="{BB962C8B-B14F-4D97-AF65-F5344CB8AC3E}">
        <p14:creationId xmlns:p14="http://schemas.microsoft.com/office/powerpoint/2010/main" val="207023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Qiu et al (2012), the levels of aggregation do not affect the overall function of the UPR/UPS system in P56S.</a:t>
            </a:r>
          </a:p>
          <a:p>
            <a:pPr lvl="1"/>
            <a:r>
              <a:rPr lang="en-US" dirty="0" smtClean="0"/>
              <a:t>Overcome this by testing aggregation levels in new mutations that would be created.</a:t>
            </a:r>
          </a:p>
          <a:p>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7</a:t>
            </a:fld>
            <a:endParaRPr lang="en-US"/>
          </a:p>
        </p:txBody>
      </p:sp>
    </p:spTree>
    <p:extLst>
      <p:ext uri="{BB962C8B-B14F-4D97-AF65-F5344CB8AC3E}">
        <p14:creationId xmlns:p14="http://schemas.microsoft.com/office/powerpoint/2010/main" val="17733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8</a:t>
            </a:fld>
            <a:endParaRPr lang="en-US"/>
          </a:p>
        </p:txBody>
      </p:sp>
    </p:spTree>
    <p:extLst>
      <p:ext uri="{BB962C8B-B14F-4D97-AF65-F5344CB8AC3E}">
        <p14:creationId xmlns:p14="http://schemas.microsoft.com/office/powerpoint/2010/main" val="145393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ProteoStat</a:t>
            </a:r>
            <a:r>
              <a:rPr lang="en-US" dirty="0" smtClean="0"/>
              <a:t> allows</a:t>
            </a:r>
            <a:r>
              <a:rPr lang="en-US" baseline="0" dirty="0" smtClean="0"/>
              <a:t> for a homogenous assay—monitoring the aggregation within a solution—related to traditional technique of </a:t>
            </a:r>
            <a:r>
              <a:rPr lang="en-US" baseline="0" dirty="0" err="1" smtClean="0"/>
              <a:t>Thioflavin</a:t>
            </a:r>
            <a:r>
              <a:rPr lang="en-US" baseline="0" dirty="0" smtClean="0"/>
              <a:t> T (</a:t>
            </a:r>
            <a:r>
              <a:rPr lang="en-US" baseline="0" dirty="0" err="1" smtClean="0"/>
              <a:t>ThT</a:t>
            </a:r>
            <a:r>
              <a:rPr lang="en-US" baseline="0" dirty="0" smtClean="0"/>
              <a:t>), which is another type of fluorescent dye (attaches itself to crevices in beta sheets—there aren’t too many beta sheet crevices available in all proteins—readings are less brighter, may miss some of the aggregation level)</a:t>
            </a:r>
          </a:p>
          <a:p>
            <a:endParaRPr lang="en-US" baseline="0" dirty="0" smtClean="0"/>
          </a:p>
          <a:p>
            <a:r>
              <a:rPr lang="en-US" baseline="0" dirty="0" smtClean="0"/>
              <a:t>-</a:t>
            </a:r>
            <a:r>
              <a:rPr lang="en-US" baseline="0" dirty="0" err="1" smtClean="0"/>
              <a:t>ProteoStat</a:t>
            </a:r>
            <a:r>
              <a:rPr lang="en-US" baseline="0" dirty="0" smtClean="0"/>
              <a:t>—has a much broader range of detection as the signal is brighter and can detect much smaller levels of concentration changes in the solution where only a small amount/difference is there.</a:t>
            </a:r>
          </a:p>
          <a:p>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9</a:t>
            </a:fld>
            <a:endParaRPr lang="en-US"/>
          </a:p>
        </p:txBody>
      </p:sp>
    </p:spTree>
    <p:extLst>
      <p:ext uri="{BB962C8B-B14F-4D97-AF65-F5344CB8AC3E}">
        <p14:creationId xmlns:p14="http://schemas.microsoft.com/office/powerpoint/2010/main" val="2007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This would confirm that an interference has occurred and the UPS of the UPR is not properly degrading the proteins that are accumulating. Using these results, I could potentially state that due to the interference of the protein aggregates in the UPS of the UPR system of the mutant scs2 gene, the onset of ALS8 would occur.</a:t>
            </a:r>
            <a:endParaRPr lang="en-US" sz="1200" kern="1200" baseline="0" dirty="0" smtClean="0">
              <a:solidFill>
                <a:schemeClr val="tx1"/>
              </a:solidFill>
              <a:effectLst/>
              <a:latin typeface="+mn-lt"/>
              <a:ea typeface="+mn-ea"/>
              <a:cs typeface="+mn-cs"/>
            </a:endParaRPr>
          </a:p>
          <a:p>
            <a:pPr marL="0" indent="0">
              <a:buNone/>
            </a:pPr>
            <a:endParaRPr lang="en-US" baseline="0" dirty="0" smtClean="0"/>
          </a:p>
          <a:p>
            <a:pPr marL="228600" indent="-228600">
              <a:buAutoNum type="arabicPeriod"/>
            </a:pPr>
            <a:r>
              <a:rPr lang="en-US" baseline="0" dirty="0" smtClean="0"/>
              <a:t>Although proteins are primarily conserved and functions are essentially the same, they are still two different proteins and could have slightly different properties/characteristics that skew results. Also, I would never get to see how this would contribute to the development of motor neuron dysfunction or survival in ALS8 patients—gene is in yeast and VAPB is in humans.</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6C6600F-AB03-C444-99C9-296F4C4A49CF}" type="slidenum">
              <a:rPr lang="en-US" smtClean="0"/>
              <a:t>10</a:t>
            </a:fld>
            <a:endParaRPr lang="en-US"/>
          </a:p>
        </p:txBody>
      </p:sp>
    </p:spTree>
    <p:extLst>
      <p:ext uri="{BB962C8B-B14F-4D97-AF65-F5344CB8AC3E}">
        <p14:creationId xmlns:p14="http://schemas.microsoft.com/office/powerpoint/2010/main" val="77650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246157-D5BB-034F-8825-C235824B29EA}" type="datetimeFigureOut">
              <a:rPr lang="en-US" smtClean="0"/>
              <a:t>12/14/17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5CDBA0B-F71D-3C41-826A-D85F1C3637E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46157-D5BB-034F-8825-C235824B29EA}"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46157-D5BB-034F-8825-C235824B29EA}"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46157-D5BB-034F-8825-C235824B29EA}"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A246157-D5BB-034F-8825-C235824B29EA}" type="datetimeFigureOut">
              <a:rPr lang="en-US" smtClean="0"/>
              <a:t>12/14/17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5CDBA0B-F71D-3C41-826A-D85F1C3637E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246157-D5BB-034F-8825-C235824B29EA}"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246157-D5BB-034F-8825-C235824B29EA}" type="datetimeFigureOut">
              <a:rPr lang="en-US" smtClean="0"/>
              <a:t>12/14/17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246157-D5BB-034F-8825-C235824B29EA}" type="datetimeFigureOut">
              <a:rPr lang="en-US" smtClean="0"/>
              <a:t>12/14/17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46157-D5BB-034F-8825-C235824B29EA}" type="datetimeFigureOut">
              <a:rPr lang="en-US" smtClean="0"/>
              <a:t>12/14/17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DBA0B-F71D-3C41-826A-D85F1C363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246157-D5BB-034F-8825-C235824B29EA}" type="datetimeFigureOut">
              <a:rPr lang="en-US" smtClean="0"/>
              <a:t>12/14/17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5CDBA0B-F71D-3C41-826A-D85F1C3637E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246157-D5BB-034F-8825-C235824B29EA}" type="datetimeFigureOut">
              <a:rPr lang="en-US" smtClean="0"/>
              <a:t>12/14/17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5CDBA0B-F71D-3C41-826A-D85F1C3637E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A246157-D5BB-034F-8825-C235824B29EA}" type="datetimeFigureOut">
              <a:rPr lang="en-US" smtClean="0"/>
              <a:t>12/14/17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5CDBA0B-F71D-3C41-826A-D85F1C3637E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2028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hyperlink" Target="http://www.ncbi.nlm.nih.gov/pmc/articles/PMC3538568/" TargetMode="External"/><Relationship Id="rId12" Type="http://schemas.openxmlformats.org/officeDocument/2006/relationships/hyperlink" Target="http://www.ncbi.nlm.nih.gov/pmc/articles/PMC1934546/" TargetMode="External"/><Relationship Id="rId13" Type="http://schemas.openxmlformats.org/officeDocument/2006/relationships/hyperlink" Target="http://www.ncbi.nlm.nih.gov/pmc/articles/PMC4237408/" TargetMode="External"/><Relationship Id="rId14" Type="http://schemas.openxmlformats.org/officeDocument/2006/relationships/hyperlink" Target="http://www.enzolifesciences.com/ENZ-51023/proteostat-protein-aggregation-assay/" TargetMode="External"/><Relationship Id="rId15" Type="http://schemas.openxmlformats.org/officeDocument/2006/relationships/hyperlink" Target="https://molecularneurodegeneration.biomedcentral.com/articles/10.1186/1750-1326-8-1" TargetMode="External"/><Relationship Id="rId16" Type="http://schemas.openxmlformats.org/officeDocument/2006/relationships/hyperlink" Target="http://www.idtdna.com/pages/decoded/decoded-articles/core-concepts/decoded/2012/01/10/methods-for-site-directed-mutagenesis" TargetMode="External"/><Relationship Id="rId1" Type="http://schemas.openxmlformats.org/officeDocument/2006/relationships/slideLayout" Target="../slideLayouts/slideLayout2.xml"/><Relationship Id="rId2" Type="http://schemas.openxmlformats.org/officeDocument/2006/relationships/hyperlink" Target="https://www.ncbi.nlm.nih.gov/pmc/articles/PMC3766231/" TargetMode="External"/><Relationship Id="rId3" Type="http://schemas.openxmlformats.org/officeDocument/2006/relationships/hyperlink" Target="https://ghr.nlm.nih.gov/condition/amyotrophic-lateral-sclerosis#statistics" TargetMode="External"/><Relationship Id="rId4" Type="http://schemas.openxmlformats.org/officeDocument/2006/relationships/hyperlink" Target="https://ghr.nlm.nih.gov/gene/VAPB" TargetMode="External"/><Relationship Id="rId5" Type="http://schemas.openxmlformats.org/officeDocument/2006/relationships/hyperlink" Target="https://link.springer.com/article/10.1007/s00439-005-0031-y" TargetMode="External"/><Relationship Id="rId6" Type="http://schemas.openxmlformats.org/officeDocument/2006/relationships/hyperlink" Target="http://www.ncbi.nlm.nih.gov/pubmed/19183264/" TargetMode="External"/><Relationship Id="rId7" Type="http://schemas.openxmlformats.org/officeDocument/2006/relationships/hyperlink" Target="http://www.ncbi.nlm.nih.gov/pubmed/26362257/" TargetMode="External"/><Relationship Id="rId8" Type="http://schemas.openxmlformats.org/officeDocument/2006/relationships/hyperlink" Target="http://www.yeastgenome.org/locus/SCS2" TargetMode="External"/><Relationship Id="rId9" Type="http://schemas.openxmlformats.org/officeDocument/2006/relationships/hyperlink" Target="http://www.ncbi.nlm.nih.gov/pmc/articles/PMC3661910/" TargetMode="External"/><Relationship Id="rId10" Type="http://schemas.openxmlformats.org/officeDocument/2006/relationships/hyperlink" Target="http://www.ncbi.nlm.nih.gov/pmc/articles/PMC361525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vapb" TargetMode="External"/><Relationship Id="rId4" Type="http://schemas.openxmlformats.org/officeDocument/2006/relationships/hyperlink" Target="http://bio.biologists.org/content/3/1/59" TargetMode="External"/><Relationship Id="rId5" Type="http://schemas.openxmlformats.org/officeDocument/2006/relationships/hyperlink" Target="https://www.sigmaaldrich.com/technical-documents/protocols/biology/introduction-to-yeast-transformation.html" TargetMode="External"/><Relationship Id="rId6" Type="http://schemas.openxmlformats.org/officeDocument/2006/relationships/hyperlink" Target="https://www.ncbi.nlm.nih.gov/pmc/articles/PMC3112480/" TargetMode="External"/><Relationship Id="rId7" Type="http://schemas.openxmlformats.org/officeDocument/2006/relationships/hyperlink" Target="http://2007.igem.org/wiki/index.php/Error_prone_PCR" TargetMode="External"/><Relationship Id="rId1" Type="http://schemas.openxmlformats.org/officeDocument/2006/relationships/slideLayout" Target="../slideLayouts/slideLayout2.xml"/><Relationship Id="rId2" Type="http://schemas.openxmlformats.org/officeDocument/2006/relationships/hyperlink" Target="https://www.ncbi.nlm.nih.gov/pubmed/2437295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cell.com/cms/attachment/2021787539/2041707744/fx1.jp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hyperlink" Target="http://www.cell.com/cms/attachment/2021787539/2041707744/fx1.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742" y="1097280"/>
            <a:ext cx="9144000" cy="2637766"/>
          </a:xfrm>
        </p:spPr>
        <p:txBody>
          <a:bodyPr>
            <a:noAutofit/>
          </a:bodyPr>
          <a:lstStyle/>
          <a:p>
            <a:r>
              <a:rPr lang="en-US" sz="3600" dirty="0" smtClean="0"/>
              <a:t>The effect of Protein Aggregation Levels </a:t>
            </a:r>
            <a:r>
              <a:rPr lang="en-US" sz="3600" dirty="0" smtClean="0"/>
              <a:t>on the Unfolded </a:t>
            </a:r>
            <a:r>
              <a:rPr lang="en-US" sz="3600" dirty="0" smtClean="0"/>
              <a:t>Protein </a:t>
            </a:r>
            <a:r>
              <a:rPr lang="en-US" sz="3600" dirty="0" smtClean="0"/>
              <a:t>Response OF The VAPB protein</a:t>
            </a:r>
            <a:endParaRPr lang="en-US" sz="3600" dirty="0"/>
          </a:p>
        </p:txBody>
      </p:sp>
      <p:sp>
        <p:nvSpPr>
          <p:cNvPr id="3" name="Subtitle 2"/>
          <p:cNvSpPr>
            <a:spLocks noGrp="1"/>
          </p:cNvSpPr>
          <p:nvPr>
            <p:ph type="subTitle" idx="1"/>
          </p:nvPr>
        </p:nvSpPr>
        <p:spPr/>
        <p:txBody>
          <a:bodyPr/>
          <a:lstStyle/>
          <a:p>
            <a:r>
              <a:rPr lang="en-US" dirty="0" smtClean="0"/>
              <a:t>Keerthana Vishwanath</a:t>
            </a:r>
            <a:endParaRPr lang="en-US" dirty="0"/>
          </a:p>
        </p:txBody>
      </p:sp>
    </p:spTree>
    <p:extLst>
      <p:ext uri="{BB962C8B-B14F-4D97-AF65-F5344CB8AC3E}">
        <p14:creationId xmlns:p14="http://schemas.microsoft.com/office/powerpoint/2010/main" val="2141396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Possible Issue(s)</a:t>
            </a:r>
            <a:endParaRPr lang="en-US" dirty="0"/>
          </a:p>
        </p:txBody>
      </p:sp>
      <p:sp>
        <p:nvSpPr>
          <p:cNvPr id="3" name="Content Placeholder 2"/>
          <p:cNvSpPr>
            <a:spLocks noGrp="1"/>
          </p:cNvSpPr>
          <p:nvPr>
            <p:ph idx="1"/>
          </p:nvPr>
        </p:nvSpPr>
        <p:spPr/>
        <p:txBody>
          <a:bodyPr/>
          <a:lstStyle/>
          <a:p>
            <a:r>
              <a:rPr lang="en-US" dirty="0" smtClean="0"/>
              <a:t>Result—Protein aggregation levels of transformed yeast cells with the mutated VAPB gene strains will be higher than those of the original transformed yeast cells with wild-type VAPB</a:t>
            </a:r>
          </a:p>
          <a:p>
            <a:pPr lvl="1"/>
            <a:r>
              <a:rPr lang="en-US" dirty="0" smtClean="0"/>
              <a:t>Why is this important?</a:t>
            </a:r>
          </a:p>
          <a:p>
            <a:r>
              <a:rPr lang="en-US" dirty="0" smtClean="0"/>
              <a:t>Possible Issue(s):</a:t>
            </a:r>
          </a:p>
          <a:p>
            <a:pPr lvl="1"/>
            <a:r>
              <a:rPr lang="en-US" dirty="0" smtClean="0"/>
              <a:t>These are conclusions drawn within transformed yeast cells—would need to test this in human VAPB to be sure that the aggregation levels would cause for the display of ALS8 symptoms</a:t>
            </a:r>
          </a:p>
        </p:txBody>
      </p:sp>
    </p:spTree>
    <p:extLst>
      <p:ext uri="{BB962C8B-B14F-4D97-AF65-F5344CB8AC3E}">
        <p14:creationId xmlns:p14="http://schemas.microsoft.com/office/powerpoint/2010/main" val="27615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542"/>
            <a:ext cx="10515600" cy="661181"/>
          </a:xfrm>
        </p:spPr>
        <p:txBody>
          <a:bodyPr>
            <a:normAutofit/>
          </a:bodyPr>
          <a:lstStyle/>
          <a:p>
            <a:r>
              <a:rPr lang="en-US" sz="3600" dirty="0" smtClean="0"/>
              <a:t>References</a:t>
            </a:r>
            <a:endParaRPr lang="en-US" sz="3600" dirty="0"/>
          </a:p>
        </p:txBody>
      </p:sp>
      <p:sp>
        <p:nvSpPr>
          <p:cNvPr id="3" name="Content Placeholder 2"/>
          <p:cNvSpPr>
            <a:spLocks noGrp="1"/>
          </p:cNvSpPr>
          <p:nvPr>
            <p:ph idx="1"/>
          </p:nvPr>
        </p:nvSpPr>
        <p:spPr>
          <a:xfrm>
            <a:off x="838200" y="604910"/>
            <a:ext cx="10515600" cy="5542672"/>
          </a:xfrm>
        </p:spPr>
        <p:txBody>
          <a:bodyPr>
            <a:normAutofit fontScale="25000" lnSpcReduction="20000"/>
          </a:bodyPr>
          <a:lstStyle/>
          <a:p>
            <a:pPr marL="0" indent="0">
              <a:buNone/>
            </a:pPr>
            <a:r>
              <a:rPr lang="en-US" sz="4800" dirty="0"/>
              <a:t>1. Chen, S., </a:t>
            </a:r>
            <a:r>
              <a:rPr lang="en-US" sz="4800" dirty="0" err="1"/>
              <a:t>Sayana</a:t>
            </a:r>
            <a:r>
              <a:rPr lang="en-US" sz="4800" dirty="0"/>
              <a:t>, P., Zhang, X., &amp; Le, W. (2013). Genetics of amyotrophic lateral sclerosis: an update. Retrieved from </a:t>
            </a:r>
            <a:r>
              <a:rPr lang="en-US" sz="4800" u="sng" dirty="0">
                <a:hlinkClick r:id="rId2"/>
              </a:rPr>
              <a:t>https://www.ncbi.nlm.nih.gov/pmc/articles/PMC3766231/</a:t>
            </a:r>
            <a:endParaRPr lang="en-US" sz="4800" dirty="0"/>
          </a:p>
          <a:p>
            <a:pPr marL="0" indent="0">
              <a:buNone/>
            </a:pPr>
            <a:r>
              <a:rPr lang="en-US" sz="4800" dirty="0"/>
              <a:t>2. Amyotrophic lateral sclerosis - Genetics Home Reference. (2016). Retrieved from </a:t>
            </a:r>
            <a:r>
              <a:rPr lang="en-US" sz="4800" u="sng" dirty="0">
                <a:hlinkClick r:id="rId3"/>
              </a:rPr>
              <a:t>https://ghr.nlm.nih.gov/condition/amyotrophic-lateral-sclerosis#statistics</a:t>
            </a:r>
            <a:endParaRPr lang="en-US" sz="4800" dirty="0"/>
          </a:p>
          <a:p>
            <a:pPr marL="0" indent="0">
              <a:buNone/>
            </a:pPr>
            <a:r>
              <a:rPr lang="en-US" sz="4800" dirty="0"/>
              <a:t>3. VAPB gene - Genetics Home Reference. (2016). Retrieved November, from </a:t>
            </a:r>
            <a:r>
              <a:rPr lang="en-US" sz="4800" u="sng" dirty="0">
                <a:hlinkClick r:id="rId4"/>
              </a:rPr>
              <a:t>https://ghr.nlm.nih.gov/gene/VAPB</a:t>
            </a:r>
            <a:endParaRPr lang="en-US" sz="4800" dirty="0"/>
          </a:p>
          <a:p>
            <a:pPr marL="0" indent="0">
              <a:buNone/>
            </a:pPr>
            <a:r>
              <a:rPr lang="es-ES" sz="4800" dirty="0"/>
              <a:t>4. </a:t>
            </a:r>
            <a:r>
              <a:rPr lang="es-ES" sz="4800" dirty="0" err="1"/>
              <a:t>Nishimura</a:t>
            </a:r>
            <a:r>
              <a:rPr lang="es-ES" sz="4800" dirty="0"/>
              <a:t>, </a:t>
            </a:r>
            <a:r>
              <a:rPr lang="es-ES" sz="4800" dirty="0" err="1"/>
              <a:t>Agnes</a:t>
            </a:r>
            <a:r>
              <a:rPr lang="es-ES" sz="4800" dirty="0"/>
              <a:t> L., et al. </a:t>
            </a:r>
            <a:r>
              <a:rPr lang="en-US" sz="4800" dirty="0"/>
              <a:t>“A common founder for amyotrophic lateral sclerosis type 8 (ALS8) in the Brazilian population.” </a:t>
            </a:r>
            <a:r>
              <a:rPr lang="en-US" sz="4800" i="1" dirty="0" err="1"/>
              <a:t>SpringerLink</a:t>
            </a:r>
            <a:r>
              <a:rPr lang="en-US" sz="4800" dirty="0"/>
              <a:t>, Springer-</a:t>
            </a:r>
            <a:r>
              <a:rPr lang="en-US" sz="4800" dirty="0" err="1"/>
              <a:t>Verlag</a:t>
            </a:r>
            <a:r>
              <a:rPr lang="en-US" sz="4800" dirty="0"/>
              <a:t>, 27 Sept. 2005, </a:t>
            </a:r>
            <a:r>
              <a:rPr lang="en-US" sz="4800" u="sng" dirty="0">
                <a:hlinkClick r:id="rId5"/>
              </a:rPr>
              <a:t>https://link.springer.com/article/10.1007%2Fs00439-005-0031-y</a:t>
            </a:r>
            <a:r>
              <a:rPr lang="en-US" sz="4800" dirty="0"/>
              <a:t>.</a:t>
            </a:r>
          </a:p>
          <a:p>
            <a:pPr marL="0" indent="0">
              <a:buNone/>
            </a:pPr>
            <a:r>
              <a:rPr lang="en-US" sz="4800" dirty="0"/>
              <a:t>5. Suzuki, H, et al. “ALS-Linked P56S-VAPB, an aggregated loss-of-Function mutant of VAPB, predisposes motor neurons to ER stress-Related death by inducing aggregation of co-Expressed wild-Type VAPB.” </a:t>
            </a:r>
            <a:r>
              <a:rPr lang="en-US" sz="4800" i="1" dirty="0"/>
              <a:t>Journal of neurochemistry.</a:t>
            </a:r>
            <a:r>
              <a:rPr lang="en-US" sz="4800" dirty="0"/>
              <a:t>, U.S. National Library of Medicine, Feb. 2009, </a:t>
            </a:r>
            <a:r>
              <a:rPr lang="en-US" sz="4800" u="sng" dirty="0">
                <a:hlinkClick r:id="rId6"/>
              </a:rPr>
              <a:t>www.ncbi.nlm.nih.gov/pubmed/19183264/</a:t>
            </a:r>
            <a:r>
              <a:rPr lang="en-US" sz="4800" dirty="0"/>
              <a:t>.</a:t>
            </a:r>
          </a:p>
          <a:p>
            <a:pPr marL="0" indent="0">
              <a:buNone/>
            </a:pPr>
            <a:r>
              <a:rPr lang="en-US" sz="4800" dirty="0"/>
              <a:t>6. </a:t>
            </a:r>
            <a:r>
              <a:rPr lang="en-US" sz="4800" dirty="0" err="1"/>
              <a:t>Larroquette</a:t>
            </a:r>
            <a:r>
              <a:rPr lang="en-US" sz="4800" dirty="0"/>
              <a:t>, F, et al. “</a:t>
            </a:r>
            <a:r>
              <a:rPr lang="en-US" sz="4800" dirty="0" err="1"/>
              <a:t>Vapb</a:t>
            </a:r>
            <a:r>
              <a:rPr lang="en-US" sz="4800" dirty="0"/>
              <a:t>/Amyotrophic lateral sclerosis 8 knock-in mice display slowly progressive motor behavior defects accompanying ER stress and </a:t>
            </a:r>
            <a:r>
              <a:rPr lang="en-US" sz="4800" dirty="0" err="1"/>
              <a:t>autophagic</a:t>
            </a:r>
            <a:r>
              <a:rPr lang="en-US" sz="4800" dirty="0"/>
              <a:t> response.” </a:t>
            </a:r>
            <a:r>
              <a:rPr lang="en-US" sz="4800" i="1" dirty="0"/>
              <a:t>Human molecular genetics.</a:t>
            </a:r>
            <a:r>
              <a:rPr lang="en-US" sz="4800" dirty="0"/>
              <a:t>, U.S. National Library of Medicine, 15 Nov. 2015, </a:t>
            </a:r>
            <a:r>
              <a:rPr lang="en-US" sz="4800" u="sng" dirty="0">
                <a:hlinkClick r:id="rId7"/>
              </a:rPr>
              <a:t>www.ncbi.nlm.nih.gov/pubmed/26362257/</a:t>
            </a:r>
            <a:r>
              <a:rPr lang="en-US" sz="4800" dirty="0"/>
              <a:t>.</a:t>
            </a:r>
          </a:p>
          <a:p>
            <a:pPr marL="0" indent="0">
              <a:buNone/>
            </a:pPr>
            <a:r>
              <a:rPr lang="en-US" sz="4800" dirty="0"/>
              <a:t>7. “SCS2.” </a:t>
            </a:r>
            <a:r>
              <a:rPr lang="en-US" sz="4800" i="1" dirty="0"/>
              <a:t>SCS2 | SGD</a:t>
            </a:r>
            <a:r>
              <a:rPr lang="en-US" sz="4800" dirty="0"/>
              <a:t>, 2000, </a:t>
            </a:r>
            <a:r>
              <a:rPr lang="en-US" sz="4800" u="sng" dirty="0">
                <a:hlinkClick r:id="rId8"/>
              </a:rPr>
              <a:t>www.yeastgenome.org/locus/SCS2</a:t>
            </a:r>
            <a:r>
              <a:rPr lang="en-US" sz="4800" dirty="0"/>
              <a:t>.</a:t>
            </a:r>
          </a:p>
          <a:p>
            <a:pPr marL="0" indent="0">
              <a:buNone/>
            </a:pPr>
            <a:r>
              <a:rPr lang="es-ES" sz="4800" dirty="0"/>
              <a:t>8. </a:t>
            </a:r>
            <a:r>
              <a:rPr lang="es-ES" sz="4800" dirty="0" err="1"/>
              <a:t>Blokhuis</a:t>
            </a:r>
            <a:r>
              <a:rPr lang="es-ES" sz="4800" dirty="0"/>
              <a:t>, Anna M., et al. </a:t>
            </a:r>
            <a:r>
              <a:rPr lang="en-US" sz="4800" dirty="0"/>
              <a:t>“Protein aggregation in amyotrophic lateral sclerosis.” </a:t>
            </a:r>
            <a:r>
              <a:rPr lang="en-US" sz="4800" i="1" dirty="0" err="1"/>
              <a:t>Acta</a:t>
            </a:r>
            <a:r>
              <a:rPr lang="en-US" sz="4800" i="1" dirty="0"/>
              <a:t> </a:t>
            </a:r>
            <a:r>
              <a:rPr lang="en-US" sz="4800" i="1" dirty="0" err="1"/>
              <a:t>Neuropathologica</a:t>
            </a:r>
            <a:r>
              <a:rPr lang="en-US" sz="4800" dirty="0"/>
              <a:t>, Springer-</a:t>
            </a:r>
            <a:r>
              <a:rPr lang="en-US" sz="4800" dirty="0" err="1"/>
              <a:t>Verlag</a:t>
            </a:r>
            <a:r>
              <a:rPr lang="en-US" sz="4800" dirty="0"/>
              <a:t>, June 2013, </a:t>
            </a:r>
            <a:r>
              <a:rPr lang="en-US" sz="4800" u="sng" dirty="0">
                <a:hlinkClick r:id="rId9"/>
              </a:rPr>
              <a:t>www.ncbi.nlm.nih.gov/pmc/articles/PMC3661910/</a:t>
            </a:r>
            <a:r>
              <a:rPr lang="en-US" sz="4800" dirty="0"/>
              <a:t>.</a:t>
            </a:r>
          </a:p>
          <a:p>
            <a:pPr marL="0" indent="0">
              <a:buNone/>
            </a:pPr>
            <a:r>
              <a:rPr lang="en-US" sz="4800" dirty="0"/>
              <a:t>9. </a:t>
            </a:r>
            <a:r>
              <a:rPr lang="en-US" sz="4800" dirty="0" err="1"/>
              <a:t>Gregoire</a:t>
            </a:r>
            <a:r>
              <a:rPr lang="en-US" sz="4800" dirty="0"/>
              <a:t>, Simpson, et al. “Techniques for Monitoring Protein </a:t>
            </a:r>
            <a:r>
              <a:rPr lang="en-US" sz="4800" dirty="0" err="1"/>
              <a:t>Misfolding</a:t>
            </a:r>
            <a:r>
              <a:rPr lang="en-US" sz="4800" dirty="0"/>
              <a:t> and Aggregation in Vitro and in Living Cells.” </a:t>
            </a:r>
            <a:r>
              <a:rPr lang="en-US" sz="4800" i="1" dirty="0"/>
              <a:t>The Korean journal of chemical engineering</a:t>
            </a:r>
            <a:r>
              <a:rPr lang="en-US" sz="4800" dirty="0"/>
              <a:t>, U.S. National Library of Medicine, June 2012, </a:t>
            </a:r>
            <a:r>
              <a:rPr lang="en-US" sz="4800" u="sng" dirty="0">
                <a:hlinkClick r:id="rId10"/>
              </a:rPr>
              <a:t>www.ncbi.nlm.nih.gov/pmc/articles/PMC3615250/</a:t>
            </a:r>
            <a:r>
              <a:rPr lang="en-US" sz="4800" dirty="0"/>
              <a:t>.</a:t>
            </a:r>
          </a:p>
          <a:p>
            <a:pPr marL="0" indent="0">
              <a:buNone/>
            </a:pPr>
            <a:r>
              <a:rPr lang="en-US" sz="4800" dirty="0"/>
              <a:t>10. </a:t>
            </a:r>
            <a:r>
              <a:rPr lang="en-US" sz="4800" dirty="0" err="1"/>
              <a:t>Qiu</a:t>
            </a:r>
            <a:r>
              <a:rPr lang="en-US" sz="4800" dirty="0"/>
              <a:t>, </a:t>
            </a:r>
            <a:r>
              <a:rPr lang="en-US" sz="4800" dirty="0" err="1"/>
              <a:t>Linghua</a:t>
            </a:r>
            <a:r>
              <a:rPr lang="en-US" sz="4800" dirty="0"/>
              <a:t>, et al. “Widespread aggregation of mutant VAPB associated with ALS does not cause motor neuron degeneration or modulate mutant SOD1 aggregation and toxicity in mice.” </a:t>
            </a:r>
            <a:r>
              <a:rPr lang="en-US" sz="4800" i="1" dirty="0"/>
              <a:t>Molecular Neurodegeneration</a:t>
            </a:r>
            <a:r>
              <a:rPr lang="en-US" sz="4800" dirty="0"/>
              <a:t>, </a:t>
            </a:r>
            <a:r>
              <a:rPr lang="en-US" sz="4800" dirty="0" err="1"/>
              <a:t>BioMed</a:t>
            </a:r>
            <a:r>
              <a:rPr lang="en-US" sz="4800" dirty="0"/>
              <a:t> Central, 2013, </a:t>
            </a:r>
            <a:r>
              <a:rPr lang="en-US" sz="4800" u="sng" dirty="0">
                <a:hlinkClick r:id="rId11"/>
              </a:rPr>
              <a:t>www.ncbi.nlm.nih.gov/pmc/articles/PMC3538568/</a:t>
            </a:r>
            <a:r>
              <a:rPr lang="en-US" sz="4800" dirty="0"/>
              <a:t>.</a:t>
            </a:r>
          </a:p>
          <a:p>
            <a:pPr marL="0" indent="0">
              <a:buNone/>
            </a:pPr>
            <a:r>
              <a:rPr lang="en-US" sz="4800" dirty="0"/>
              <a:t>11. Ding, Wen-Xing, et al. “Linking of Autophagy to Ubiquitin-Proteasome System Is Important for the Regulation of Endoplasmic Reticulum Stress and Cell Viability.” </a:t>
            </a:r>
            <a:r>
              <a:rPr lang="en-US" sz="4800" i="1" dirty="0"/>
              <a:t>The American Journal of Pathology</a:t>
            </a:r>
            <a:r>
              <a:rPr lang="en-US" sz="4800" dirty="0"/>
              <a:t>, American Society for Investigative Pathology, Aug. 2007, </a:t>
            </a:r>
            <a:r>
              <a:rPr lang="en-US" sz="4800" u="sng" dirty="0">
                <a:hlinkClick r:id="rId12"/>
              </a:rPr>
              <a:t>www.ncbi.nlm.nih.gov/pmc/articles/PMC1934546/</a:t>
            </a:r>
            <a:r>
              <a:rPr lang="en-US" sz="4800" dirty="0"/>
              <a:t>.</a:t>
            </a:r>
          </a:p>
          <a:p>
            <a:pPr marL="0" indent="0">
              <a:buNone/>
            </a:pPr>
            <a:r>
              <a:rPr lang="en-US" sz="4800" dirty="0"/>
              <a:t>12. </a:t>
            </a:r>
            <a:r>
              <a:rPr lang="en-US" sz="4800" dirty="0" err="1"/>
              <a:t>Genevini</a:t>
            </a:r>
            <a:r>
              <a:rPr lang="en-US" sz="4800" dirty="0"/>
              <a:t>, Paola, et al. “Amyotrophic Lateral Sclerosis-Linked Mutant VAPB Inclusions Do Not Interfere with Protein Degradation Pathways or Intracellular Transport in a Cultured Cell Model.” </a:t>
            </a:r>
            <a:r>
              <a:rPr lang="en-US" sz="4800" i="1" dirty="0" err="1"/>
              <a:t>PLoS</a:t>
            </a:r>
            <a:r>
              <a:rPr lang="en-US" sz="4800" i="1" dirty="0"/>
              <a:t> ONE</a:t>
            </a:r>
            <a:r>
              <a:rPr lang="en-US" sz="4800" dirty="0"/>
              <a:t>, Public Library of Science, 2014, </a:t>
            </a:r>
            <a:r>
              <a:rPr lang="en-US" sz="4800" u="sng" dirty="0">
                <a:hlinkClick r:id="rId13"/>
              </a:rPr>
              <a:t>www.ncbi.nlm.nih.gov/pmc/articles/PMC4237408/</a:t>
            </a:r>
            <a:r>
              <a:rPr lang="en-US" sz="4800" dirty="0"/>
              <a:t>.</a:t>
            </a:r>
          </a:p>
          <a:p>
            <a:pPr marL="0" indent="0">
              <a:buNone/>
            </a:pPr>
            <a:r>
              <a:rPr lang="en-US" sz="4800" dirty="0"/>
              <a:t>13. “PROTEOSTAT® Protein aggregation assay.” </a:t>
            </a:r>
            <a:r>
              <a:rPr lang="en-US" sz="4800" i="1" dirty="0"/>
              <a:t>PROTEOSTAT® Protein aggregation assay - ENZ-51023 - Enzo Life Sciences</a:t>
            </a:r>
            <a:r>
              <a:rPr lang="en-US" sz="4800" dirty="0"/>
              <a:t>, 14 Nov. 2016, </a:t>
            </a:r>
            <a:r>
              <a:rPr lang="en-US" sz="4800" u="sng" dirty="0">
                <a:hlinkClick r:id="rId14"/>
              </a:rPr>
              <a:t>www.enzolifesciences.com/ENZ-51023/proteostat-protein-aggregation-assay/</a:t>
            </a:r>
            <a:r>
              <a:rPr lang="en-US" sz="4800" dirty="0"/>
              <a:t>.</a:t>
            </a:r>
          </a:p>
          <a:p>
            <a:pPr marL="0" indent="0">
              <a:buNone/>
            </a:pPr>
            <a:r>
              <a:rPr lang="en-US" sz="4800" dirty="0"/>
              <a:t>14. Yang, Bin, et al. “Widespread aggregation of mutant VAPB associated with ALS does not cause motor neuron degeneration or modulate mutant SOD1 aggregation and toxicity in mice.” </a:t>
            </a:r>
            <a:r>
              <a:rPr lang="en-US" sz="4800" i="1" dirty="0"/>
              <a:t>Molecular Neurodegeneration</a:t>
            </a:r>
            <a:r>
              <a:rPr lang="en-US" sz="4800" dirty="0"/>
              <a:t>, </a:t>
            </a:r>
            <a:r>
              <a:rPr lang="en-US" sz="4800" dirty="0" err="1"/>
              <a:t>BioMed</a:t>
            </a:r>
            <a:r>
              <a:rPr lang="en-US" sz="4800" dirty="0"/>
              <a:t> Central, 3 Jan. 2013, </a:t>
            </a:r>
            <a:r>
              <a:rPr lang="en-US" sz="4800" u="sng" dirty="0">
                <a:hlinkClick r:id="rId15"/>
              </a:rPr>
              <a:t>https://molecularneurodegeneration.biomedcentral.com/articles/10.1186/1750-1326-8-1</a:t>
            </a:r>
            <a:r>
              <a:rPr lang="en-US" sz="4800" dirty="0"/>
              <a:t>.</a:t>
            </a:r>
          </a:p>
          <a:p>
            <a:pPr marL="0" indent="0">
              <a:buNone/>
            </a:pPr>
            <a:r>
              <a:rPr lang="en-US" sz="4800" dirty="0"/>
              <a:t>15. </a:t>
            </a:r>
            <a:r>
              <a:rPr lang="en-US" sz="4800" dirty="0" err="1"/>
              <a:t>Sabel</a:t>
            </a:r>
            <a:r>
              <a:rPr lang="en-US" sz="4800" dirty="0"/>
              <a:t>, Jaime, and Nicola Brookman-</a:t>
            </a:r>
            <a:r>
              <a:rPr lang="en-US" sz="4800" dirty="0" err="1"/>
              <a:t>Amissah</a:t>
            </a:r>
            <a:r>
              <a:rPr lang="en-US" sz="4800" dirty="0"/>
              <a:t>. “Integrated DNA Technologies.” </a:t>
            </a:r>
            <a:r>
              <a:rPr lang="en-US" sz="4800" i="1" dirty="0"/>
              <a:t>Methods for site-Directed mutagenesis</a:t>
            </a:r>
            <a:r>
              <a:rPr lang="en-US" sz="4800" dirty="0"/>
              <a:t>, IDT, </a:t>
            </a:r>
            <a:r>
              <a:rPr lang="en-US" sz="4800" u="sng" dirty="0">
                <a:hlinkClick r:id="rId16"/>
              </a:rPr>
              <a:t>www.idtdna.com/pages/decoded/decoded-articles/core-concepts/decoded/2012/01/10/methods-for-site-directed-mutagenesis</a:t>
            </a:r>
            <a:r>
              <a:rPr lang="en-US" sz="4800" dirty="0"/>
              <a:t>.</a:t>
            </a:r>
          </a:p>
          <a:p>
            <a:endParaRPr lang="en-US" dirty="0"/>
          </a:p>
        </p:txBody>
      </p:sp>
    </p:spTree>
    <p:extLst>
      <p:ext uri="{BB962C8B-B14F-4D97-AF65-F5344CB8AC3E}">
        <p14:creationId xmlns:p14="http://schemas.microsoft.com/office/powerpoint/2010/main" val="2001396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lvl="0" indent="0">
              <a:lnSpc>
                <a:spcPct val="100000"/>
              </a:lnSpc>
              <a:spcBef>
                <a:spcPts val="0"/>
              </a:spcBef>
              <a:spcAft>
                <a:spcPts val="0"/>
              </a:spcAft>
              <a:buNone/>
              <a:defRPr/>
            </a:pPr>
            <a:r>
              <a:rPr lang="en-US" dirty="0" smtClean="0"/>
              <a:t>16. </a:t>
            </a:r>
            <a:r>
              <a:rPr lang="en-US" dirty="0" err="1" smtClean="0"/>
              <a:t>Deidda</a:t>
            </a:r>
            <a:r>
              <a:rPr lang="en-US" dirty="0"/>
              <a:t>, I., </a:t>
            </a:r>
            <a:r>
              <a:rPr lang="en-US" dirty="0" err="1"/>
              <a:t>Galizzi</a:t>
            </a:r>
            <a:r>
              <a:rPr lang="en-US" dirty="0"/>
              <a:t>, G., </a:t>
            </a:r>
            <a:r>
              <a:rPr lang="en-US" dirty="0" err="1"/>
              <a:t>Passantino</a:t>
            </a:r>
            <a:r>
              <a:rPr lang="en-US" dirty="0"/>
              <a:t>, R., </a:t>
            </a:r>
            <a:r>
              <a:rPr lang="en-US" dirty="0" err="1"/>
              <a:t>Cascio</a:t>
            </a:r>
            <a:r>
              <a:rPr lang="en-US" dirty="0"/>
              <a:t>, C., Russo, D., </a:t>
            </a:r>
            <a:r>
              <a:rPr lang="en-US" dirty="0" err="1"/>
              <a:t>Colletti</a:t>
            </a:r>
            <a:r>
              <a:rPr lang="en-US" dirty="0"/>
              <a:t>, T., . . . Guarneri, P. (2014, March). Expression of vesicle-associated membrane-protein-associated protein B cleavage products in peripheral blood leukocytes and cerebrospinal fluid of patients with sporadic amyotrophic lateral sclerosis. Retrieved December 12, 2017, from </a:t>
            </a:r>
            <a:r>
              <a:rPr lang="en-US" dirty="0">
                <a:hlinkClick r:id="rId2"/>
              </a:rPr>
              <a:t>https://</a:t>
            </a:r>
            <a:r>
              <a:rPr lang="en-US" dirty="0" smtClean="0">
                <a:hlinkClick r:id="rId2"/>
              </a:rPr>
              <a:t>www.ncbi.nlm.nih.gov/pubmed/24372953</a:t>
            </a:r>
            <a:endParaRPr lang="en-US" dirty="0" smtClean="0"/>
          </a:p>
          <a:p>
            <a:pPr marL="0" lvl="0" indent="0">
              <a:lnSpc>
                <a:spcPct val="100000"/>
              </a:lnSpc>
              <a:spcBef>
                <a:spcPts val="0"/>
              </a:spcBef>
              <a:spcAft>
                <a:spcPts val="0"/>
              </a:spcAft>
              <a:buNone/>
              <a:defRPr/>
            </a:pPr>
            <a:r>
              <a:rPr lang="en-US" dirty="0" smtClean="0"/>
              <a:t>17. VAPB</a:t>
            </a:r>
            <a:r>
              <a:rPr lang="en-US" dirty="0"/>
              <a:t>. (</a:t>
            </a:r>
            <a:r>
              <a:rPr lang="en-US" dirty="0" err="1"/>
              <a:t>n.d.</a:t>
            </a:r>
            <a:r>
              <a:rPr lang="en-US" dirty="0"/>
              <a:t>). Retrieved December 12, 2017, from </a:t>
            </a:r>
            <a:r>
              <a:rPr lang="en-US" dirty="0">
                <a:hlinkClick r:id="rId3"/>
              </a:rPr>
              <a:t>https://</a:t>
            </a:r>
            <a:r>
              <a:rPr lang="en-US" dirty="0" smtClean="0">
                <a:hlinkClick r:id="rId3"/>
              </a:rPr>
              <a:t>www.sciencedirect.com/topics/biochemistry-genetics-and-molecular-biology/vapb</a:t>
            </a:r>
            <a:endParaRPr lang="en-US" dirty="0" smtClean="0"/>
          </a:p>
          <a:p>
            <a:pPr marL="0" lvl="0" indent="0">
              <a:lnSpc>
                <a:spcPct val="100000"/>
              </a:lnSpc>
              <a:spcBef>
                <a:spcPts val="0"/>
              </a:spcBef>
              <a:spcAft>
                <a:spcPts val="0"/>
              </a:spcAft>
              <a:buNone/>
              <a:defRPr/>
            </a:pPr>
            <a:r>
              <a:rPr lang="en-US" dirty="0" smtClean="0"/>
              <a:t>18. </a:t>
            </a:r>
            <a:r>
              <a:rPr lang="en-US" dirty="0" err="1" smtClean="0"/>
              <a:t>Sanhueza</a:t>
            </a:r>
            <a:r>
              <a:rPr lang="en-US" dirty="0"/>
              <a:t>, M., </a:t>
            </a:r>
            <a:r>
              <a:rPr lang="en-US" dirty="0" err="1"/>
              <a:t>Zechini</a:t>
            </a:r>
            <a:r>
              <a:rPr lang="en-US" dirty="0"/>
              <a:t>, L., Gillespie, T., &amp; Pennetta, G. (2014, January 15). Gain-of-function mutations in the ALS8 causative gene VAPB have detrimental effects on neurons and muscles. Retrieved December 12, 2017, from </a:t>
            </a:r>
            <a:r>
              <a:rPr lang="en-US" dirty="0">
                <a:hlinkClick r:id="rId4"/>
              </a:rPr>
              <a:t>http://</a:t>
            </a:r>
            <a:r>
              <a:rPr lang="en-US" dirty="0" smtClean="0">
                <a:hlinkClick r:id="rId4"/>
              </a:rPr>
              <a:t>bio.biologists.org/content/3/1/59</a:t>
            </a:r>
            <a:endParaRPr lang="en-US" dirty="0" smtClean="0"/>
          </a:p>
          <a:p>
            <a:pPr marL="0" indent="0">
              <a:lnSpc>
                <a:spcPct val="100000"/>
              </a:lnSpc>
              <a:spcBef>
                <a:spcPts val="0"/>
              </a:spcBef>
              <a:spcAft>
                <a:spcPts val="0"/>
              </a:spcAft>
              <a:buNone/>
              <a:defRPr/>
            </a:pPr>
            <a:r>
              <a:rPr lang="en-US" dirty="0" smtClean="0"/>
              <a:t>19. Introduction </a:t>
            </a:r>
            <a:r>
              <a:rPr lang="en-US" dirty="0"/>
              <a:t>to Yeast Transformation. (</a:t>
            </a:r>
            <a:r>
              <a:rPr lang="en-US" dirty="0" err="1"/>
              <a:t>n.d.</a:t>
            </a:r>
            <a:r>
              <a:rPr lang="en-US" dirty="0"/>
              <a:t>). Retrieved December 06, 2017, from </a:t>
            </a:r>
            <a:r>
              <a:rPr lang="en-US" u="sng" dirty="0">
                <a:hlinkClick r:id="rId5"/>
              </a:rPr>
              <a:t>https://</a:t>
            </a:r>
            <a:r>
              <a:rPr lang="en-US" u="sng" dirty="0" smtClean="0">
                <a:hlinkClick r:id="rId5"/>
              </a:rPr>
              <a:t>www.sigmaaldrich.com/technical-documents/protocols/biology/introduction-to-yeast-transformation.html</a:t>
            </a:r>
            <a:endParaRPr lang="en-US" u="sng" dirty="0" smtClean="0"/>
          </a:p>
          <a:p>
            <a:pPr marL="0" indent="0">
              <a:lnSpc>
                <a:spcPct val="100000"/>
              </a:lnSpc>
              <a:spcBef>
                <a:spcPts val="0"/>
              </a:spcBef>
              <a:spcAft>
                <a:spcPts val="0"/>
              </a:spcAft>
              <a:buNone/>
              <a:defRPr/>
            </a:pPr>
            <a:r>
              <a:rPr lang="en-US" dirty="0" smtClean="0"/>
              <a:t>20. Shen</a:t>
            </a:r>
            <a:r>
              <a:rPr lang="en-US" dirty="0"/>
              <a:t>, D., Coleman, J., Chan, E., Nicholson, T. P., Dai, L., Sheppard, P. W., &amp; Patton, W. F. (2011, July). Novel Cell- and Tissue-Based Assays for Detecting Misfolded and Aggregated Protein Accumulation Within </a:t>
            </a:r>
            <a:r>
              <a:rPr lang="en-US" dirty="0" err="1"/>
              <a:t>Aggresomes</a:t>
            </a:r>
            <a:r>
              <a:rPr lang="en-US" dirty="0"/>
              <a:t> and Inclusion Bodies. Retrieved December 06, 2017, from </a:t>
            </a:r>
            <a:r>
              <a:rPr lang="en-US" u="sng" dirty="0">
                <a:hlinkClick r:id="rId6"/>
              </a:rPr>
              <a:t>https://www.ncbi.nlm.nih.gov/pmc/articles/PMC3112480</a:t>
            </a:r>
            <a:r>
              <a:rPr lang="en-US" u="sng" dirty="0" smtClean="0">
                <a:hlinkClick r:id="rId6"/>
              </a:rPr>
              <a:t>/</a:t>
            </a:r>
            <a:endParaRPr lang="en-US" u="sng" dirty="0" smtClean="0"/>
          </a:p>
          <a:p>
            <a:pPr marL="0" indent="0">
              <a:lnSpc>
                <a:spcPct val="100000"/>
              </a:lnSpc>
              <a:spcBef>
                <a:spcPts val="0"/>
              </a:spcBef>
              <a:spcAft>
                <a:spcPts val="0"/>
              </a:spcAft>
              <a:buNone/>
              <a:defRPr/>
            </a:pPr>
            <a:r>
              <a:rPr lang="en-US" dirty="0" smtClean="0"/>
              <a:t>21. Error-Prone </a:t>
            </a:r>
            <a:r>
              <a:rPr lang="en-US" dirty="0"/>
              <a:t>PCR Diagram. (</a:t>
            </a:r>
            <a:r>
              <a:rPr lang="en-US" dirty="0" err="1"/>
              <a:t>n.d.</a:t>
            </a:r>
            <a:r>
              <a:rPr lang="en-US" dirty="0"/>
              <a:t>). Retrieved December 06, 2017, from </a:t>
            </a:r>
            <a:r>
              <a:rPr lang="en-US" u="sng" dirty="0">
                <a:hlinkClick r:id="rId7"/>
              </a:rPr>
              <a:t>http://2007.igem.org/wiki/index.php/Error_prone_PCR</a:t>
            </a:r>
            <a:endParaRPr lang="en-US" dirty="0"/>
          </a:p>
          <a:p>
            <a:pPr marL="0" indent="0">
              <a:lnSpc>
                <a:spcPct val="100000"/>
              </a:lnSpc>
              <a:spcBef>
                <a:spcPts val="0"/>
              </a:spcBef>
              <a:spcAft>
                <a:spcPts val="0"/>
              </a:spcAft>
              <a:buNone/>
              <a:defRPr/>
            </a:pPr>
            <a:endParaRPr lang="en-US" dirty="0"/>
          </a:p>
          <a:p>
            <a:pPr marL="0" indent="0">
              <a:lnSpc>
                <a:spcPct val="100000"/>
              </a:lnSpc>
              <a:spcBef>
                <a:spcPts val="0"/>
              </a:spcBef>
              <a:spcAft>
                <a:spcPts val="0"/>
              </a:spcAft>
              <a:buNone/>
              <a:defRPr/>
            </a:pPr>
            <a:endParaRPr lang="en-US" dirty="0"/>
          </a:p>
          <a:p>
            <a:pPr marL="0" lvl="0" indent="0">
              <a:lnSpc>
                <a:spcPct val="100000"/>
              </a:lnSpc>
              <a:spcBef>
                <a:spcPts val="0"/>
              </a:spcBef>
              <a:spcAft>
                <a:spcPts val="0"/>
              </a:spcAft>
              <a:buNone/>
              <a:defRPr/>
            </a:pPr>
            <a:endParaRPr lang="en-US" dirty="0">
              <a:hlinkClick r:id="rId3"/>
            </a:endParaRPr>
          </a:p>
          <a:p>
            <a:pPr marL="0" lvl="0" indent="0">
              <a:lnSpc>
                <a:spcPct val="100000"/>
              </a:lnSpc>
              <a:spcBef>
                <a:spcPts val="0"/>
              </a:spcBef>
              <a:spcAft>
                <a:spcPts val="0"/>
              </a:spcAft>
              <a:buNone/>
              <a:defRPr/>
            </a:pPr>
            <a:endParaRPr lang="en-US" dirty="0" smtClean="0">
              <a:hlinkClick r:id="rId3"/>
            </a:endParaRPr>
          </a:p>
          <a:p>
            <a:pPr marL="0" lvl="0" indent="0">
              <a:lnSpc>
                <a:spcPct val="100000"/>
              </a:lnSpc>
              <a:spcBef>
                <a:spcPts val="0"/>
              </a:spcBef>
              <a:spcAft>
                <a:spcPts val="0"/>
              </a:spcAft>
              <a:buNone/>
              <a:defRPr/>
            </a:pPr>
            <a:endParaRPr lang="en-US" dirty="0"/>
          </a:p>
          <a:p>
            <a:endParaRPr lang="en-US" dirty="0"/>
          </a:p>
        </p:txBody>
      </p:sp>
    </p:spTree>
    <p:extLst>
      <p:ext uri="{BB962C8B-B14F-4D97-AF65-F5344CB8AC3E}">
        <p14:creationId xmlns:p14="http://schemas.microsoft.com/office/powerpoint/2010/main" val="1279743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Amyotrophic Lateral Sclerosis (ALS)</a:t>
            </a:r>
            <a:endParaRPr lang="en-US" dirty="0"/>
          </a:p>
        </p:txBody>
      </p:sp>
      <p:sp>
        <p:nvSpPr>
          <p:cNvPr id="3" name="Content Placeholder 2"/>
          <p:cNvSpPr>
            <a:spLocks noGrp="1"/>
          </p:cNvSpPr>
          <p:nvPr>
            <p:ph idx="1"/>
          </p:nvPr>
        </p:nvSpPr>
        <p:spPr/>
        <p:txBody>
          <a:bodyPr/>
          <a:lstStyle/>
          <a:p>
            <a:r>
              <a:rPr lang="en-US" dirty="0" smtClean="0"/>
              <a:t>What is ALS?</a:t>
            </a:r>
          </a:p>
          <a:p>
            <a:r>
              <a:rPr lang="en-US" dirty="0" smtClean="0"/>
              <a:t>What are the two types of ALS?</a:t>
            </a:r>
          </a:p>
          <a:p>
            <a:r>
              <a:rPr lang="en-US" dirty="0" smtClean="0"/>
              <a:t>ALS is typically caused by mutation</a:t>
            </a:r>
          </a:p>
          <a:p>
            <a:endParaRPr lang="en-US" dirty="0"/>
          </a:p>
        </p:txBody>
      </p:sp>
    </p:spTree>
    <p:extLst>
      <p:ext uri="{BB962C8B-B14F-4D97-AF65-F5344CB8AC3E}">
        <p14:creationId xmlns:p14="http://schemas.microsoft.com/office/powerpoint/2010/main" val="77688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Vesicle Associated Membrane Protein Associated Protein B (VAPB)</a:t>
            </a:r>
            <a:endParaRPr lang="en-US" dirty="0"/>
          </a:p>
        </p:txBody>
      </p:sp>
      <p:sp>
        <p:nvSpPr>
          <p:cNvPr id="3" name="Content Placeholder 2"/>
          <p:cNvSpPr>
            <a:spLocks noGrp="1"/>
          </p:cNvSpPr>
          <p:nvPr>
            <p:ph idx="1"/>
          </p:nvPr>
        </p:nvSpPr>
        <p:spPr/>
        <p:txBody>
          <a:bodyPr/>
          <a:lstStyle/>
          <a:p>
            <a:r>
              <a:rPr lang="en-US" dirty="0" smtClean="0"/>
              <a:t>Integral Protein in Endoplasmic Reticulum (ER)</a:t>
            </a:r>
          </a:p>
          <a:p>
            <a:r>
              <a:rPr lang="en-US" dirty="0" smtClean="0"/>
              <a:t>Functions</a:t>
            </a:r>
          </a:p>
          <a:p>
            <a:pPr lvl="1"/>
            <a:r>
              <a:rPr lang="en-US" dirty="0" smtClean="0"/>
              <a:t>Unfolded Protein Response (UPR)</a:t>
            </a:r>
          </a:p>
          <a:p>
            <a:pPr lvl="2"/>
            <a:r>
              <a:rPr lang="en-US" dirty="0" smtClean="0"/>
              <a:t>Detection of misfolded/unfolded proteins</a:t>
            </a:r>
          </a:p>
          <a:p>
            <a:pPr lvl="2"/>
            <a:r>
              <a:rPr lang="en-US" dirty="0" smtClean="0"/>
              <a:t>Degrades via ubiquitination proteasome system (UPS)</a:t>
            </a:r>
          </a:p>
          <a:p>
            <a:pPr lvl="2"/>
            <a:r>
              <a:rPr lang="en-US" dirty="0" smtClean="0"/>
              <a:t>Correction via increased production of molecular chaperones</a:t>
            </a:r>
          </a:p>
          <a:p>
            <a:pPr lvl="2"/>
            <a:r>
              <a:rPr lang="en-US" dirty="0" smtClean="0"/>
              <a:t>Known Mutations of VAPB:</a:t>
            </a:r>
          </a:p>
          <a:p>
            <a:pPr lvl="3"/>
            <a:r>
              <a:rPr lang="en-US" dirty="0" smtClean="0"/>
              <a:t>P56S—Proline at codon 56 to Serine</a:t>
            </a:r>
          </a:p>
          <a:p>
            <a:pPr lvl="3"/>
            <a:r>
              <a:rPr lang="en-US" dirty="0"/>
              <a:t>T46I—Threonine at codon 46 to Isoleucine</a:t>
            </a:r>
          </a:p>
          <a:p>
            <a:pPr lvl="3"/>
            <a:endParaRPr lang="en-US" dirty="0"/>
          </a:p>
        </p:txBody>
      </p:sp>
    </p:spTree>
    <p:extLst>
      <p:ext uri="{BB962C8B-B14F-4D97-AF65-F5344CB8AC3E}">
        <p14:creationId xmlns:p14="http://schemas.microsoft.com/office/powerpoint/2010/main" val="961335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VAPB Function</a:t>
            </a:r>
            <a:endParaRPr lang="en-US" dirty="0"/>
          </a:p>
        </p:txBody>
      </p:sp>
      <p:sp>
        <p:nvSpPr>
          <p:cNvPr id="3" name="Content Placeholder 2"/>
          <p:cNvSpPr>
            <a:spLocks noGrp="1"/>
          </p:cNvSpPr>
          <p:nvPr>
            <p:ph idx="1"/>
          </p:nvPr>
        </p:nvSpPr>
        <p:spPr>
          <a:xfrm>
            <a:off x="5045030" y="5665912"/>
            <a:ext cx="2807820" cy="4351338"/>
          </a:xfrm>
        </p:spPr>
        <p:txBody>
          <a:bodyPr>
            <a:normAutofit/>
          </a:bodyPr>
          <a:lstStyle/>
          <a:p>
            <a:pPr>
              <a:lnSpc>
                <a:spcPct val="100000"/>
              </a:lnSpc>
              <a:spcBef>
                <a:spcPts val="0"/>
              </a:spcBef>
            </a:pPr>
            <a:endParaRPr lang="en-US" dirty="0" smtClean="0"/>
          </a:p>
          <a:p>
            <a:pPr>
              <a:lnSpc>
                <a:spcPct val="100000"/>
              </a:lnSpc>
              <a:spcBef>
                <a:spcPts val="0"/>
              </a:spcBef>
            </a:pPr>
            <a:endParaRPr lang="en-US" dirty="0"/>
          </a:p>
          <a:p>
            <a:pPr marL="0" lvl="0" indent="0">
              <a:lnSpc>
                <a:spcPct val="100000"/>
              </a:lnSpc>
              <a:spcBef>
                <a:spcPts val="0"/>
              </a:spcBef>
              <a:spcAft>
                <a:spcPts val="0"/>
              </a:spcAft>
              <a:buNone/>
              <a:defRPr/>
            </a:pPr>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7044"/>
          <a:stretch/>
        </p:blipFill>
        <p:spPr>
          <a:xfrm>
            <a:off x="5045030" y="298881"/>
            <a:ext cx="4098970" cy="6481255"/>
          </a:xfrm>
          <a:prstGeom prst="rect">
            <a:avLst/>
          </a:prstGeom>
        </p:spPr>
      </p:pic>
      <p:sp>
        <p:nvSpPr>
          <p:cNvPr id="5" name="TextBox 4"/>
          <p:cNvSpPr txBox="1"/>
          <p:nvPr/>
        </p:nvSpPr>
        <p:spPr>
          <a:xfrm>
            <a:off x="796609" y="5867221"/>
            <a:ext cx="3034513" cy="1200329"/>
          </a:xfrm>
          <a:prstGeom prst="rect">
            <a:avLst/>
          </a:prstGeom>
          <a:noFill/>
        </p:spPr>
        <p:txBody>
          <a:bodyPr wrap="square" rtlCol="0">
            <a:spAutoFit/>
          </a:bodyPr>
          <a:lstStyle/>
          <a:p>
            <a:r>
              <a:rPr lang="en-US" dirty="0" smtClean="0">
                <a:hlinkClick r:id="rId4"/>
              </a:rPr>
              <a:t>http://www.cell.com/cms/attachment/2021787539/2041707744/fx1.jpg</a:t>
            </a:r>
            <a:endParaRPr lang="en-US" dirty="0" smtClean="0"/>
          </a:p>
          <a:p>
            <a:endParaRPr lang="en-US" dirty="0"/>
          </a:p>
        </p:txBody>
      </p:sp>
      <p:cxnSp>
        <p:nvCxnSpPr>
          <p:cNvPr id="8" name="Straight Arrow Connector 7"/>
          <p:cNvCxnSpPr/>
          <p:nvPr/>
        </p:nvCxnSpPr>
        <p:spPr>
          <a:xfrm flipH="1">
            <a:off x="8933618" y="482566"/>
            <a:ext cx="1424290" cy="7609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3110" y="130286"/>
            <a:ext cx="1454089" cy="1754326"/>
          </a:xfrm>
          <a:prstGeom prst="rect">
            <a:avLst/>
          </a:prstGeom>
          <a:noFill/>
        </p:spPr>
        <p:txBody>
          <a:bodyPr wrap="square" rtlCol="0">
            <a:spAutoFit/>
          </a:bodyPr>
          <a:lstStyle/>
          <a:p>
            <a:r>
              <a:rPr lang="en-US" dirty="0" smtClean="0"/>
              <a:t>MSP domain of VAPB (N-terminal)</a:t>
            </a:r>
          </a:p>
          <a:p>
            <a:r>
              <a:rPr lang="en-US" dirty="0" smtClean="0"/>
              <a:t>Cleavage and secretion</a:t>
            </a:r>
            <a:endParaRPr lang="en-US" dirty="0"/>
          </a:p>
        </p:txBody>
      </p:sp>
      <p:cxnSp>
        <p:nvCxnSpPr>
          <p:cNvPr id="15" name="Straight Arrow Connector 14"/>
          <p:cNvCxnSpPr/>
          <p:nvPr/>
        </p:nvCxnSpPr>
        <p:spPr>
          <a:xfrm flipH="1">
            <a:off x="8901246" y="1560739"/>
            <a:ext cx="1531864" cy="775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556845" y="1948511"/>
            <a:ext cx="1371600" cy="923330"/>
          </a:xfrm>
          <a:prstGeom prst="rect">
            <a:avLst/>
          </a:prstGeom>
          <a:noFill/>
        </p:spPr>
        <p:txBody>
          <a:bodyPr wrap="square" rtlCol="0">
            <a:spAutoFit/>
          </a:bodyPr>
          <a:lstStyle/>
          <a:p>
            <a:r>
              <a:rPr lang="en-US" dirty="0" smtClean="0"/>
              <a:t>Acts as ligand for receptors</a:t>
            </a:r>
            <a:endParaRPr lang="en-US" dirty="0"/>
          </a:p>
        </p:txBody>
      </p:sp>
      <p:cxnSp>
        <p:nvCxnSpPr>
          <p:cNvPr id="18" name="Straight Arrow Connector 17"/>
          <p:cNvCxnSpPr/>
          <p:nvPr/>
        </p:nvCxnSpPr>
        <p:spPr>
          <a:xfrm flipH="1">
            <a:off x="8534400" y="2383324"/>
            <a:ext cx="1977209" cy="1156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34400" y="3374571"/>
            <a:ext cx="1823508" cy="11538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433110" y="3046639"/>
            <a:ext cx="1495335" cy="1754326"/>
          </a:xfrm>
          <a:prstGeom prst="rect">
            <a:avLst/>
          </a:prstGeom>
          <a:noFill/>
        </p:spPr>
        <p:txBody>
          <a:bodyPr wrap="square" rtlCol="0">
            <a:spAutoFit/>
          </a:bodyPr>
          <a:lstStyle/>
          <a:p>
            <a:r>
              <a:rPr lang="en-US" dirty="0" smtClean="0"/>
              <a:t>Receptors control muscle mitochondria structure and function</a:t>
            </a:r>
            <a:endParaRPr lang="en-US" dirty="0"/>
          </a:p>
        </p:txBody>
      </p:sp>
    </p:spTree>
    <p:extLst>
      <p:ext uri="{BB962C8B-B14F-4D97-AF65-F5344CB8AC3E}">
        <p14:creationId xmlns:p14="http://schemas.microsoft.com/office/powerpoint/2010/main" val="391855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Familial ALS8</a:t>
            </a:r>
            <a:endParaRPr lang="en-US" dirty="0"/>
          </a:p>
        </p:txBody>
      </p:sp>
      <p:pic>
        <p:nvPicPr>
          <p:cNvPr id="4" name="Content Placeholder 3"/>
          <p:cNvPicPr>
            <a:picLocks noGrp="1" noChangeAspect="1"/>
          </p:cNvPicPr>
          <p:nvPr>
            <p:ph idx="1"/>
          </p:nvPr>
        </p:nvPicPr>
        <p:blipFill rotWithShape="1">
          <a:blip r:embed="rId2"/>
          <a:srcRect l="52836"/>
          <a:stretch/>
        </p:blipFill>
        <p:spPr>
          <a:xfrm>
            <a:off x="5317588" y="211016"/>
            <a:ext cx="3601329" cy="6555685"/>
          </a:xfrm>
          <a:prstGeom prst="rect">
            <a:avLst/>
          </a:prstGeom>
        </p:spPr>
      </p:pic>
      <p:sp>
        <p:nvSpPr>
          <p:cNvPr id="6" name="Rectangle 5"/>
          <p:cNvSpPr/>
          <p:nvPr/>
        </p:nvSpPr>
        <p:spPr>
          <a:xfrm>
            <a:off x="1022252" y="1713133"/>
            <a:ext cx="1903828" cy="1477328"/>
          </a:xfrm>
          <a:prstGeom prst="rect">
            <a:avLst/>
          </a:prstGeom>
        </p:spPr>
        <p:txBody>
          <a:bodyPr wrap="square">
            <a:spAutoFit/>
          </a:bodyPr>
          <a:lstStyle/>
          <a:p>
            <a:r>
              <a:rPr lang="en-US" dirty="0"/>
              <a:t>MSP domain of VAPB (N-terminal)</a:t>
            </a:r>
          </a:p>
          <a:p>
            <a:r>
              <a:rPr lang="en-US" b="1" u="sng" dirty="0" smtClean="0"/>
              <a:t>NO</a:t>
            </a:r>
            <a:r>
              <a:rPr lang="en-US" dirty="0" smtClean="0"/>
              <a:t> Cleavage </a:t>
            </a:r>
            <a:r>
              <a:rPr lang="en-US" dirty="0"/>
              <a:t>and </a:t>
            </a:r>
            <a:r>
              <a:rPr lang="en-US" dirty="0" smtClean="0"/>
              <a:t>secretion—due to P56S mutation</a:t>
            </a:r>
            <a:endParaRPr lang="en-US" dirty="0"/>
          </a:p>
        </p:txBody>
      </p:sp>
      <p:cxnSp>
        <p:nvCxnSpPr>
          <p:cNvPr id="8" name="Straight Arrow Connector 7"/>
          <p:cNvCxnSpPr>
            <a:stCxn id="6" idx="3"/>
          </p:cNvCxnSpPr>
          <p:nvPr/>
        </p:nvCxnSpPr>
        <p:spPr>
          <a:xfrm flipV="1">
            <a:off x="2926080" y="1195754"/>
            <a:ext cx="2926080" cy="12560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2252" y="3199033"/>
            <a:ext cx="1617785" cy="1200329"/>
          </a:xfrm>
          <a:prstGeom prst="rect">
            <a:avLst/>
          </a:prstGeom>
          <a:noFill/>
        </p:spPr>
        <p:txBody>
          <a:bodyPr wrap="square" rtlCol="0">
            <a:spAutoFit/>
          </a:bodyPr>
          <a:lstStyle/>
          <a:p>
            <a:r>
              <a:rPr lang="en-US" dirty="0" smtClean="0"/>
              <a:t>NO ligand to control LAR and ROBO-like receptors</a:t>
            </a:r>
            <a:endParaRPr lang="en-US" dirty="0"/>
          </a:p>
        </p:txBody>
      </p:sp>
      <p:cxnSp>
        <p:nvCxnSpPr>
          <p:cNvPr id="11" name="Straight Arrow Connector 10"/>
          <p:cNvCxnSpPr/>
          <p:nvPr/>
        </p:nvCxnSpPr>
        <p:spPr>
          <a:xfrm>
            <a:off x="2640037" y="3488858"/>
            <a:ext cx="3532163" cy="3103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22252" y="4399362"/>
            <a:ext cx="2591805" cy="2031325"/>
          </a:xfrm>
          <a:prstGeom prst="rect">
            <a:avLst/>
          </a:prstGeom>
          <a:noFill/>
        </p:spPr>
        <p:txBody>
          <a:bodyPr wrap="square" rtlCol="0">
            <a:spAutoFit/>
          </a:bodyPr>
          <a:lstStyle/>
          <a:p>
            <a:r>
              <a:rPr lang="en-US" dirty="0" smtClean="0"/>
              <a:t>Causes Actin remodeling in the muscle mitochondria</a:t>
            </a:r>
          </a:p>
          <a:p>
            <a:r>
              <a:rPr lang="en-US" dirty="0"/>
              <a:t>Muscle mitochondria structure and function are altered </a:t>
            </a:r>
          </a:p>
          <a:p>
            <a:endParaRPr lang="en-US" dirty="0"/>
          </a:p>
        </p:txBody>
      </p:sp>
      <p:cxnSp>
        <p:nvCxnSpPr>
          <p:cNvPr id="14" name="Straight Arrow Connector 13"/>
          <p:cNvCxnSpPr/>
          <p:nvPr/>
        </p:nvCxnSpPr>
        <p:spPr>
          <a:xfrm>
            <a:off x="3831771" y="4836258"/>
            <a:ext cx="2020389" cy="280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41097" y="5289373"/>
            <a:ext cx="2155371" cy="1477328"/>
          </a:xfrm>
          <a:prstGeom prst="rect">
            <a:avLst/>
          </a:prstGeom>
          <a:noFill/>
        </p:spPr>
        <p:txBody>
          <a:bodyPr wrap="square" rtlCol="0">
            <a:spAutoFit/>
          </a:bodyPr>
          <a:lstStyle/>
          <a:p>
            <a:r>
              <a:rPr lang="en-US" dirty="0">
                <a:hlinkClick r:id="rId3"/>
              </a:rPr>
              <a:t>http://www.cell.com/cms/attachment/2021787539/2041707744/fx1.jpg</a:t>
            </a:r>
            <a:endParaRPr lang="en-US" dirty="0"/>
          </a:p>
          <a:p>
            <a:endParaRPr lang="en-US" dirty="0"/>
          </a:p>
        </p:txBody>
      </p:sp>
    </p:spTree>
    <p:extLst>
      <p:ext uri="{BB962C8B-B14F-4D97-AF65-F5344CB8AC3E}">
        <p14:creationId xmlns:p14="http://schemas.microsoft.com/office/powerpoint/2010/main" val="429248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Yeast</a:t>
            </a:r>
            <a:endParaRPr lang="en-US" dirty="0"/>
          </a:p>
        </p:txBody>
      </p:sp>
      <p:sp>
        <p:nvSpPr>
          <p:cNvPr id="3" name="Content Placeholder 2"/>
          <p:cNvSpPr>
            <a:spLocks noGrp="1"/>
          </p:cNvSpPr>
          <p:nvPr>
            <p:ph idx="1"/>
          </p:nvPr>
        </p:nvSpPr>
        <p:spPr>
          <a:xfrm>
            <a:off x="1371600" y="2286000"/>
            <a:ext cx="3918857" cy="3581400"/>
          </a:xfrm>
        </p:spPr>
        <p:txBody>
          <a:bodyPr/>
          <a:lstStyle/>
          <a:p>
            <a:r>
              <a:rPr lang="en-US" dirty="0" smtClean="0"/>
              <a:t>Homology</a:t>
            </a:r>
          </a:p>
          <a:p>
            <a:r>
              <a:rPr lang="en-US" dirty="0" smtClean="0"/>
              <a:t>Scs2 gene</a:t>
            </a:r>
          </a:p>
          <a:p>
            <a:r>
              <a:rPr lang="en-US" dirty="0" smtClean="0"/>
              <a:t>Transformation Process</a:t>
            </a:r>
          </a:p>
        </p:txBody>
      </p:sp>
      <p:pic>
        <p:nvPicPr>
          <p:cNvPr id="4" name="Picture 3"/>
          <p:cNvPicPr/>
          <p:nvPr/>
        </p:nvPicPr>
        <p:blipFill>
          <a:blip r:embed="rId3"/>
          <a:stretch>
            <a:fillRect/>
          </a:stretch>
        </p:blipFill>
        <p:spPr>
          <a:xfrm>
            <a:off x="5290457" y="1649185"/>
            <a:ext cx="6555423" cy="4855029"/>
          </a:xfrm>
          <a:prstGeom prst="rect">
            <a:avLst/>
          </a:prstGeom>
        </p:spPr>
      </p:pic>
    </p:spTree>
    <p:extLst>
      <p:ext uri="{BB962C8B-B14F-4D97-AF65-F5344CB8AC3E}">
        <p14:creationId xmlns:p14="http://schemas.microsoft.com/office/powerpoint/2010/main" val="129632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Question</a:t>
            </a:r>
            <a:endParaRPr lang="en-US" dirty="0"/>
          </a:p>
        </p:txBody>
      </p:sp>
      <p:sp>
        <p:nvSpPr>
          <p:cNvPr id="3" name="Content Placeholder 2"/>
          <p:cNvSpPr>
            <a:spLocks noGrp="1"/>
          </p:cNvSpPr>
          <p:nvPr>
            <p:ph idx="1"/>
          </p:nvPr>
        </p:nvSpPr>
        <p:spPr/>
        <p:txBody>
          <a:bodyPr/>
          <a:lstStyle/>
          <a:p>
            <a:r>
              <a:rPr lang="en-US" dirty="0" smtClean="0"/>
              <a:t>Does the level of protein aggregation caused by different mutations in </a:t>
            </a:r>
            <a:r>
              <a:rPr lang="en-US" dirty="0"/>
              <a:t>the transformed yeast cells with the mutated VAPB </a:t>
            </a:r>
            <a:r>
              <a:rPr lang="en-US" dirty="0" smtClean="0"/>
              <a:t>affect </a:t>
            </a:r>
            <a:r>
              <a:rPr lang="en-US" dirty="0" smtClean="0"/>
              <a:t>the UPS of the UPR in the protein?</a:t>
            </a:r>
          </a:p>
          <a:p>
            <a:pPr lvl="1"/>
            <a:r>
              <a:rPr lang="en-US" dirty="0" smtClean="0"/>
              <a:t>Can the UPS be inhibited to interfere with the function of the UPR of the protein? If so, what is the level at which the protein aggregation accomplishes this?</a:t>
            </a:r>
            <a:endParaRPr lang="en-US" dirty="0"/>
          </a:p>
        </p:txBody>
      </p:sp>
    </p:spTree>
    <p:extLst>
      <p:ext uri="{BB962C8B-B14F-4D97-AF65-F5344CB8AC3E}">
        <p14:creationId xmlns:p14="http://schemas.microsoft.com/office/powerpoint/2010/main" val="1984207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Experiment</a:t>
            </a:r>
            <a:endParaRPr lang="en-US" dirty="0"/>
          </a:p>
        </p:txBody>
      </p:sp>
      <p:sp>
        <p:nvSpPr>
          <p:cNvPr id="3" name="Content Placeholder 2"/>
          <p:cNvSpPr>
            <a:spLocks noGrp="1"/>
          </p:cNvSpPr>
          <p:nvPr>
            <p:ph idx="1"/>
          </p:nvPr>
        </p:nvSpPr>
        <p:spPr>
          <a:xfrm>
            <a:off x="1045029" y="2830286"/>
            <a:ext cx="3918857" cy="1240971"/>
          </a:xfrm>
        </p:spPr>
        <p:txBody>
          <a:bodyPr/>
          <a:lstStyle/>
          <a:p>
            <a:r>
              <a:rPr lang="en-US" sz="2000" dirty="0" smtClean="0"/>
              <a:t>Create a library of mutants</a:t>
            </a:r>
          </a:p>
          <a:p>
            <a:pPr lvl="1"/>
            <a:r>
              <a:rPr lang="en-US" sz="2000" dirty="0" smtClean="0"/>
              <a:t>Using </a:t>
            </a:r>
            <a:r>
              <a:rPr lang="en-US" dirty="0" smtClean="0"/>
              <a:t>error-prone Polymerase Chain Reaction (EP-PCR)</a:t>
            </a:r>
            <a:endParaRPr lang="en-US" sz="2000" dirty="0" smtClean="0"/>
          </a:p>
          <a:p>
            <a:pPr lvl="1"/>
            <a:endParaRPr lang="en-US" dirty="0" smtClean="0"/>
          </a:p>
          <a:p>
            <a:endParaRPr lang="en-US" sz="2000" dirty="0" smtClean="0"/>
          </a:p>
        </p:txBody>
      </p:sp>
      <p:pic>
        <p:nvPicPr>
          <p:cNvPr id="9" name="Picture 8"/>
          <p:cNvPicPr/>
          <p:nvPr/>
        </p:nvPicPr>
        <p:blipFill>
          <a:blip r:embed="rId3"/>
          <a:stretch>
            <a:fillRect/>
          </a:stretch>
        </p:blipFill>
        <p:spPr>
          <a:xfrm>
            <a:off x="5290457" y="1428749"/>
            <a:ext cx="6553199" cy="4863193"/>
          </a:xfrm>
          <a:prstGeom prst="rect">
            <a:avLst/>
          </a:prstGeom>
        </p:spPr>
      </p:pic>
    </p:spTree>
    <p:extLst>
      <p:ext uri="{BB962C8B-B14F-4D97-AF65-F5344CB8AC3E}">
        <p14:creationId xmlns:p14="http://schemas.microsoft.com/office/powerpoint/2010/main" val="66934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Experiment</a:t>
            </a:r>
            <a:endParaRPr lang="en-US" dirty="0"/>
          </a:p>
        </p:txBody>
      </p:sp>
      <p:sp>
        <p:nvSpPr>
          <p:cNvPr id="3" name="Content Placeholder 2"/>
          <p:cNvSpPr>
            <a:spLocks noGrp="1"/>
          </p:cNvSpPr>
          <p:nvPr>
            <p:ph idx="1"/>
          </p:nvPr>
        </p:nvSpPr>
        <p:spPr>
          <a:xfrm>
            <a:off x="1371600" y="2830286"/>
            <a:ext cx="2960914" cy="1807029"/>
          </a:xfrm>
        </p:spPr>
        <p:txBody>
          <a:bodyPr/>
          <a:lstStyle/>
          <a:p>
            <a:r>
              <a:rPr lang="en-US" dirty="0"/>
              <a:t>Measure the protein aggregation caused by each mutation</a:t>
            </a:r>
          </a:p>
          <a:p>
            <a:pPr lvl="1"/>
            <a:r>
              <a:rPr lang="en-US" dirty="0"/>
              <a:t>Fluorescent dye </a:t>
            </a:r>
            <a:r>
              <a:rPr lang="en-US" dirty="0" err="1" smtClean="0"/>
              <a:t>ProteoStat</a:t>
            </a:r>
            <a:endParaRPr lang="en-US" dirty="0"/>
          </a:p>
        </p:txBody>
      </p:sp>
      <p:pic>
        <p:nvPicPr>
          <p:cNvPr id="4" name="Picture 3" descr="n external file that holds a picture, illustration, etc.&#10;Object n">
            <a:hlinkClick r:id="rId3" invalidUrl="https://www.ncbi.nlm.nih.gov/core/lw/2.0/html/tileshop_pmc/tileshop_pmc_inline.html?title=Click on image to zoom&amp;p=PMC3&amp;id=3112480_12013_2010_9138_Fig6_HTML.jpg" tgtFrame="&quot;tileshopwindow&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51239" y="1428750"/>
            <a:ext cx="5886132" cy="5102679"/>
          </a:xfrm>
          <a:prstGeom prst="rect">
            <a:avLst/>
          </a:prstGeom>
          <a:noFill/>
          <a:ln>
            <a:noFill/>
          </a:ln>
        </p:spPr>
      </p:pic>
      <p:sp>
        <p:nvSpPr>
          <p:cNvPr id="5" name="TextBox 4"/>
          <p:cNvSpPr txBox="1"/>
          <p:nvPr/>
        </p:nvSpPr>
        <p:spPr>
          <a:xfrm>
            <a:off x="1371600" y="4811486"/>
            <a:ext cx="2590800" cy="1477328"/>
          </a:xfrm>
          <a:prstGeom prst="rect">
            <a:avLst/>
          </a:prstGeom>
          <a:noFill/>
        </p:spPr>
        <p:txBody>
          <a:bodyPr wrap="square" rtlCol="0">
            <a:spAutoFit/>
          </a:bodyPr>
          <a:lstStyle/>
          <a:p>
            <a:r>
              <a:rPr lang="en-US" dirty="0" smtClean="0"/>
              <a:t>Figure shows the detection of amyloid plaques in normal and Alzheimer’s brain tissue using </a:t>
            </a:r>
            <a:r>
              <a:rPr lang="en-US" dirty="0" err="1" smtClean="0"/>
              <a:t>ProteoStat</a:t>
            </a:r>
            <a:endParaRPr lang="en-US" dirty="0"/>
          </a:p>
        </p:txBody>
      </p:sp>
      <p:cxnSp>
        <p:nvCxnSpPr>
          <p:cNvPr id="7" name="Straight Arrow Connector 6"/>
          <p:cNvCxnSpPr/>
          <p:nvPr/>
        </p:nvCxnSpPr>
        <p:spPr>
          <a:xfrm flipV="1">
            <a:off x="3744686" y="3733800"/>
            <a:ext cx="638333" cy="1447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694181" y="5550150"/>
            <a:ext cx="638333" cy="520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18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5983</TotalTime>
  <Words>1260</Words>
  <Application>Microsoft Macintosh PowerPoint</Application>
  <PresentationFormat>Widescreen</PresentationFormat>
  <Paragraphs>106</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The effect of Protein Aggregation Levels on the Unfolded Protein Response OF The VAPB protein</vt:lpstr>
      <vt:lpstr>Amyotrophic Lateral Sclerosis (ALS)</vt:lpstr>
      <vt:lpstr>Vesicle Associated Membrane Protein Associated Protein B (VAPB)</vt:lpstr>
      <vt:lpstr>VAPB Function</vt:lpstr>
      <vt:lpstr>Familial ALS8</vt:lpstr>
      <vt:lpstr>Why Use Yeast</vt:lpstr>
      <vt:lpstr>Central Question</vt:lpstr>
      <vt:lpstr>Goals of the Experiment</vt:lpstr>
      <vt:lpstr>Goals of the Experiment</vt:lpstr>
      <vt:lpstr>Results and Possible Issue(s)</vt:lpstr>
      <vt:lpstr>References</vt:lpstr>
      <vt:lpstr>References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Vishwanath</dc:creator>
  <cp:lastModifiedBy>Katie Vishwanath</cp:lastModifiedBy>
  <cp:revision>32</cp:revision>
  <dcterms:created xsi:type="dcterms:W3CDTF">2017-11-30T11:13:20Z</dcterms:created>
  <dcterms:modified xsi:type="dcterms:W3CDTF">2017-12-14T14:18:18Z</dcterms:modified>
</cp:coreProperties>
</file>