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2CBE210-4AD8-442D-B52A-890D21C6AD82}">
  <a:tblStyle styleId="{12CBE210-4AD8-442D-B52A-890D21C6AD82}"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My proposal focuses on ceramide synthase 3 and its involvement in psoriasis. </a:t>
            </a:r>
          </a:p>
          <a:p>
            <a:pPr marL="0" lvl="0" indent="0">
              <a:spcBef>
                <a:spcPts val="0"/>
              </a:spcBef>
              <a:buNone/>
            </a:pPr>
            <a:endParaRPr/>
          </a:p>
        </p:txBody>
      </p:sp>
      <p:sp>
        <p:nvSpPr>
          <p:cNvPr id="55" name="Shape 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This process confirms that mRNA for ceramide synthase 3 is being produced, and also quantifies the levels of mRNA production between the various drug groups. </a:t>
            </a:r>
          </a:p>
          <a:p>
            <a:pPr marL="0" lvl="0" indent="0">
              <a:spcBef>
                <a:spcPts val="0"/>
              </a:spcBef>
              <a:buNone/>
            </a:pPr>
            <a:endParaRPr/>
          </a:p>
        </p:txBody>
      </p:sp>
      <p:sp>
        <p:nvSpPr>
          <p:cNvPr id="157" name="Shape 15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dirty="0"/>
              <a:t>The next process is western blotting, which basically takes a tissue homogenate sample, runs it through an SDS page which separates the various proteins based on their molecular weight, then transfers the proteins onto a membrane. The proteins are then exposed to a primary antibody, which in this case is the Lass3 polyclonal antibody, followed by a secondary antibody to help detect the ceramide synthase protein. </a:t>
            </a:r>
          </a:p>
          <a:p>
            <a:pPr marL="0" lvl="0" indent="-69850">
              <a:spcBef>
                <a:spcPts val="0"/>
              </a:spcBef>
              <a:buClr>
                <a:schemeClr val="dk1"/>
              </a:buClr>
              <a:buSzPts val="1100"/>
              <a:buFont typeface="Arial"/>
              <a:buNone/>
            </a:pPr>
            <a:endParaRPr lang="en-US" dirty="0"/>
          </a:p>
          <a:p>
            <a:pPr marL="0" lvl="0" indent="-69850">
              <a:spcBef>
                <a:spcPts val="0"/>
              </a:spcBef>
              <a:buClr>
                <a:schemeClr val="dk1"/>
              </a:buClr>
              <a:buSzPts val="1100"/>
              <a:buFont typeface="Arial"/>
              <a:buNone/>
            </a:pPr>
            <a:r>
              <a:rPr lang="en-US" dirty="0"/>
              <a:t>https://microbeonline.com/wp-content/uploads/2017/05/Western-Blotting-Technique-Test-Procedure.png</a:t>
            </a:r>
          </a:p>
          <a:p>
            <a:pPr marL="0" lvl="0" indent="-69850">
              <a:spcBef>
                <a:spcPts val="0"/>
              </a:spcBef>
              <a:buClr>
                <a:schemeClr val="dk1"/>
              </a:buClr>
              <a:buSzPts val="1100"/>
              <a:buFont typeface="Arial"/>
              <a:buNone/>
            </a:pPr>
            <a:endParaRPr lang="en-US" dirty="0"/>
          </a:p>
          <a:p>
            <a:pPr marL="0" lvl="0" indent="0">
              <a:spcBef>
                <a:spcPts val="0"/>
              </a:spcBef>
              <a:buNone/>
            </a:pPr>
            <a:endParaRPr dirty="0"/>
          </a:p>
        </p:txBody>
      </p:sp>
      <p:sp>
        <p:nvSpPr>
          <p:cNvPr id="164" name="Shape 16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This analysis confirms that mRNA is being translated into proteins and also can help compare protein levels of CerS3 between the various drug groups. </a:t>
            </a:r>
          </a:p>
          <a:p>
            <a:pPr marL="0" lvl="0" indent="0">
              <a:spcBef>
                <a:spcPts val="0"/>
              </a:spcBef>
              <a:buNone/>
            </a:pPr>
            <a:endParaRPr/>
          </a:p>
        </p:txBody>
      </p:sp>
      <p:sp>
        <p:nvSpPr>
          <p:cNvPr id="171" name="Shape 17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The last step is a fluorometric enzymatic assay which utilizes the difference in fluorescence between the enzyme and the substrate to measure enzymatic activity. The addition of a ceramide synthase 3 substrate such as NBD sphingamine to CerS3 causes a reduction reaction, which should increase fluorescence during enzymatic activity. the fluorescence during this reaction process can be monitored, and if the graph shows an increase, this confirms that there is enzymatic activity</a:t>
            </a:r>
          </a:p>
          <a:p>
            <a:pPr marL="0" lvl="0" indent="0">
              <a:spcBef>
                <a:spcPts val="0"/>
              </a:spcBef>
              <a:buNone/>
            </a:pPr>
            <a:endParaRPr/>
          </a:p>
        </p:txBody>
      </p:sp>
      <p:sp>
        <p:nvSpPr>
          <p:cNvPr id="178" name="Shape 17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And it can also compare the levels of enzymatic activity between the drug groups. </a:t>
            </a:r>
          </a:p>
          <a:p>
            <a:pPr marL="0" lvl="0" indent="0">
              <a:spcBef>
                <a:spcPts val="0"/>
              </a:spcBef>
              <a:buNone/>
            </a:pPr>
            <a:endParaRPr/>
          </a:p>
        </p:txBody>
      </p:sp>
      <p:sp>
        <p:nvSpPr>
          <p:cNvPr id="191" name="Shape 19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a:t>There are a few limitations in this experiment. One is that CerS3 is highly expressed in the testis, so increasing its expression can cause some unwanted side effects. The drugs themselves can also have side effects. And a big limitation is that administration of these agonists may not induce a significant increase in CerS3 expression. However, if they do induce a significant increase in expression, then this experiment could potentially be tested in a mouse model of psoriasis to examine whether or not increasing CerS3 levels decreases the symptoms of psoriasis. It also paves a road for a potential gene therapy cure for psoriasis as well. </a:t>
            </a:r>
          </a:p>
          <a:p>
            <a:pPr marL="0" marR="0" lvl="0" indent="0" algn="l" rtl="0">
              <a:spcBef>
                <a:spcPts val="0"/>
              </a:spcBef>
              <a:buNone/>
            </a:pPr>
            <a:endParaRPr/>
          </a:p>
        </p:txBody>
      </p:sp>
      <p:sp>
        <p:nvSpPr>
          <p:cNvPr id="198" name="Shape 19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dirty="0"/>
          </a:p>
        </p:txBody>
      </p:sp>
      <p:sp>
        <p:nvSpPr>
          <p:cNvPr id="204" name="Shape 20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5" name="Shape 21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a:t>I’ll start off with a brief overview of psoriasis. Psoriasis is a chronic autoimmune inflammatory skin disorder which occurs when skin cells are prematurely replaced with new ones, causing buildup on the surface of the skin. This buildup causes chronic itching, irritation, and pain. </a:t>
            </a:r>
          </a:p>
          <a:p>
            <a:pPr marL="0" marR="0" lvl="0" indent="0" algn="l" rtl="0">
              <a:spcBef>
                <a:spcPts val="0"/>
              </a:spcBef>
              <a:buNone/>
            </a:pPr>
            <a:endParaRPr/>
          </a:p>
        </p:txBody>
      </p:sp>
      <p:sp>
        <p:nvSpPr>
          <p:cNvPr id="63" name="Shape 6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a:t>How do ceramides relate to psoriasis? Well, ceramides are a lipid signaling molecule made up of a sphingosine and a fatty acid that varies in length. Recent dermatology research has been focusing on ceramides due to its involvement with the epidermis. Ceramides make up 50% of the stratum corneum layer of the human epidermis and may be associated with epidermal diseases, such as psoriasis. </a:t>
            </a:r>
          </a:p>
          <a:p>
            <a:pPr marL="0" marR="0" lvl="0" indent="0" algn="l" rtl="0">
              <a:spcBef>
                <a:spcPts val="0"/>
              </a:spcBef>
              <a:buNone/>
            </a:pPr>
            <a:endParaRPr/>
          </a:p>
        </p:txBody>
      </p:sp>
      <p:sp>
        <p:nvSpPr>
          <p:cNvPr id="73" name="Shape 7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a:t>Ceramides are synthesized from 6 different ceramide synthases. The one I will be focusing on is ceramide synthase 3, which is expressed highly in the skin and the testis. It forms ultra long chain ceramides, which are ceramides with very long fatty acid chains.</a:t>
            </a:r>
          </a:p>
          <a:p>
            <a:pPr marL="0" marR="0" lvl="0" indent="-69850" algn="l" rtl="0">
              <a:spcBef>
                <a:spcPts val="0"/>
              </a:spcBef>
              <a:buClr>
                <a:schemeClr val="dk1"/>
              </a:buClr>
              <a:buSzPts val="1100"/>
              <a:buFont typeface="Arial"/>
              <a:buNone/>
            </a:pPr>
            <a:r>
              <a:rPr lang="en-US"/>
              <a:t> </a:t>
            </a:r>
          </a:p>
          <a:p>
            <a:pPr marL="0" marR="0" lvl="0" indent="0" algn="l" rtl="0">
              <a:spcBef>
                <a:spcPts val="0"/>
              </a:spcBef>
              <a:buNone/>
            </a:pPr>
            <a:endParaRPr/>
          </a:p>
        </p:txBody>
      </p:sp>
      <p:sp>
        <p:nvSpPr>
          <p:cNvPr id="81" name="Shape 8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a:t>In almost every psoriatic skin cell model tested, ceramide synthase 3 levels were always significantly decreased, while normal skin cells are shown to have normal levels of CerS3. So can increasing CerS3 levels reduce the effects of psoriasis? If so, how can CerS3 levels be increased? And this is the main question that my proposal focuses on.</a:t>
            </a:r>
          </a:p>
          <a:p>
            <a:pPr marL="0" marR="0" lvl="0" indent="-69850" algn="l" rtl="0">
              <a:spcBef>
                <a:spcPts val="0"/>
              </a:spcBef>
              <a:buClr>
                <a:schemeClr val="dk1"/>
              </a:buClr>
              <a:buSzPts val="1100"/>
              <a:buFont typeface="Arial"/>
              <a:buNone/>
            </a:pPr>
            <a:r>
              <a:rPr lang="en-US"/>
              <a:t> </a:t>
            </a:r>
          </a:p>
          <a:p>
            <a:pPr marL="0" marR="0" lvl="0" indent="0" algn="l" rtl="0">
              <a:spcBef>
                <a:spcPts val="0"/>
              </a:spcBef>
              <a:buNone/>
            </a:pPr>
            <a:endParaRPr/>
          </a:p>
        </p:txBody>
      </p:sp>
      <p:sp>
        <p:nvSpPr>
          <p:cNvPr id="94" name="Shape 9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a:t>PPARy is a receptor for CerS3. By activating this receptor using agonists, we can potentially upregulate CerS3? Two of the agonists I propose to study are PGJ2 and S26948, as shown on this chart. </a:t>
            </a:r>
          </a:p>
          <a:p>
            <a:pPr marL="0" marR="0" lvl="0" indent="0" algn="l" rtl="0">
              <a:spcBef>
                <a:spcPts val="0"/>
              </a:spcBef>
              <a:buNone/>
            </a:pPr>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ts val="1100"/>
              <a:buFont typeface="Arial"/>
              <a:buNone/>
            </a:pPr>
            <a:r>
              <a:rPr lang="en-US" dirty="0"/>
              <a:t>The goal of my experiment is to determine if administering agonists of the </a:t>
            </a:r>
            <a:r>
              <a:rPr lang="en-US" dirty="0" err="1"/>
              <a:t>PPARy</a:t>
            </a:r>
            <a:r>
              <a:rPr lang="en-US" dirty="0"/>
              <a:t> receptor will help upregulate CerS3 in epidermal keratinocytes and to analyze which agonist upregulates CerS3 the most. And I will be testing the effects of these agonists in normal human epidermal keratinocytes as well as psoriatic human epidermal keratinocytes. </a:t>
            </a:r>
          </a:p>
          <a:p>
            <a:pPr marL="0" marR="0" lvl="0" indent="0" algn="l" rtl="0">
              <a:spcBef>
                <a:spcPts val="0"/>
              </a:spcBef>
              <a:buNone/>
            </a:pPr>
            <a:endParaRPr dirty="0"/>
          </a:p>
        </p:txBody>
      </p:sp>
      <p:sp>
        <p:nvSpPr>
          <p:cNvPr id="117" name="Shape 11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An overview of my potential experiment can be seen here. I will have 3 agonists, PGJ2, INT131, and S26948. PGJ2 is a natural, endogenous ligand of the PPARy receptor, while INT131 and S26948 are synthetic drugs. All three of these drugs will be administered to normal keratinocytes and psoriatic keratinocytes. Then all of these groups will be subjected to real time PCR to detect mRNA expression levels of CerS3, Western Blotting to determine CerS3 protein levels, and an enzymatic assay to test the enzyme function of CerS3. </a:t>
            </a:r>
          </a:p>
          <a:p>
            <a:pPr marL="0" lvl="0" indent="0">
              <a:spcBef>
                <a:spcPts val="0"/>
              </a:spcBef>
              <a:buNone/>
            </a:pPr>
            <a:endParaRPr/>
          </a:p>
        </p:txBody>
      </p:sp>
      <p:sp>
        <p:nvSpPr>
          <p:cNvPr id="123" name="Shape 12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a:t>Real Time PCR is performed by taking a sample of the drug administered tissue, isolating the RNA, converting it to cDNA using reverse transcriptase and specific primers, and then performing PCR to amplify this sequence. The PCR product is then exposed to a Taqman probe which detects how much mRNA is in the PCR product. The product then goes through relative quantification where the total mRNA can be calculated. </a:t>
            </a:r>
          </a:p>
          <a:p>
            <a:pPr marL="0" lvl="0" indent="0">
              <a:spcBef>
                <a:spcPts val="0"/>
              </a:spcBef>
              <a:buNone/>
            </a:pPr>
            <a:endParaRPr/>
          </a:p>
        </p:txBody>
      </p:sp>
      <p:sp>
        <p:nvSpPr>
          <p:cNvPr id="149" name="Shape 14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Goldtop 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5" name="Shape 15"/>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6" name="Shape 16" descr="PPT_BG_new.jpg"/>
          <p:cNvPicPr preferRelativeResize="0"/>
          <p:nvPr/>
        </p:nvPicPr>
        <p:blipFill rotWithShape="1">
          <a:blip r:embed="rId2">
            <a:alphaModFix/>
          </a:blip>
          <a:srcRect/>
          <a:stretch/>
        </p:blipFill>
        <p:spPr>
          <a:xfrm>
            <a:off x="0" y="0"/>
            <a:ext cx="9144000" cy="1804416"/>
          </a:xfrm>
          <a:prstGeom prst="rect">
            <a:avLst/>
          </a:prstGeom>
          <a:noFill/>
          <a:ln>
            <a:noFill/>
          </a:ln>
        </p:spPr>
      </p:pic>
      <p:pic>
        <p:nvPicPr>
          <p:cNvPr id="17" name="Shape 17" descr="bm_UnivRelations_RF_st_rgb.eps"/>
          <p:cNvPicPr preferRelativeResize="0"/>
          <p:nvPr/>
        </p:nvPicPr>
        <p:blipFill rotWithShape="1">
          <a:blip r:embed="rId3">
            <a:alphaModFix/>
          </a:blip>
          <a:srcRect/>
          <a:stretch/>
        </p:blipFill>
        <p:spPr>
          <a:xfrm>
            <a:off x="787400" y="803796"/>
            <a:ext cx="2590800" cy="792708"/>
          </a:xfrm>
          <a:prstGeom prst="rect">
            <a:avLst/>
          </a:prstGeom>
          <a:noFill/>
          <a:ln>
            <a:noFill/>
          </a:ln>
        </p:spPr>
      </p:pic>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0" name="Shape 20"/>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 name="Shape 22"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 name="Shape 26"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30" name="Shape 30"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3" name="Shape 33"/>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37" name="Shape 37"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pic>
        <p:nvPicPr>
          <p:cNvPr id="40" name="Shape 40"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pic>
        <p:nvPicPr>
          <p:cNvPr id="42" name="Shape 42"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5" name="Shape 45"/>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47" name="Shape 47"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0" name="Shape 5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52" name="Shape 52" descr="vcu-ppt-footer-gray.eps"/>
          <p:cNvPicPr preferRelativeResize="0"/>
          <p:nvPr/>
        </p:nvPicPr>
        <p:blipFill rotWithShape="1">
          <a:blip r:embed="rId2">
            <a:alphaModFix/>
          </a:blip>
          <a:srcRect/>
          <a:stretch/>
        </p:blipFill>
        <p:spPr>
          <a:xfrm>
            <a:off x="0" y="6062472"/>
            <a:ext cx="5905266" cy="795528"/>
          </a:xfrm>
          <a:prstGeom prst="rect">
            <a:avLst/>
          </a:prstGeom>
          <a:noFill/>
          <a:ln>
            <a:noFill/>
          </a:ln>
          <a:effectLst>
            <a:outerShdw blurRad="152400" dist="25400" dir="16200000" sx="102000" sy="102000" algn="tl" rotWithShape="0">
              <a:srgbClr val="000000">
                <a:alpha val="20000"/>
              </a:srgbClr>
            </a:outerShdw>
          </a:effectLst>
        </p:spPr>
      </p:pic>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6810375" y="6351661"/>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fda.gov/Drugs/DrugSafety/ucm266555.htm" TargetMode="External"/><Relationship Id="rId7" Type="http://schemas.openxmlformats.org/officeDocument/2006/relationships/hyperlink" Target="https://www.thermofisher.com/taqman-gene-expression/product/Hs00698859_m1?CID=&amp;ICI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thermofisher.com/us/en/home/life-science/pcr/real-time-pcr/real-time-pcr-applications/gene-expression-using-real-time-pcr.html" TargetMode="External"/><Relationship Id="rId5" Type="http://schemas.openxmlformats.org/officeDocument/2006/relationships/hyperlink" Target="https://www.thermofisher.com/order/catalog/product/AM1728?ICID=cvc-rna-cultured-cells-c3t1" TargetMode="External"/><Relationship Id="rId4" Type="http://schemas.openxmlformats.org/officeDocument/2006/relationships/hyperlink" Target="https://www.thermofisher.com/us/en/home/life-science/pcr/real-time-pcr/qpcr-education/absolute-vs-relative-quantification-for-qpcr.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844675"/>
            <a:ext cx="7958328" cy="2398141"/>
          </a:xfrm>
          <a:prstGeom prst="rect">
            <a:avLst/>
          </a:prstGeom>
          <a:noFill/>
          <a:ln>
            <a:noFill/>
          </a:ln>
        </p:spPr>
        <p:txBody>
          <a:bodyPr wrap="square" lIns="91425" tIns="45700" rIns="91425" bIns="45700" anchor="ctr" anchorCtr="0">
            <a:noAutofit/>
          </a:bodyPr>
          <a:lstStyle/>
          <a:p>
            <a:pPr marL="0" marR="0" lvl="0" indent="-222250" algn="ctr" rtl="0">
              <a:spcBef>
                <a:spcPts val="0"/>
              </a:spcBef>
              <a:buClr>
                <a:schemeClr val="dk1"/>
              </a:buClr>
              <a:buSzPts val="3500"/>
              <a:buFont typeface="Calibri"/>
              <a:buNone/>
            </a:pPr>
            <a:r>
              <a:rPr lang="en-US" sz="3600"/>
              <a:t>The Upregulation of Ceramide Synthase 3 via PGJ2, INT131, and S26948 in Psoriatic Human Epidermal Keratinocytes and Normal Human Epidermal Keratinocytes</a:t>
            </a:r>
          </a:p>
        </p:txBody>
      </p:sp>
      <p:sp>
        <p:nvSpPr>
          <p:cNvPr id="58" name="Shape 58"/>
          <p:cNvSpPr txBox="1">
            <a:spLocks noGrp="1"/>
          </p:cNvSpPr>
          <p:nvPr>
            <p:ph type="subTitle" idx="1"/>
          </p:nvPr>
        </p:nvSpPr>
        <p:spPr>
          <a:xfrm>
            <a:off x="1371600" y="4544568"/>
            <a:ext cx="6400800" cy="783336"/>
          </a:xfrm>
          <a:prstGeom prst="rect">
            <a:avLst/>
          </a:prstGeom>
          <a:noFill/>
          <a:ln>
            <a:noFill/>
          </a:ln>
        </p:spPr>
        <p:txBody>
          <a:bodyPr wrap="square" lIns="91425" tIns="45700" rIns="91425" bIns="45700" anchor="t" anchorCtr="0">
            <a:noAutofit/>
          </a:bodyPr>
          <a:lstStyle/>
          <a:p>
            <a:pPr marL="0" marR="0" lvl="0" indent="-203200" algn="ctr" rtl="0">
              <a:spcBef>
                <a:spcPts val="0"/>
              </a:spcBef>
              <a:buClr>
                <a:srgbClr val="888888"/>
              </a:buClr>
              <a:buSzPts val="3200"/>
              <a:buFont typeface="Arial"/>
              <a:buNone/>
            </a:pPr>
            <a:r>
              <a:rPr lang="en-US" sz="3200" b="0" i="0" u="none" strike="noStrike" cap="none">
                <a:solidFill>
                  <a:srgbClr val="888888"/>
                </a:solidFill>
                <a:latin typeface="Calibri"/>
                <a:ea typeface="Calibri"/>
                <a:cs typeface="Calibri"/>
                <a:sym typeface="Calibri"/>
              </a:rPr>
              <a:t>Mouni Talari</a:t>
            </a:r>
          </a:p>
        </p:txBody>
      </p:sp>
      <p:sp>
        <p:nvSpPr>
          <p:cNvPr id="59" name="Shape 59"/>
          <p:cNvSpPr txBox="1"/>
          <p:nvPr/>
        </p:nvSpPr>
        <p:spPr>
          <a:xfrm>
            <a:off x="1371600" y="1325929"/>
            <a:ext cx="2215662" cy="518746"/>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952500" y="920700"/>
          <a:ext cx="7239000" cy="5062860"/>
        </p:xfrm>
        <a:graphic>
          <a:graphicData uri="http://schemas.openxmlformats.org/drawingml/2006/table">
            <a:tbl>
              <a:tblPr>
                <a:noFill/>
                <a:tableStyleId>{12CBE210-4AD8-442D-B52A-890D21C6AD82}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1588200">
                <a:tc>
                  <a:txBody>
                    <a:bodyPr/>
                    <a:lstStyle/>
                    <a:p>
                      <a:pPr marL="457200" lvl="0" indent="-457200" algn="ctr">
                        <a:spcBef>
                          <a:spcPts val="0"/>
                        </a:spcBef>
                        <a:buSzPts val="3600"/>
                        <a:buAutoNum type="arabicPeriod"/>
                      </a:pPr>
                      <a:r>
                        <a:rPr lang="en-US" sz="3600"/>
                        <a:t>Real Time PCR</a:t>
                      </a:r>
                    </a:p>
                  </a:txBody>
                  <a:tcPr marL="91425" marR="91425" marT="91425" marB="91425" anchor="ctr">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a:spcBef>
                          <a:spcPts val="0"/>
                        </a:spcBef>
                        <a:buNone/>
                      </a:pPr>
                      <a:r>
                        <a:rPr lang="en-US" sz="2400"/>
                        <a:t>Confirms that mRNA for Ceramide Synthase 3 is being made; compares levels</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8200">
                <a:tc>
                  <a:txBody>
                    <a:bodyPr/>
                    <a:lstStyle/>
                    <a:p>
                      <a:pPr marL="0" lvl="0" indent="0" algn="ctr">
                        <a:spcBef>
                          <a:spcPts val="0"/>
                        </a:spcBef>
                        <a:buNone/>
                      </a:pPr>
                      <a:r>
                        <a:rPr lang="en-US" sz="3600"/>
                        <a:t>2. Western Blot</a:t>
                      </a:r>
                    </a:p>
                  </a:txBody>
                  <a:tcPr marL="91425" marR="91425" marT="91425" marB="91425" anchor="ctr">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a:spcBef>
                          <a:spcPts val="0"/>
                        </a:spcBef>
                        <a:buNone/>
                      </a:pPr>
                      <a:r>
                        <a:rPr lang="en-US" sz="2400"/>
                        <a:t>Confirms that mRNA is being translated into proteins </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8200">
                <a:tc>
                  <a:txBody>
                    <a:bodyPr/>
                    <a:lstStyle/>
                    <a:p>
                      <a:pPr marL="0" lvl="0" indent="0" algn="ctr">
                        <a:spcBef>
                          <a:spcPts val="0"/>
                        </a:spcBef>
                        <a:buNone/>
                      </a:pPr>
                      <a:r>
                        <a:rPr lang="en-US" sz="3600"/>
                        <a:t>3. CerS3 Enzymatic Assay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a:spcBef>
                          <a:spcPts val="0"/>
                        </a:spcBef>
                        <a:buNone/>
                      </a:pPr>
                      <a:r>
                        <a:rPr lang="en-US" sz="2400"/>
                        <a:t>Confirms enzymatic activity </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60" name="Shape 160"/>
          <p:cNvSpPr txBox="1"/>
          <p:nvPr/>
        </p:nvSpPr>
        <p:spPr>
          <a:xfrm>
            <a:off x="952500" y="920700"/>
            <a:ext cx="7239000" cy="1599600"/>
          </a:xfrm>
          <a:prstGeom prst="rect">
            <a:avLst/>
          </a:prstGeom>
          <a:noFill/>
          <a:ln w="76200"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a:blip r:embed="rId3">
            <a:alphaModFix/>
          </a:blip>
          <a:stretch>
            <a:fillRect/>
          </a:stretch>
        </p:blipFill>
        <p:spPr>
          <a:xfrm>
            <a:off x="0" y="0"/>
            <a:ext cx="9144000" cy="6691313"/>
          </a:xfrm>
          <a:prstGeom prst="rect">
            <a:avLst/>
          </a:prstGeom>
          <a:noFill/>
          <a:ln>
            <a:noFill/>
          </a:ln>
        </p:spPr>
      </p:pic>
      <p:sp>
        <p:nvSpPr>
          <p:cNvPr id="167" name="Shape 167"/>
          <p:cNvSpPr txBox="1"/>
          <p:nvPr/>
        </p:nvSpPr>
        <p:spPr>
          <a:xfrm>
            <a:off x="6412575" y="4168225"/>
            <a:ext cx="2731500" cy="463200"/>
          </a:xfrm>
          <a:prstGeom prst="rect">
            <a:avLst/>
          </a:prstGeom>
          <a:solidFill>
            <a:srgbClr val="F3F3F3"/>
          </a:solidFill>
          <a:ln>
            <a:noFill/>
          </a:ln>
        </p:spPr>
        <p:txBody>
          <a:bodyPr wrap="square" lIns="91425" tIns="91425" rIns="91425" bIns="91425" anchor="t" anchorCtr="0">
            <a:noAutofit/>
          </a:bodyPr>
          <a:lstStyle/>
          <a:p>
            <a:pPr marL="0" lvl="0" indent="0">
              <a:spcBef>
                <a:spcPts val="0"/>
              </a:spcBef>
              <a:buNone/>
            </a:pPr>
            <a:r>
              <a:rPr lang="en-US" b="1"/>
              <a:t>Lass 3 Polyclonal Antibody</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Shape 173"/>
          <p:cNvGraphicFramePr/>
          <p:nvPr/>
        </p:nvGraphicFramePr>
        <p:xfrm>
          <a:off x="952500" y="920700"/>
          <a:ext cx="7239000" cy="5062860"/>
        </p:xfrm>
        <a:graphic>
          <a:graphicData uri="http://schemas.openxmlformats.org/drawingml/2006/table">
            <a:tbl>
              <a:tblPr>
                <a:noFill/>
                <a:tableStyleId>{12CBE210-4AD8-442D-B52A-890D21C6AD82}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1588200">
                <a:tc>
                  <a:txBody>
                    <a:bodyPr/>
                    <a:lstStyle/>
                    <a:p>
                      <a:pPr marL="457200" lvl="0" indent="-457200" algn="ctr" rtl="0">
                        <a:spcBef>
                          <a:spcPts val="0"/>
                        </a:spcBef>
                        <a:buSzPts val="3600"/>
                        <a:buAutoNum type="arabicPeriod"/>
                      </a:pPr>
                      <a:r>
                        <a:rPr lang="en-US" sz="3600"/>
                        <a:t>Real Time PCR</a:t>
                      </a:r>
                    </a:p>
                  </a:txBody>
                  <a:tcPr marL="91425" marR="91425" marT="91425" marB="91425" anchor="ctr">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rtl="0">
                        <a:spcBef>
                          <a:spcPts val="0"/>
                        </a:spcBef>
                        <a:buNone/>
                      </a:pPr>
                      <a:r>
                        <a:rPr lang="en-US" sz="2400"/>
                        <a:t>Confirms that mRNA for Ceramide Synthase 3 is being made</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8200">
                <a:tc>
                  <a:txBody>
                    <a:bodyPr/>
                    <a:lstStyle/>
                    <a:p>
                      <a:pPr marL="0" lvl="0" indent="0" algn="ctr" rtl="0">
                        <a:spcBef>
                          <a:spcPts val="0"/>
                        </a:spcBef>
                        <a:buNone/>
                      </a:pPr>
                      <a:r>
                        <a:rPr lang="en-US" sz="3600"/>
                        <a:t>2. Western Blot</a:t>
                      </a:r>
                    </a:p>
                  </a:txBody>
                  <a:tcPr marL="91425" marR="91425" marT="91425" marB="91425" anchor="ctr">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rtl="0">
                        <a:spcBef>
                          <a:spcPts val="0"/>
                        </a:spcBef>
                        <a:buNone/>
                      </a:pPr>
                      <a:r>
                        <a:rPr lang="en-US" sz="2400"/>
                        <a:t>Confirms that mRNA is being translated into proteins; compares levels </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8200">
                <a:tc>
                  <a:txBody>
                    <a:bodyPr/>
                    <a:lstStyle/>
                    <a:p>
                      <a:pPr marL="0" lvl="0" indent="0" algn="ctr" rtl="0">
                        <a:spcBef>
                          <a:spcPts val="0"/>
                        </a:spcBef>
                        <a:buNone/>
                      </a:pPr>
                      <a:r>
                        <a:rPr lang="en-US" sz="3600"/>
                        <a:t>3. CerS3 Enzymatic Assay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rtl="0">
                        <a:spcBef>
                          <a:spcPts val="0"/>
                        </a:spcBef>
                        <a:buNone/>
                      </a:pPr>
                      <a:r>
                        <a:rPr lang="en-US" sz="2400"/>
                        <a:t>Confirms enzymatic activity </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4" name="Shape 174"/>
          <p:cNvSpPr txBox="1"/>
          <p:nvPr/>
        </p:nvSpPr>
        <p:spPr>
          <a:xfrm>
            <a:off x="961200" y="2508900"/>
            <a:ext cx="7221600" cy="1630500"/>
          </a:xfrm>
          <a:prstGeom prst="rect">
            <a:avLst/>
          </a:prstGeom>
          <a:noFill/>
          <a:ln w="76200"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endParaRP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409700" y="285000"/>
            <a:ext cx="8211900" cy="12291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US" sz="4400"/>
              <a:t>Fluorometric Enzymatic Assay</a:t>
            </a:r>
          </a:p>
        </p:txBody>
      </p:sp>
      <p:sp>
        <p:nvSpPr>
          <p:cNvPr id="181" name="Shape 181"/>
          <p:cNvSpPr/>
          <p:nvPr/>
        </p:nvSpPr>
        <p:spPr>
          <a:xfrm>
            <a:off x="110325" y="1442850"/>
            <a:ext cx="2979300" cy="2264400"/>
          </a:xfrm>
          <a:prstGeom prst="corner">
            <a:avLst>
              <a:gd name="adj1" fmla="val 50000"/>
              <a:gd name="adj2" fmla="val 50000"/>
            </a:avLst>
          </a:prstGeom>
          <a:solidFill>
            <a:srgbClr val="6FA8D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US"/>
              <a:t>           Ceramide synthase 3</a:t>
            </a:r>
          </a:p>
        </p:txBody>
      </p:sp>
      <p:sp>
        <p:nvSpPr>
          <p:cNvPr id="182" name="Shape 182"/>
          <p:cNvSpPr/>
          <p:nvPr/>
        </p:nvSpPr>
        <p:spPr>
          <a:xfrm>
            <a:off x="3267738" y="2629775"/>
            <a:ext cx="585000" cy="6174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3" name="Shape 183"/>
          <p:cNvSpPr/>
          <p:nvPr/>
        </p:nvSpPr>
        <p:spPr>
          <a:xfrm>
            <a:off x="3909313" y="2320938"/>
            <a:ext cx="2004290" cy="1235064"/>
          </a:xfrm>
          <a:custGeom>
            <a:avLst/>
            <a:gdLst/>
            <a:ahLst/>
            <a:cxnLst/>
            <a:rect l="0" t="0" r="0" b="0"/>
            <a:pathLst>
              <a:path w="50703" h="35102" extrusionOk="0">
                <a:moveTo>
                  <a:pt x="0" y="866"/>
                </a:moveTo>
                <a:lnTo>
                  <a:pt x="866" y="35102"/>
                </a:lnTo>
                <a:lnTo>
                  <a:pt x="50703" y="34669"/>
                </a:lnTo>
                <a:lnTo>
                  <a:pt x="50270" y="0"/>
                </a:lnTo>
                <a:close/>
              </a:path>
            </a:pathLst>
          </a:custGeom>
          <a:solidFill>
            <a:srgbClr val="93C47D"/>
          </a:solidFill>
          <a:ln w="9525" cap="flat" cmpd="sng">
            <a:solidFill>
              <a:schemeClr val="dk2"/>
            </a:solidFill>
            <a:prstDash val="solid"/>
            <a:round/>
            <a:headEnd type="none" w="lg" len="lg"/>
            <a:tailEnd type="none" w="lg" len="lg"/>
          </a:ln>
        </p:spPr>
      </p:sp>
      <p:sp>
        <p:nvSpPr>
          <p:cNvPr id="184" name="Shape 184"/>
          <p:cNvSpPr txBox="1"/>
          <p:nvPr/>
        </p:nvSpPr>
        <p:spPr>
          <a:xfrm>
            <a:off x="4029613" y="2715875"/>
            <a:ext cx="1763700" cy="445200"/>
          </a:xfrm>
          <a:prstGeom prst="rect">
            <a:avLst/>
          </a:prstGeom>
          <a:noFill/>
          <a:ln>
            <a:noFill/>
          </a:ln>
        </p:spPr>
        <p:txBody>
          <a:bodyPr wrap="square" lIns="91425" tIns="91425" rIns="91425" bIns="91425" anchor="t" anchorCtr="0">
            <a:noAutofit/>
          </a:bodyPr>
          <a:lstStyle/>
          <a:p>
            <a:pPr marL="0" lvl="0" indent="0">
              <a:spcBef>
                <a:spcPts val="0"/>
              </a:spcBef>
              <a:buNone/>
            </a:pPr>
            <a:r>
              <a:rPr lang="en-US"/>
              <a:t>NBD-Sphingamine</a:t>
            </a:r>
          </a:p>
        </p:txBody>
      </p:sp>
      <p:sp>
        <p:nvSpPr>
          <p:cNvPr id="185" name="Shape 185"/>
          <p:cNvSpPr/>
          <p:nvPr/>
        </p:nvSpPr>
        <p:spPr>
          <a:xfrm>
            <a:off x="5539825" y="1122225"/>
            <a:ext cx="1282500" cy="3384600"/>
          </a:xfrm>
          <a:prstGeom prst="rightBrace">
            <a:avLst>
              <a:gd name="adj1" fmla="val 8333"/>
              <a:gd name="adj2" fmla="val 50000"/>
            </a:avLst>
          </a:prstGeom>
          <a:noFill/>
          <a:ln w="38100"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6" name="Shape 186"/>
          <p:cNvSpPr txBox="1"/>
          <p:nvPr/>
        </p:nvSpPr>
        <p:spPr>
          <a:xfrm>
            <a:off x="6822325" y="1870375"/>
            <a:ext cx="2200200" cy="16857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US" sz="1800" b="1"/>
              <a:t>REDUCTION REACTION</a:t>
            </a:r>
          </a:p>
          <a:p>
            <a:pPr marL="0" lvl="0" indent="0" algn="ctr">
              <a:spcBef>
                <a:spcPts val="0"/>
              </a:spcBef>
              <a:buNone/>
            </a:pPr>
            <a:endParaRPr sz="1800" b="1"/>
          </a:p>
          <a:p>
            <a:pPr marL="0" lvl="0" indent="0" algn="ctr">
              <a:spcBef>
                <a:spcPts val="0"/>
              </a:spcBef>
              <a:buNone/>
            </a:pPr>
            <a:r>
              <a:rPr lang="en-US" sz="1800" b="1"/>
              <a:t>= </a:t>
            </a:r>
          </a:p>
          <a:p>
            <a:pPr marL="0" lvl="0" indent="0" algn="ctr">
              <a:spcBef>
                <a:spcPts val="0"/>
              </a:spcBef>
              <a:buNone/>
            </a:pPr>
            <a:endParaRPr sz="1800" b="1"/>
          </a:p>
          <a:p>
            <a:pPr marL="0" lvl="0" indent="0" algn="ctr">
              <a:spcBef>
                <a:spcPts val="0"/>
              </a:spcBef>
              <a:buNone/>
            </a:pPr>
            <a:r>
              <a:rPr lang="en-US" sz="1800" b="1"/>
              <a:t>INCREASE IN FLUORESCENCE</a:t>
            </a:r>
          </a:p>
          <a:p>
            <a:pPr marL="0" lvl="0" indent="0" algn="ctr">
              <a:spcBef>
                <a:spcPts val="0"/>
              </a:spcBef>
              <a:buNone/>
            </a:pPr>
            <a:endParaRPr sz="1800" b="1"/>
          </a:p>
          <a:p>
            <a:pPr marL="0" lvl="0" indent="0" algn="ctr">
              <a:spcBef>
                <a:spcPts val="0"/>
              </a:spcBef>
              <a:buNone/>
            </a:pPr>
            <a:endParaRPr sz="1800" b="1"/>
          </a:p>
        </p:txBody>
      </p:sp>
      <p:pic>
        <p:nvPicPr>
          <p:cNvPr id="187" name="Shape 187"/>
          <p:cNvPicPr preferRelativeResize="0"/>
          <p:nvPr/>
        </p:nvPicPr>
        <p:blipFill>
          <a:blip r:embed="rId3">
            <a:alphaModFix/>
          </a:blip>
          <a:stretch>
            <a:fillRect/>
          </a:stretch>
        </p:blipFill>
        <p:spPr>
          <a:xfrm>
            <a:off x="631375" y="4694850"/>
            <a:ext cx="7881250" cy="1936225"/>
          </a:xfrm>
          <a:prstGeom prst="rect">
            <a:avLst/>
          </a:prstGeom>
          <a:noFill/>
          <a:ln>
            <a:noFill/>
          </a:ln>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Shape 193"/>
          <p:cNvGraphicFramePr/>
          <p:nvPr/>
        </p:nvGraphicFramePr>
        <p:xfrm>
          <a:off x="952500" y="920700"/>
          <a:ext cx="7239000" cy="5005170"/>
        </p:xfrm>
        <a:graphic>
          <a:graphicData uri="http://schemas.openxmlformats.org/drawingml/2006/table">
            <a:tbl>
              <a:tblPr>
                <a:noFill/>
                <a:tableStyleId>{12CBE210-4AD8-442D-B52A-890D21C6AD82}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1588200">
                <a:tc>
                  <a:txBody>
                    <a:bodyPr/>
                    <a:lstStyle/>
                    <a:p>
                      <a:pPr marL="457200" lvl="0" indent="-457200" algn="ctr" rtl="0">
                        <a:spcBef>
                          <a:spcPts val="0"/>
                        </a:spcBef>
                        <a:buSzPts val="3600"/>
                        <a:buAutoNum type="arabicPeriod"/>
                      </a:pPr>
                      <a:r>
                        <a:rPr lang="en-US" sz="3600"/>
                        <a:t>Real Time PCR</a:t>
                      </a:r>
                    </a:p>
                  </a:txBody>
                  <a:tcPr marL="91425" marR="91425" marT="91425" marB="91425" anchor="ctr">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rtl="0">
                        <a:spcBef>
                          <a:spcPts val="0"/>
                        </a:spcBef>
                        <a:buNone/>
                      </a:pPr>
                      <a:r>
                        <a:rPr lang="en-US" sz="2400"/>
                        <a:t>Confirms that mRNA for Ceramide Synthase 3 is being made</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8200">
                <a:tc>
                  <a:txBody>
                    <a:bodyPr/>
                    <a:lstStyle/>
                    <a:p>
                      <a:pPr marL="0" lvl="0" indent="0" algn="ctr" rtl="0">
                        <a:spcBef>
                          <a:spcPts val="0"/>
                        </a:spcBef>
                        <a:buNone/>
                      </a:pPr>
                      <a:r>
                        <a:rPr lang="en-US" sz="3600"/>
                        <a:t>2. Western Blot</a:t>
                      </a:r>
                    </a:p>
                  </a:txBody>
                  <a:tcPr marL="91425" marR="91425" marT="91425" marB="91425" anchor="ctr">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rtl="0">
                        <a:spcBef>
                          <a:spcPts val="0"/>
                        </a:spcBef>
                        <a:buNone/>
                      </a:pPr>
                      <a:r>
                        <a:rPr lang="en-US" sz="2400"/>
                        <a:t>Confirms that mRNA is being translated into proteins </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8200">
                <a:tc>
                  <a:txBody>
                    <a:bodyPr/>
                    <a:lstStyle/>
                    <a:p>
                      <a:pPr marL="0" lvl="0" indent="0" algn="ctr" rtl="0">
                        <a:spcBef>
                          <a:spcPts val="0"/>
                        </a:spcBef>
                        <a:buNone/>
                      </a:pPr>
                      <a:r>
                        <a:rPr lang="en-US" sz="3600"/>
                        <a:t>3. CerS3 Enzymatic Assay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tc>
                  <a:txBody>
                    <a:bodyPr/>
                    <a:lstStyle/>
                    <a:p>
                      <a:pPr marL="0" lvl="0" indent="0" rtl="0">
                        <a:spcBef>
                          <a:spcPts val="0"/>
                        </a:spcBef>
                        <a:buNone/>
                      </a:pPr>
                      <a:r>
                        <a:rPr lang="en-US" sz="2400"/>
                        <a:t>Confirms enzymatic activity; compares levels of CerS3 enzyme activity</a:t>
                      </a:r>
                    </a:p>
                  </a:txBody>
                  <a:tcPr marL="91425" marR="91425" marT="91425" marB="91425">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38100" cap="flat" cmpd="sng">
                      <a:solidFill>
                        <a:srgbClr val="000000"/>
                      </a:solidFill>
                      <a:prstDash val="solid"/>
                      <a:round/>
                      <a:headEnd type="none" w="med" len="med"/>
                      <a:tailEnd type="none" w="med" len="med"/>
                    </a:lnT>
                    <a:lnB w="381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94" name="Shape 194"/>
          <p:cNvSpPr txBox="1"/>
          <p:nvPr/>
        </p:nvSpPr>
        <p:spPr>
          <a:xfrm>
            <a:off x="952500" y="4145800"/>
            <a:ext cx="7239000" cy="1870200"/>
          </a:xfrm>
          <a:prstGeom prst="rect">
            <a:avLst/>
          </a:prstGeom>
          <a:noFill/>
          <a:ln w="76200"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endParaRP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457200" y="560832"/>
            <a:ext cx="8229600" cy="5565331"/>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Limitations</a:t>
            </a: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CerS3 is highly expressed in testis </a:t>
            </a: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PPARγ agonist side effects </a:t>
            </a:r>
          </a:p>
          <a:p>
            <a:pPr marL="742950" marR="0" lvl="1" indent="-285750" algn="l" rtl="0">
              <a:spcBef>
                <a:spcPts val="560"/>
              </a:spcBef>
              <a:spcAft>
                <a:spcPts val="0"/>
              </a:spcAft>
              <a:buClr>
                <a:srgbClr val="FF0000"/>
              </a:buClr>
              <a:buSzPts val="2800"/>
              <a:buFont typeface="Arial"/>
              <a:buChar char="–"/>
            </a:pPr>
            <a:r>
              <a:rPr lang="en-US" sz="2800" b="0" i="0" u="none" strike="noStrike" cap="none">
                <a:solidFill>
                  <a:srgbClr val="FF0000"/>
                </a:solidFill>
                <a:latin typeface="Calibri"/>
                <a:ea typeface="Calibri"/>
                <a:cs typeface="Calibri"/>
                <a:sym typeface="Calibri"/>
              </a:rPr>
              <a:t>Administration of agonists may not increase CerS3 expression</a:t>
            </a: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Goals</a:t>
            </a: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Find a new treatment of psoriasis that can be used for more severe forms of the disease. </a:t>
            </a:r>
          </a:p>
          <a:p>
            <a:pPr marL="742950" marR="0" lvl="1" indent="-285750" algn="l" rtl="0">
              <a:spcBef>
                <a:spcPts val="560"/>
              </a:spcBef>
              <a:spcAft>
                <a:spcPts val="0"/>
              </a:spcAft>
              <a:buClr>
                <a:schemeClr val="dk1"/>
              </a:buClr>
              <a:buSzPts val="2800"/>
              <a:buFont typeface="Arial"/>
              <a:buChar char="–"/>
            </a:pPr>
            <a:r>
              <a:rPr lang="en-US" b="0" i="0" u="none" strike="noStrike" cap="none">
                <a:solidFill>
                  <a:srgbClr val="FF0000"/>
                </a:solidFill>
                <a:latin typeface="Calibri"/>
                <a:ea typeface="Calibri"/>
                <a:cs typeface="Calibri"/>
                <a:sym typeface="Calibri"/>
              </a:rPr>
              <a:t>Gene therapy cure for psoriasis</a:t>
            </a: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ts val="4400"/>
              <a:buFont typeface="Calibri"/>
              <a:buNone/>
            </a:pPr>
            <a:r>
              <a:rPr lang="en-US" sz="4400" b="0" i="0" u="none" strike="noStrike" cap="none">
                <a:solidFill>
                  <a:schemeClr val="dk1"/>
                </a:solidFill>
                <a:latin typeface="Calibri"/>
                <a:ea typeface="Calibri"/>
                <a:cs typeface="Calibri"/>
                <a:sym typeface="Calibri"/>
              </a:rPr>
              <a:t>References</a:t>
            </a: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1.</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Gordon, K. B., Feldman, S. R., Koo, J. Y., Menter, A., Rolstad, T., &amp; Krueger, G. (2005). Definitions of Measures of Effect Duration for Psoriasis Treatments. Archives of Dermatology, 141(1). doi:10.1001/archderm.141.1.82</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2.</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Krueger, G. G., Feldman, S. R., Camisa, C., Duvic, M., Elder, J. T., Gottlieb, A. B., . . . Day, R. M. (2000). Two considerations for patients with psoriasis and their clinicians: Journal of the American Academy of Dermatology, 43(2), 281-285. doi:10.1067/mjd.2000.106374</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3.</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Motta, S. (1994). Abnormality of water barrier function in psoriasis. Role of ceramide fractions. </a:t>
            </a:r>
            <a:r>
              <a:rPr lang="en-US" sz="1200" i="1">
                <a:latin typeface="Times New Roman"/>
                <a:ea typeface="Times New Roman"/>
                <a:cs typeface="Times New Roman"/>
                <a:sym typeface="Times New Roman"/>
              </a:rPr>
              <a:t>Archives of Dermatology,</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130</a:t>
            </a:r>
            <a:r>
              <a:rPr lang="en-US" sz="1200">
                <a:latin typeface="Times New Roman"/>
                <a:ea typeface="Times New Roman"/>
                <a:cs typeface="Times New Roman"/>
                <a:sym typeface="Times New Roman"/>
              </a:rPr>
              <a:t>(4), 452-456. doi:10.1001/archderm.130.4.452</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4.</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Levy M, Futerman AH. Mammalian ceramide synthases. IUBMB life. 2010. 62:347–356. doi: 10.1002/iub.314.</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5.</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M.S. Wegner, S. Schiffmann, M.J. Parnham, G. Geisslinger, S. Grosch. The enigma of ceramide synthase regulation in mammalian cells. Progress in Lipid Research, 63 (2016), pp. 93-119</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6.</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Tawada, C., Kanoh, H., Nakamura, M., Mizutani, Y., Fujisawa, T., Banno, Y., &amp; Seishima, M. (2014). Interferon-γ Decreases Ceramides with Long-Chain Fatty Acids: Possible Involvement in Atopic Dermatitis and Psoriasis. Journal of Investigative Dermatology, 134(3), 712-718. doi:10.1038/jid.2013.364</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7.</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Garidel P, Fölting B, Schaller I, Kerth A (2010). "The microstructure of the stratum corneum lipid barrier: mid-infrared spectroscopic studies of hydrated ceramide:palmitic acid:cholesterol model systems". Biophysical Chemistry. 150 (1–3): 144–156. doi:10.1016/j.bpc.2010.03.008.</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8.</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Feingold KR (2007). "Thematic review series: skin lipids. The role of epidermal lipids in cutaneous permeability barrier homeostasis". Journal of Lipid Research. 48 (12): 2531–2546. doi:10.1194/jlr.R700013-JLR200.</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9.</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Duan, J., Sugawara, T., Hirose, M., Aida, K., Sakai, S., Fujii, A., &amp; Hirata, T. (2012). Dietary sphingolipids improve skin barrier functions via the upregulation of ceramide synthases in the epidermis. Experimental Dermatology, 21(6), 448-452. doi:10.1111/j.1600-0625.2012.01501.x</a:t>
            </a:r>
          </a:p>
          <a:p>
            <a:pPr marL="342900" marR="0" lvl="0" indent="-342900" algn="l" rtl="0">
              <a:lnSpc>
                <a:spcPct val="80000"/>
              </a:lnSpc>
              <a:spcBef>
                <a:spcPts val="208"/>
              </a:spcBef>
              <a:buClr>
                <a:schemeClr val="dk1"/>
              </a:buClr>
              <a:buSzPts val="1040"/>
              <a:buFont typeface="Arial"/>
              <a:buNone/>
            </a:pPr>
            <a:endParaRPr sz="1040"/>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12"/>
            <a:ext cx="8229600" cy="1143000"/>
          </a:xfrm>
          <a:prstGeom prst="rect">
            <a:avLst/>
          </a:prstGeom>
        </p:spPr>
        <p:txBody>
          <a:bodyPr wrap="square" lIns="91425" tIns="91425" rIns="91425" bIns="91425" anchor="ctr" anchorCtr="0">
            <a:noAutofit/>
          </a:bodyPr>
          <a:lstStyle/>
          <a:p>
            <a:pPr marL="0" lvl="0" indent="0">
              <a:spcBef>
                <a:spcPts val="0"/>
              </a:spcBef>
              <a:buNone/>
            </a:pPr>
            <a:r>
              <a:rPr lang="en-US"/>
              <a:t>References</a:t>
            </a:r>
          </a:p>
        </p:txBody>
      </p:sp>
      <p:sp>
        <p:nvSpPr>
          <p:cNvPr id="218" name="Shape 218"/>
          <p:cNvSpPr txBox="1">
            <a:spLocks noGrp="1"/>
          </p:cNvSpPr>
          <p:nvPr>
            <p:ph type="body" idx="1"/>
          </p:nvPr>
        </p:nvSpPr>
        <p:spPr>
          <a:xfrm>
            <a:off x="457200" y="915525"/>
            <a:ext cx="8229600" cy="4526100"/>
          </a:xfrm>
          <a:prstGeom prst="rect">
            <a:avLst/>
          </a:prstGeom>
        </p:spPr>
        <p:txBody>
          <a:bodyPr wrap="square" lIns="91425" tIns="91425" rIns="91425" bIns="91425" anchor="t" anchorCtr="0">
            <a:noAutofit/>
          </a:bodyPr>
          <a:lstStyle/>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1.</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Mizutani, Y., Sun, H., Ohno, Y., Sassa, T., Wakashima, T., Obara, M., . . . Igarashi, Y. (2013). Cooperative Synthesis of Ultra Long-Chain Fatty Acid and Ceramide during Keratinocyte Differentiation. PLoS ONE, 8(6). doi:10.1371/journal.pone.0067317</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2.</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Rabionet M, van der Spoel AC, Chuang CC, von Tümpling-Radosta B, Litjens M, Bouwmeester D, Hellbusch CC, Körner C, Wiegandt H, Gorgas K, Platt FM, Gröne HJ, Sandhoff R (2008). "Male germ cells require polyenoic sphingolipids with complex glycosylation for completion of meiosis: a link to ceramide synthase-3". J. Biol. Chem. 283 (19): 13357–69. doi:10.1074/jbc.M800870200.</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3.</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Grygiel-Górniak, B. (2014). Peroxisome proliferator-activated receptors and their ligands: nutritional and clinical implications - a review. Nutrition Journal, 13(1). doi:10.1186/1475-2891-13-17</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4.</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FDA August 4, 2011. </a:t>
            </a:r>
            <a:r>
              <a:rPr lang="en-US" sz="1200" u="sng">
                <a:solidFill>
                  <a:schemeClr val="hlink"/>
                </a:solidFill>
                <a:latin typeface="Times New Roman"/>
                <a:ea typeface="Times New Roman"/>
                <a:cs typeface="Times New Roman"/>
                <a:sym typeface="Times New Roman"/>
                <a:hlinkClick r:id="rId3"/>
              </a:rPr>
              <a:t>FDA Drug Safety Communication: Updated drug labels for pioglitazone-containing medicines</a:t>
            </a:r>
            <a:r>
              <a:rPr lang="en-US" sz="1200">
                <a:latin typeface="Times New Roman"/>
                <a:ea typeface="Times New Roman"/>
                <a:cs typeface="Times New Roman"/>
                <a:sym typeface="Times New Roman"/>
              </a:rPr>
              <a:t>.</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5.</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Ramot, Y., Mastrofrancesco, A., Camera, E., Desreumaux, P., Paus, R., &amp; Picardo, M. (2015). The role of PPARγ-mediated signalling in skin biology and pathology: new targets and opportunities for clinical dermatology. </a:t>
            </a:r>
            <a:r>
              <a:rPr lang="en-US" sz="1200" i="1">
                <a:latin typeface="Times New Roman"/>
                <a:ea typeface="Times New Roman"/>
                <a:cs typeface="Times New Roman"/>
                <a:sym typeface="Times New Roman"/>
              </a:rPr>
              <a:t>Experimental Dermatology,</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24</a:t>
            </a:r>
            <a:r>
              <a:rPr lang="en-US" sz="1200">
                <a:latin typeface="Times New Roman"/>
                <a:ea typeface="Times New Roman"/>
                <a:cs typeface="Times New Roman"/>
                <a:sym typeface="Times New Roman"/>
              </a:rPr>
              <a:t>(4), 245-251. doi:10.1111/exd.12647</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6.</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Yew, T., Toh, S., &amp; Millar, J. S. (2012). Selective Peroxisome Proliferator-Activated Receptor-γ Modulation to Reduce Cardiovascular Risk in Patients with Insulin Resistance. </a:t>
            </a:r>
            <a:r>
              <a:rPr lang="en-US" sz="1200" i="1">
                <a:latin typeface="Times New Roman"/>
                <a:ea typeface="Times New Roman"/>
                <a:cs typeface="Times New Roman"/>
                <a:sym typeface="Times New Roman"/>
              </a:rPr>
              <a:t>Recent Patents on Cardiovascular Drug Discovery,</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7</a:t>
            </a:r>
            <a:r>
              <a:rPr lang="en-US" sz="1200">
                <a:latin typeface="Times New Roman"/>
                <a:ea typeface="Times New Roman"/>
                <a:cs typeface="Times New Roman"/>
                <a:sym typeface="Times New Roman"/>
              </a:rPr>
              <a:t>(1), 33-41. doi:10.2174/157489012799362359</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7.</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Gudjonsson, J. E., Johnston, A., Stoll, S. W., Riblett, M. B., Xing, X., Kochkodan, J. J., . . . Elder, J. T. (2010). Evidence for Altered Wnt Signaling in Psoriatic Skin. </a:t>
            </a:r>
            <a:r>
              <a:rPr lang="en-US" sz="1200" i="1">
                <a:latin typeface="Times New Roman"/>
                <a:ea typeface="Times New Roman"/>
                <a:cs typeface="Times New Roman"/>
                <a:sym typeface="Times New Roman"/>
              </a:rPr>
              <a:t>Journal of Investigative Dermatology,</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130</a:t>
            </a:r>
            <a:r>
              <a:rPr lang="en-US" sz="1200">
                <a:latin typeface="Times New Roman"/>
                <a:ea typeface="Times New Roman"/>
                <a:cs typeface="Times New Roman"/>
                <a:sym typeface="Times New Roman"/>
              </a:rPr>
              <a:t>(7), 1849-1859. doi:10.1038/jid.2010.67</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8.</a:t>
            </a:r>
            <a:r>
              <a:rPr lang="en-US" sz="700">
                <a:latin typeface="Times New Roman"/>
                <a:ea typeface="Times New Roman"/>
                <a:cs typeface="Times New Roman"/>
                <a:sym typeface="Times New Roman"/>
              </a:rPr>
              <a:t>     </a:t>
            </a:r>
            <a:r>
              <a:rPr lang="en-US" sz="700">
                <a:latin typeface="Times New Roman"/>
                <a:ea typeface="Times New Roman"/>
                <a:cs typeface="Times New Roman"/>
                <a:sym typeface="Times New Roman"/>
                <a:hlinkClick r:id="rId4"/>
              </a:rPr>
              <a:t> </a:t>
            </a:r>
            <a:r>
              <a:rPr lang="en-US" sz="1200" u="sng">
                <a:solidFill>
                  <a:schemeClr val="hlink"/>
                </a:solidFill>
                <a:latin typeface="Times New Roman"/>
                <a:ea typeface="Times New Roman"/>
                <a:cs typeface="Times New Roman"/>
                <a:sym typeface="Times New Roman"/>
                <a:hlinkClick r:id="rId4"/>
              </a:rPr>
              <a:t>https://www.thermofisher.com/us/en/home/life-science/pcr/real-time-pcr/qpcr-education/absolute-vs-relative-quantification-for-qpcr.html</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9.</a:t>
            </a:r>
            <a:r>
              <a:rPr lang="en-US" sz="700">
                <a:latin typeface="Times New Roman"/>
                <a:ea typeface="Times New Roman"/>
                <a:cs typeface="Times New Roman"/>
                <a:sym typeface="Times New Roman"/>
              </a:rPr>
              <a:t>     </a:t>
            </a:r>
            <a:r>
              <a:rPr lang="en-US" sz="700">
                <a:latin typeface="Times New Roman"/>
                <a:ea typeface="Times New Roman"/>
                <a:cs typeface="Times New Roman"/>
                <a:sym typeface="Times New Roman"/>
                <a:hlinkClick r:id="rId5"/>
              </a:rPr>
              <a:t> </a:t>
            </a:r>
            <a:r>
              <a:rPr lang="en-US" sz="1200" u="sng">
                <a:solidFill>
                  <a:schemeClr val="hlink"/>
                </a:solidFill>
                <a:latin typeface="Times New Roman"/>
                <a:ea typeface="Times New Roman"/>
                <a:cs typeface="Times New Roman"/>
                <a:sym typeface="Times New Roman"/>
                <a:hlinkClick r:id="rId5"/>
              </a:rPr>
              <a:t>https://www.thermofisher.com/order/catalog/product/AM1728?ICID=cvc-rna-cultured-cells-c3t1</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10.</a:t>
            </a:r>
            <a:r>
              <a:rPr lang="en-US" sz="700">
                <a:latin typeface="Times New Roman"/>
                <a:ea typeface="Times New Roman"/>
                <a:cs typeface="Times New Roman"/>
                <a:sym typeface="Times New Roman"/>
              </a:rPr>
              <a:t> </a:t>
            </a:r>
            <a:r>
              <a:rPr lang="en-US" sz="700">
                <a:latin typeface="Times New Roman"/>
                <a:ea typeface="Times New Roman"/>
                <a:cs typeface="Times New Roman"/>
                <a:sym typeface="Times New Roman"/>
                <a:hlinkClick r:id="rId6"/>
              </a:rPr>
              <a:t> </a:t>
            </a:r>
            <a:r>
              <a:rPr lang="en-US" sz="1200" u="sng">
                <a:solidFill>
                  <a:schemeClr val="hlink"/>
                </a:solidFill>
                <a:latin typeface="Times New Roman"/>
                <a:ea typeface="Times New Roman"/>
                <a:cs typeface="Times New Roman"/>
                <a:sym typeface="Times New Roman"/>
                <a:hlinkClick r:id="rId6"/>
              </a:rPr>
              <a:t>https://www.thermofisher.com/us/en/home/life-science/pcr/real-time-pcr/real-time-pcr-applications/gene-expression-using-real-time-pcr.html</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11.</a:t>
            </a:r>
            <a:r>
              <a:rPr lang="en-US" sz="700">
                <a:latin typeface="Times New Roman"/>
                <a:ea typeface="Times New Roman"/>
                <a:cs typeface="Times New Roman"/>
                <a:sym typeface="Times New Roman"/>
              </a:rPr>
              <a:t> </a:t>
            </a:r>
            <a:r>
              <a:rPr lang="en-US" sz="700">
                <a:latin typeface="Times New Roman"/>
                <a:ea typeface="Times New Roman"/>
                <a:cs typeface="Times New Roman"/>
                <a:sym typeface="Times New Roman"/>
                <a:hlinkClick r:id="rId7"/>
              </a:rPr>
              <a:t> </a:t>
            </a:r>
            <a:r>
              <a:rPr lang="en-US" sz="1200" u="sng">
                <a:solidFill>
                  <a:schemeClr val="hlink"/>
                </a:solidFill>
                <a:latin typeface="Times New Roman"/>
                <a:ea typeface="Times New Roman"/>
                <a:cs typeface="Times New Roman"/>
                <a:sym typeface="Times New Roman"/>
                <a:hlinkClick r:id="rId7"/>
              </a:rPr>
              <a:t>https://www.thermofisher.com/taqman-gene-expression/product/Hs00698859_m1?CID=&amp;ICID</a:t>
            </a:r>
            <a:r>
              <a:rPr lang="en-US" sz="1200">
                <a:latin typeface="Times New Roman"/>
                <a:ea typeface="Times New Roman"/>
                <a:cs typeface="Times New Roman"/>
                <a:sym typeface="Times New Roman"/>
              </a:rPr>
              <a:t>=</a:t>
            </a:r>
          </a:p>
          <a:p>
            <a:pPr marL="0" lvl="0" indent="-69850" rtl="0">
              <a:lnSpc>
                <a:spcPct val="115000"/>
              </a:lnSpc>
              <a:spcBef>
                <a:spcPts val="0"/>
              </a:spcBef>
              <a:buClr>
                <a:schemeClr val="dk1"/>
              </a:buClr>
              <a:buSzPts val="1100"/>
              <a:buFont typeface="Arial"/>
              <a:buNone/>
            </a:pPr>
            <a:r>
              <a:rPr lang="en-US" sz="1200">
                <a:latin typeface="Times New Roman"/>
                <a:ea typeface="Times New Roman"/>
                <a:cs typeface="Times New Roman"/>
                <a:sym typeface="Times New Roman"/>
              </a:rPr>
              <a:t>12.</a:t>
            </a:r>
            <a:r>
              <a:rPr lang="en-US" sz="700">
                <a:latin typeface="Times New Roman"/>
                <a:ea typeface="Times New Roman"/>
                <a:cs typeface="Times New Roman"/>
                <a:sym typeface="Times New Roman"/>
              </a:rPr>
              <a:t>  </a:t>
            </a:r>
            <a:r>
              <a:rPr lang="en-US" sz="1200">
                <a:latin typeface="Times New Roman"/>
                <a:ea typeface="Times New Roman"/>
                <a:cs typeface="Times New Roman"/>
                <a:sym typeface="Times New Roman"/>
              </a:rPr>
              <a:t>Tidhar, R., Sims, K., Rosenfeld-Gur, E., Shaw, W., &amp; Futerman, A. H. (2014). A rapid ceramide synthase activity using NBD-sphinganine and solid phase extraction. </a:t>
            </a:r>
            <a:r>
              <a:rPr lang="en-US" sz="1200" i="1">
                <a:latin typeface="Times New Roman"/>
                <a:ea typeface="Times New Roman"/>
                <a:cs typeface="Times New Roman"/>
                <a:sym typeface="Times New Roman"/>
              </a:rPr>
              <a:t>Journal of Lipid Research,</a:t>
            </a:r>
            <a:r>
              <a:rPr lang="en-US" sz="1200">
                <a:latin typeface="Times New Roman"/>
                <a:ea typeface="Times New Roman"/>
                <a:cs typeface="Times New Roman"/>
                <a:sym typeface="Times New Roman"/>
              </a:rPr>
              <a:t> </a:t>
            </a:r>
            <a:r>
              <a:rPr lang="en-US" sz="1200" i="1">
                <a:latin typeface="Times New Roman"/>
                <a:ea typeface="Times New Roman"/>
                <a:cs typeface="Times New Roman"/>
                <a:sym typeface="Times New Roman"/>
              </a:rPr>
              <a:t>56</a:t>
            </a:r>
            <a:r>
              <a:rPr lang="en-US" sz="1200">
                <a:latin typeface="Times New Roman"/>
                <a:ea typeface="Times New Roman"/>
                <a:cs typeface="Times New Roman"/>
                <a:sym typeface="Times New Roman"/>
              </a:rPr>
              <a:t>(1), 193-199. doi:10.1194/jlr.d052001</a:t>
            </a:r>
          </a:p>
          <a:p>
            <a:pPr marL="342900" lvl="0" indent="-139700">
              <a:spcBef>
                <a:spcPts val="0"/>
              </a:spcBef>
              <a:buNone/>
            </a:pPr>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ts val="4400"/>
              <a:buFont typeface="Calibri"/>
              <a:buNone/>
            </a:pPr>
            <a:r>
              <a:rPr lang="en-US"/>
              <a:t>What is Psoriasis?</a:t>
            </a:r>
          </a:p>
        </p:txBody>
      </p:sp>
      <p:sp>
        <p:nvSpPr>
          <p:cNvPr id="66" name="Shape 66"/>
          <p:cNvSpPr txBox="1">
            <a:spLocks noGrp="1"/>
          </p:cNvSpPr>
          <p:nvPr>
            <p:ph type="body" idx="1"/>
          </p:nvPr>
        </p:nvSpPr>
        <p:spPr>
          <a:xfrm>
            <a:off x="457200" y="1600200"/>
            <a:ext cx="4038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Chronic autoimmune inflammatory disease</a:t>
            </a:r>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Build up of skin cells</a:t>
            </a:r>
          </a:p>
          <a:p>
            <a:pPr marL="742950" marR="0" lvl="1" indent="-285750" algn="l" rtl="0">
              <a:spcBef>
                <a:spcPts val="480"/>
              </a:spcBef>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67" name="Shape 67" descr="Illustration showing how psoriasis develops"/>
          <p:cNvPicPr preferRelativeResize="0">
            <a:picLocks noGrp="1"/>
          </p:cNvPicPr>
          <p:nvPr>
            <p:ph type="body" idx="2"/>
          </p:nvPr>
        </p:nvPicPr>
        <p:blipFill rotWithShape="1">
          <a:blip r:embed="rId3">
            <a:alphaModFix/>
          </a:blip>
          <a:srcRect/>
          <a:stretch/>
        </p:blipFill>
        <p:spPr>
          <a:xfrm>
            <a:off x="4648202" y="1155340"/>
            <a:ext cx="4469200" cy="2836222"/>
          </a:xfrm>
          <a:prstGeom prst="rect">
            <a:avLst/>
          </a:prstGeom>
          <a:noFill/>
          <a:ln>
            <a:noFill/>
          </a:ln>
        </p:spPr>
      </p:pic>
      <p:pic>
        <p:nvPicPr>
          <p:cNvPr id="68" name="Shape 68"/>
          <p:cNvPicPr preferRelativeResize="0"/>
          <p:nvPr/>
        </p:nvPicPr>
        <p:blipFill rotWithShape="1">
          <a:blip r:embed="rId4">
            <a:alphaModFix/>
          </a:blip>
          <a:srcRect/>
          <a:stretch/>
        </p:blipFill>
        <p:spPr>
          <a:xfrm>
            <a:off x="6888552" y="4030663"/>
            <a:ext cx="2228850" cy="2095500"/>
          </a:xfrm>
          <a:prstGeom prst="rect">
            <a:avLst/>
          </a:prstGeom>
          <a:noFill/>
          <a:ln>
            <a:noFill/>
          </a:ln>
        </p:spPr>
      </p:pic>
      <p:pic>
        <p:nvPicPr>
          <p:cNvPr id="69" name="Shape 69"/>
          <p:cNvPicPr preferRelativeResize="0"/>
          <p:nvPr/>
        </p:nvPicPr>
        <p:blipFill rotWithShape="1">
          <a:blip r:embed="rId5">
            <a:alphaModFix/>
          </a:blip>
          <a:srcRect l="17493" t="-1" r="18338" b="-1"/>
          <a:stretch/>
        </p:blipFill>
        <p:spPr>
          <a:xfrm>
            <a:off x="4495799" y="4074874"/>
            <a:ext cx="2392753" cy="2095500"/>
          </a:xfrm>
          <a:prstGeom prst="rect">
            <a:avLst/>
          </a:prstGeom>
          <a:noFill/>
          <a:ln>
            <a:noFill/>
          </a:ln>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ts val="4400"/>
              <a:buFont typeface="Calibri"/>
              <a:buNone/>
            </a:pPr>
            <a:r>
              <a:rPr lang="en-US"/>
              <a:t>What are ceramides and how do they relate to psoriasis?</a:t>
            </a:r>
          </a:p>
        </p:txBody>
      </p:sp>
      <p:sp>
        <p:nvSpPr>
          <p:cNvPr id="76" name="Shape 76"/>
          <p:cNvSpPr txBox="1">
            <a:spLocks noGrp="1"/>
          </p:cNvSpPr>
          <p:nvPr>
            <p:ph type="body" idx="1"/>
          </p:nvPr>
        </p:nvSpPr>
        <p:spPr>
          <a:xfrm>
            <a:off x="457200" y="2089950"/>
            <a:ext cx="4038600" cy="29952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590"/>
              <a:buFont typeface="Arial"/>
              <a:buChar char="•"/>
            </a:pPr>
            <a:r>
              <a:rPr lang="en-US" sz="2590" b="0" i="0" u="none" strike="noStrike" cap="none" dirty="0">
                <a:solidFill>
                  <a:schemeClr val="dk1"/>
                </a:solidFill>
                <a:latin typeface="Calibri"/>
                <a:ea typeface="Calibri"/>
                <a:cs typeface="Calibri"/>
                <a:sym typeface="Calibri"/>
              </a:rPr>
              <a:t>Lipid molecule consisting of a sphingosine and fatty acid </a:t>
            </a:r>
          </a:p>
          <a:p>
            <a:pPr marL="342900" marR="0" lvl="0" indent="-342900" algn="l" rtl="0">
              <a:lnSpc>
                <a:spcPct val="90000"/>
              </a:lnSpc>
              <a:spcBef>
                <a:spcPts val="518"/>
              </a:spcBef>
              <a:spcAft>
                <a:spcPts val="0"/>
              </a:spcAft>
              <a:buClr>
                <a:srgbClr val="FF0000"/>
              </a:buClr>
              <a:buSzPts val="2590"/>
              <a:buFont typeface="Arial"/>
              <a:buChar char="•"/>
            </a:pPr>
            <a:r>
              <a:rPr lang="en-US" sz="2590" b="0" i="0" u="none" strike="noStrike" cap="none" dirty="0">
                <a:solidFill>
                  <a:srgbClr val="FF0000"/>
                </a:solidFill>
                <a:latin typeface="Calibri"/>
                <a:ea typeface="Calibri"/>
                <a:cs typeface="Calibri"/>
                <a:sym typeface="Calibri"/>
              </a:rPr>
              <a:t>Make up 50% of the stratum </a:t>
            </a:r>
            <a:r>
              <a:rPr lang="en-US" sz="2590" b="0" i="0" u="none" strike="noStrike" cap="none" dirty="0" err="1">
                <a:solidFill>
                  <a:srgbClr val="FF0000"/>
                </a:solidFill>
                <a:latin typeface="Calibri"/>
                <a:ea typeface="Calibri"/>
                <a:cs typeface="Calibri"/>
                <a:sym typeface="Calibri"/>
              </a:rPr>
              <a:t>corneum</a:t>
            </a:r>
            <a:r>
              <a:rPr lang="en-US" sz="2590" b="0" i="0" u="none" strike="noStrike" cap="none" dirty="0">
                <a:solidFill>
                  <a:srgbClr val="FF0000"/>
                </a:solidFill>
                <a:latin typeface="Calibri"/>
                <a:ea typeface="Calibri"/>
                <a:cs typeface="Calibri"/>
                <a:sym typeface="Calibri"/>
              </a:rPr>
              <a:t> layer of human epidermis</a:t>
            </a:r>
          </a:p>
        </p:txBody>
      </p:sp>
      <p:pic>
        <p:nvPicPr>
          <p:cNvPr id="77" name="Shape 77"/>
          <p:cNvPicPr preferRelativeResize="0">
            <a:picLocks noGrp="1"/>
          </p:cNvPicPr>
          <p:nvPr>
            <p:ph type="body" idx="2"/>
          </p:nvPr>
        </p:nvPicPr>
        <p:blipFill rotWithShape="1">
          <a:blip r:embed="rId3">
            <a:alphaModFix/>
          </a:blip>
          <a:srcRect/>
          <a:stretch/>
        </p:blipFill>
        <p:spPr>
          <a:xfrm>
            <a:off x="4572000" y="1696075"/>
            <a:ext cx="4494000" cy="3595200"/>
          </a:xfrm>
          <a:prstGeom prst="rect">
            <a:avLst/>
          </a:prstGeom>
          <a:noFill/>
          <a:ln>
            <a:noFill/>
          </a:ln>
        </p:spPr>
      </p:pic>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ts val="4400"/>
              <a:buFont typeface="Calibri"/>
              <a:buNone/>
            </a:pPr>
            <a:r>
              <a:rPr lang="en-US" sz="4400" b="0" i="0" u="none" strike="noStrike" cap="none">
                <a:solidFill>
                  <a:schemeClr val="dk1"/>
                </a:solidFill>
                <a:latin typeface="Calibri"/>
                <a:ea typeface="Calibri"/>
                <a:cs typeface="Calibri"/>
                <a:sym typeface="Calibri"/>
              </a:rPr>
              <a:t>Ceramide Synthase 3 (Cer</a:t>
            </a:r>
            <a:r>
              <a:rPr lang="en-US"/>
              <a:t>S3)</a:t>
            </a:r>
          </a:p>
        </p:txBody>
      </p:sp>
      <p:sp>
        <p:nvSpPr>
          <p:cNvPr id="84" name="Shape 84"/>
          <p:cNvSpPr/>
          <p:nvPr/>
        </p:nvSpPr>
        <p:spPr>
          <a:xfrm>
            <a:off x="359700" y="1105000"/>
            <a:ext cx="2979300" cy="2264400"/>
          </a:xfrm>
          <a:prstGeom prst="corner">
            <a:avLst>
              <a:gd name="adj1" fmla="val 50000"/>
              <a:gd name="adj2" fmla="val 50000"/>
            </a:avLst>
          </a:prstGeom>
          <a:solidFill>
            <a:srgbClr val="6FA8D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US"/>
              <a:t>           Ceramide synthase 3</a:t>
            </a:r>
          </a:p>
        </p:txBody>
      </p:sp>
      <p:sp>
        <p:nvSpPr>
          <p:cNvPr id="85" name="Shape 85"/>
          <p:cNvSpPr/>
          <p:nvPr/>
        </p:nvSpPr>
        <p:spPr>
          <a:xfrm>
            <a:off x="6056275" y="1982488"/>
            <a:ext cx="2004290" cy="1235064"/>
          </a:xfrm>
          <a:custGeom>
            <a:avLst/>
            <a:gdLst/>
            <a:ahLst/>
            <a:cxnLst/>
            <a:rect l="0" t="0" r="0" b="0"/>
            <a:pathLst>
              <a:path w="50703" h="35102" extrusionOk="0">
                <a:moveTo>
                  <a:pt x="0" y="866"/>
                </a:moveTo>
                <a:lnTo>
                  <a:pt x="866" y="35102"/>
                </a:lnTo>
                <a:lnTo>
                  <a:pt x="50703" y="34669"/>
                </a:lnTo>
                <a:lnTo>
                  <a:pt x="50270" y="0"/>
                </a:lnTo>
                <a:close/>
              </a:path>
            </a:pathLst>
          </a:custGeom>
          <a:solidFill>
            <a:srgbClr val="93C47D"/>
          </a:solidFill>
          <a:ln w="9525" cap="flat" cmpd="sng">
            <a:solidFill>
              <a:schemeClr val="dk2"/>
            </a:solidFill>
            <a:prstDash val="solid"/>
            <a:round/>
            <a:headEnd type="none" w="lg" len="lg"/>
            <a:tailEnd type="none" w="lg" len="lg"/>
          </a:ln>
        </p:spPr>
      </p:sp>
      <p:sp>
        <p:nvSpPr>
          <p:cNvPr id="86" name="Shape 86"/>
          <p:cNvSpPr txBox="1"/>
          <p:nvPr/>
        </p:nvSpPr>
        <p:spPr>
          <a:xfrm>
            <a:off x="6294625" y="2291325"/>
            <a:ext cx="1711800" cy="6174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US" sz="1200"/>
              <a:t>Ceramide synthase 3 substrate</a:t>
            </a:r>
          </a:p>
        </p:txBody>
      </p:sp>
      <p:sp>
        <p:nvSpPr>
          <p:cNvPr id="87" name="Shape 87"/>
          <p:cNvSpPr/>
          <p:nvPr/>
        </p:nvSpPr>
        <p:spPr>
          <a:xfrm>
            <a:off x="4279500" y="2437675"/>
            <a:ext cx="585000" cy="6174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pic>
        <p:nvPicPr>
          <p:cNvPr id="88" name="Shape 88"/>
          <p:cNvPicPr preferRelativeResize="0"/>
          <p:nvPr/>
        </p:nvPicPr>
        <p:blipFill>
          <a:blip r:embed="rId3">
            <a:alphaModFix/>
          </a:blip>
          <a:stretch>
            <a:fillRect/>
          </a:stretch>
        </p:blipFill>
        <p:spPr>
          <a:xfrm>
            <a:off x="1353400" y="4384210"/>
            <a:ext cx="6707176" cy="1749364"/>
          </a:xfrm>
          <a:prstGeom prst="rect">
            <a:avLst/>
          </a:prstGeom>
          <a:noFill/>
          <a:ln>
            <a:noFill/>
          </a:ln>
        </p:spPr>
      </p:pic>
      <p:cxnSp>
        <p:nvCxnSpPr>
          <p:cNvPr id="89" name="Shape 89"/>
          <p:cNvCxnSpPr/>
          <p:nvPr/>
        </p:nvCxnSpPr>
        <p:spPr>
          <a:xfrm>
            <a:off x="3477750" y="3369400"/>
            <a:ext cx="1139700" cy="855900"/>
          </a:xfrm>
          <a:prstGeom prst="straightConnector1">
            <a:avLst/>
          </a:prstGeom>
          <a:noFill/>
          <a:ln w="9525" cap="flat" cmpd="sng">
            <a:solidFill>
              <a:schemeClr val="dk2"/>
            </a:solidFill>
            <a:prstDash val="solid"/>
            <a:round/>
            <a:headEnd type="none" w="lg" len="lg"/>
            <a:tailEnd type="triangle" w="lg" len="lg"/>
          </a:ln>
        </p:spPr>
      </p:cxnSp>
      <p:cxnSp>
        <p:nvCxnSpPr>
          <p:cNvPr id="90" name="Shape 90"/>
          <p:cNvCxnSpPr/>
          <p:nvPr/>
        </p:nvCxnSpPr>
        <p:spPr>
          <a:xfrm flipH="1">
            <a:off x="4777800" y="3315250"/>
            <a:ext cx="1224300" cy="9102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ts val="4400"/>
              <a:buFont typeface="Calibri"/>
              <a:buNone/>
            </a:pPr>
            <a:r>
              <a:rPr lang="en-US"/>
              <a:t>Psoriatic cells have decreased levels of CerS3</a:t>
            </a:r>
          </a:p>
        </p:txBody>
      </p:sp>
      <p:sp>
        <p:nvSpPr>
          <p:cNvPr id="97" name="Shape 97"/>
          <p:cNvSpPr txBox="1">
            <a:spLocks noGrp="1"/>
          </p:cNvSpPr>
          <p:nvPr>
            <p:ph type="body" idx="1"/>
          </p:nvPr>
        </p:nvSpPr>
        <p:spPr>
          <a:xfrm>
            <a:off x="296350" y="1689750"/>
            <a:ext cx="8229600" cy="22113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a:p>
          <a:p>
            <a:pPr marL="0" marR="0" lvl="0" indent="-203200" algn="l" rtl="0">
              <a:spcBef>
                <a:spcPts val="640"/>
              </a:spcBef>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98" name="Shape 98"/>
          <p:cNvSpPr/>
          <p:nvPr/>
        </p:nvSpPr>
        <p:spPr>
          <a:xfrm>
            <a:off x="5912375" y="2024850"/>
            <a:ext cx="809100" cy="1541100"/>
          </a:xfrm>
          <a:prstGeom prst="downArrow">
            <a:avLst>
              <a:gd name="adj1" fmla="val 50000"/>
              <a:gd name="adj2" fmla="val 50000"/>
            </a:avLst>
          </a:prstGeom>
          <a:solidFill>
            <a:srgbClr val="0000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99"/>
          <p:cNvSpPr txBox="1"/>
          <p:nvPr/>
        </p:nvSpPr>
        <p:spPr>
          <a:xfrm>
            <a:off x="6663025" y="2099700"/>
            <a:ext cx="1620000" cy="944100"/>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3600" b="1">
                <a:solidFill>
                  <a:srgbClr val="FF0000"/>
                </a:solidFill>
              </a:rPr>
              <a:t>CerS3</a:t>
            </a:r>
          </a:p>
        </p:txBody>
      </p:sp>
      <p:sp>
        <p:nvSpPr>
          <p:cNvPr id="100" name="Shape 100"/>
          <p:cNvSpPr/>
          <p:nvPr/>
        </p:nvSpPr>
        <p:spPr>
          <a:xfrm>
            <a:off x="3479450" y="2000250"/>
            <a:ext cx="1733700" cy="1143000"/>
          </a:xfrm>
          <a:prstGeom prst="mathEqual">
            <a:avLst>
              <a:gd name="adj1" fmla="val 23520"/>
              <a:gd name="adj2" fmla="val 11760"/>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endParaRPr/>
          </a:p>
        </p:txBody>
      </p:sp>
      <p:sp>
        <p:nvSpPr>
          <p:cNvPr id="101" name="Shape 101"/>
          <p:cNvSpPr txBox="1"/>
          <p:nvPr/>
        </p:nvSpPr>
        <p:spPr>
          <a:xfrm>
            <a:off x="748425" y="2068450"/>
            <a:ext cx="2080500" cy="6741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US" sz="3200" b="1">
                <a:solidFill>
                  <a:srgbClr val="FF0000"/>
                </a:solidFill>
              </a:rPr>
              <a:t>Psoriatic cells</a:t>
            </a:r>
          </a:p>
        </p:txBody>
      </p:sp>
      <p:sp>
        <p:nvSpPr>
          <p:cNvPr id="102" name="Shape 102"/>
          <p:cNvSpPr txBox="1"/>
          <p:nvPr/>
        </p:nvSpPr>
        <p:spPr>
          <a:xfrm>
            <a:off x="1266400" y="4032975"/>
            <a:ext cx="6458700" cy="1344300"/>
          </a:xfrm>
          <a:prstGeom prst="rect">
            <a:avLst/>
          </a:prstGeom>
          <a:noFill/>
          <a:ln>
            <a:noFill/>
          </a:ln>
        </p:spPr>
        <p:txBody>
          <a:bodyPr wrap="square" lIns="91425" tIns="91425" rIns="91425" bIns="91425" anchor="t" anchorCtr="0">
            <a:noAutofit/>
          </a:bodyPr>
          <a:lstStyle/>
          <a:p>
            <a:pPr marL="0" lvl="0" indent="0" algn="ctr">
              <a:spcBef>
                <a:spcPts val="0"/>
              </a:spcBef>
              <a:buNone/>
            </a:pPr>
            <a:r>
              <a:rPr lang="en-US" sz="1800"/>
              <a:t>Can increasing CerS3 levels reduce the effects of psoriasis? </a:t>
            </a:r>
          </a:p>
          <a:p>
            <a:pPr marL="0" lvl="0" indent="0" algn="ctr" rtl="0">
              <a:spcBef>
                <a:spcPts val="0"/>
              </a:spcBef>
              <a:buNone/>
            </a:pPr>
            <a:endParaRPr/>
          </a:p>
          <a:p>
            <a:pPr marL="0" lvl="0" indent="0" algn="ctr" rtl="0">
              <a:spcBef>
                <a:spcPts val="0"/>
              </a:spcBef>
              <a:buNone/>
            </a:pPr>
            <a:r>
              <a:rPr lang="en-US"/>
              <a:t>If so…</a:t>
            </a:r>
          </a:p>
          <a:p>
            <a:pPr marL="0" lvl="0" indent="0" algn="ctr">
              <a:spcBef>
                <a:spcPts val="0"/>
              </a:spcBef>
              <a:buNone/>
            </a:pPr>
            <a:endParaRPr/>
          </a:p>
          <a:p>
            <a:pPr marL="0" lvl="0" indent="0" algn="ctr">
              <a:spcBef>
                <a:spcPts val="0"/>
              </a:spcBef>
              <a:buNone/>
            </a:pPr>
            <a:r>
              <a:rPr lang="en-US" sz="3600" b="1">
                <a:solidFill>
                  <a:srgbClr val="FF00FF"/>
                </a:solidFill>
              </a:rPr>
              <a:t>How can CerS3 levels be increased? </a:t>
            </a:r>
          </a:p>
        </p:txBody>
      </p:sp>
      <p:sp>
        <p:nvSpPr>
          <p:cNvPr id="103" name="Shape 103"/>
          <p:cNvSpPr txBox="1"/>
          <p:nvPr/>
        </p:nvSpPr>
        <p:spPr>
          <a:xfrm>
            <a:off x="457850" y="1689750"/>
            <a:ext cx="8229600" cy="2343000"/>
          </a:xfrm>
          <a:prstGeom prst="rect">
            <a:avLst/>
          </a:prstGeom>
          <a:noFill/>
          <a:ln w="76200"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endParaRP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124663"/>
            <a:ext cx="8229600" cy="1143000"/>
          </a:xfrm>
          <a:prstGeom prst="rect">
            <a:avLst/>
          </a:prstGeom>
          <a:noFill/>
          <a:ln>
            <a:noFill/>
          </a:ln>
        </p:spPr>
        <p:txBody>
          <a:bodyPr wrap="square" lIns="91425" tIns="45700" rIns="91425" bIns="45700" anchor="ctr" anchorCtr="0">
            <a:noAutofit/>
          </a:bodyPr>
          <a:lstStyle/>
          <a:p>
            <a:pPr marL="0" marR="0" lvl="0" indent="-279400" algn="ctr" rtl="0">
              <a:spcBef>
                <a:spcPts val="0"/>
              </a:spcBef>
              <a:buClr>
                <a:schemeClr val="dk1"/>
              </a:buClr>
              <a:buSzPts val="4400"/>
              <a:buFont typeface="Calibri"/>
              <a:buNone/>
            </a:pPr>
            <a:r>
              <a:rPr lang="en-US"/>
              <a:t>How do we increase expression of CerS3?</a:t>
            </a:r>
          </a:p>
        </p:txBody>
      </p:sp>
      <p:sp>
        <p:nvSpPr>
          <p:cNvPr id="110" name="Shape 110"/>
          <p:cNvSpPr txBox="1">
            <a:spLocks noGrp="1"/>
          </p:cNvSpPr>
          <p:nvPr>
            <p:ph type="body" idx="1"/>
          </p:nvPr>
        </p:nvSpPr>
        <p:spPr>
          <a:xfrm>
            <a:off x="457200" y="1600200"/>
            <a:ext cx="4038600" cy="45261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Peroxisome Proliferator-activated Receptor γ</a:t>
            </a:r>
          </a:p>
          <a:p>
            <a:pPr marL="742950" marR="0" lvl="1" indent="-285750" algn="l" rtl="0">
              <a:lnSpc>
                <a:spcPct val="90000"/>
              </a:lnSpc>
              <a:spcBef>
                <a:spcPts val="0"/>
              </a:spcBef>
              <a:spcAft>
                <a:spcPts val="0"/>
              </a:spcAft>
              <a:buClr>
                <a:schemeClr val="dk1"/>
              </a:buClr>
              <a:buSzPts val="2400"/>
              <a:buFont typeface="Arial"/>
              <a:buChar char="–"/>
            </a:pPr>
            <a:r>
              <a:rPr lang="en-US"/>
              <a:t>Receptor for CerS3</a:t>
            </a:r>
          </a:p>
          <a:p>
            <a:pPr marL="742950" marR="0" lvl="1" indent="-285750" algn="l" rtl="0">
              <a:lnSpc>
                <a:spcPct val="90000"/>
              </a:lnSpc>
              <a:spcBef>
                <a:spcPts val="0"/>
              </a:spcBef>
              <a:spcAft>
                <a:spcPts val="0"/>
              </a:spcAft>
              <a:buClr>
                <a:srgbClr val="FF0000"/>
              </a:buClr>
              <a:buSzPts val="2400"/>
              <a:buFont typeface="Arial"/>
              <a:buChar char="–"/>
            </a:pPr>
            <a:r>
              <a:rPr lang="en-US" b="1">
                <a:solidFill>
                  <a:srgbClr val="FF0000"/>
                </a:solidFill>
              </a:rPr>
              <a:t>Ligands activate receptor, which upregulate CerS3, and increase production of ULC ceramides</a:t>
            </a:r>
          </a:p>
          <a:p>
            <a:pPr marL="0" marR="0" lvl="0" indent="0" algn="l" rtl="0">
              <a:lnSpc>
                <a:spcPct val="90000"/>
              </a:lnSpc>
              <a:spcBef>
                <a:spcPts val="560"/>
              </a:spcBef>
              <a:spcAft>
                <a:spcPts val="0"/>
              </a:spcAft>
              <a:buNone/>
            </a:pPr>
            <a:endParaRPr/>
          </a:p>
          <a:p>
            <a:pPr marL="1143000" marR="0" lvl="2" indent="-228600" algn="l" rtl="0">
              <a:lnSpc>
                <a:spcPct val="90000"/>
              </a:lnSpc>
              <a:spcBef>
                <a:spcPts val="400"/>
              </a:spcBef>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11" name="Shape 111"/>
          <p:cNvPicPr preferRelativeResize="0"/>
          <p:nvPr/>
        </p:nvPicPr>
        <p:blipFill rotWithShape="1">
          <a:blip r:embed="rId3">
            <a:alphaModFix/>
          </a:blip>
          <a:srcRect r="-3799" b="7978"/>
          <a:stretch/>
        </p:blipFill>
        <p:spPr>
          <a:xfrm>
            <a:off x="5107700" y="1267675"/>
            <a:ext cx="3579100" cy="5416975"/>
          </a:xfrm>
          <a:prstGeom prst="rect">
            <a:avLst/>
          </a:prstGeom>
          <a:noFill/>
          <a:ln>
            <a:noFill/>
          </a:ln>
        </p:spPr>
      </p:pic>
      <p:sp>
        <p:nvSpPr>
          <p:cNvPr id="112" name="Shape 112"/>
          <p:cNvSpPr txBox="1"/>
          <p:nvPr/>
        </p:nvSpPr>
        <p:spPr>
          <a:xfrm>
            <a:off x="5452525" y="6383875"/>
            <a:ext cx="1100700" cy="300900"/>
          </a:xfrm>
          <a:prstGeom prst="rect">
            <a:avLst/>
          </a:prstGeom>
          <a:noFill/>
          <a:ln w="38100"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endParaRPr/>
          </a:p>
        </p:txBody>
      </p:sp>
      <p:sp>
        <p:nvSpPr>
          <p:cNvPr id="113" name="Shape 113"/>
          <p:cNvSpPr txBox="1"/>
          <p:nvPr/>
        </p:nvSpPr>
        <p:spPr>
          <a:xfrm>
            <a:off x="5469475" y="4402675"/>
            <a:ext cx="2116800" cy="300900"/>
          </a:xfrm>
          <a:prstGeom prst="rect">
            <a:avLst/>
          </a:prstGeom>
          <a:noFill/>
          <a:ln w="38100"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endParaRPr/>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024450"/>
            <a:ext cx="8229600" cy="2243700"/>
          </a:xfrm>
          <a:prstGeom prst="rect">
            <a:avLst/>
          </a:prstGeom>
          <a:noFill/>
          <a:ln w="38100" cap="flat" cmpd="sng">
            <a:solidFill>
              <a:srgbClr val="FF0000"/>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None/>
            </a:pPr>
            <a:r>
              <a:rPr lang="en-US" sz="3600" dirty="0">
                <a:solidFill>
                  <a:srgbClr val="FF0000"/>
                </a:solidFill>
              </a:rPr>
              <a:t>Will administering agonists of the </a:t>
            </a:r>
            <a:r>
              <a:rPr lang="en-US" sz="3600" dirty="0" err="1">
                <a:solidFill>
                  <a:srgbClr val="FF0000"/>
                </a:solidFill>
              </a:rPr>
              <a:t>PPARγ</a:t>
            </a:r>
            <a:r>
              <a:rPr lang="en-US" sz="3600" dirty="0">
                <a:solidFill>
                  <a:srgbClr val="FF0000"/>
                </a:solidFill>
              </a:rPr>
              <a:t> receptor help upregulate CerS3 in epidermal keratinocytes? </a:t>
            </a:r>
            <a:r>
              <a:rPr lang="en-US" sz="3600" i="1" dirty="0">
                <a:solidFill>
                  <a:srgbClr val="FF0000"/>
                </a:solidFill>
              </a:rPr>
              <a:t>Which agonist upregulates CerS3 the most? </a:t>
            </a:r>
            <a:r>
              <a:rPr lang="en-US" sz="3600" dirty="0">
                <a:solidFill>
                  <a:srgbClr val="FF0000"/>
                </a:solidFill>
              </a:rPr>
              <a:t> </a:t>
            </a:r>
          </a:p>
          <a:p>
            <a:pPr marL="0" marR="0" lvl="0" indent="0" algn="ctr" rtl="0">
              <a:spcBef>
                <a:spcPts val="0"/>
              </a:spcBef>
              <a:buNone/>
            </a:pPr>
            <a:endParaRPr sz="3600" dirty="0">
              <a:solidFill>
                <a:srgbClr val="FF0000"/>
              </a:solidFill>
            </a:endParaRPr>
          </a:p>
          <a:p>
            <a:pPr marL="0" marR="0" lvl="0" indent="0" algn="ctr" rtl="0">
              <a:spcBef>
                <a:spcPts val="0"/>
              </a:spcBef>
              <a:buNone/>
            </a:pPr>
            <a:endParaRPr sz="3600" dirty="0">
              <a:solidFill>
                <a:srgbClr val="FF0000"/>
              </a:solidFill>
            </a:endParaRPr>
          </a:p>
          <a:p>
            <a:pPr marL="0" marR="0" lvl="0" indent="0" algn="ctr" rtl="0">
              <a:spcBef>
                <a:spcPts val="0"/>
              </a:spcBef>
              <a:buNone/>
            </a:pPr>
            <a:r>
              <a:rPr lang="en-US" sz="2400" dirty="0"/>
              <a:t>Normal epidermal keratinocytes vs. psoriatic epidermal keratinocytes</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847625" y="693500"/>
            <a:ext cx="1406400" cy="7512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126" name="Shape 126"/>
          <p:cNvSpPr txBox="1"/>
          <p:nvPr/>
        </p:nvSpPr>
        <p:spPr>
          <a:xfrm>
            <a:off x="443075" y="558650"/>
            <a:ext cx="1541100" cy="7512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127" name="Shape 127"/>
          <p:cNvSpPr txBox="1"/>
          <p:nvPr/>
        </p:nvSpPr>
        <p:spPr>
          <a:xfrm>
            <a:off x="674375" y="500900"/>
            <a:ext cx="1752900" cy="866700"/>
          </a:xfrm>
          <a:prstGeom prst="rect">
            <a:avLst/>
          </a:prstGeom>
          <a:noFill/>
          <a:ln w="76200" cap="flat" cmpd="sng">
            <a:solidFill>
              <a:srgbClr val="FF00FF"/>
            </a:solidFill>
            <a:prstDash val="solid"/>
            <a:round/>
            <a:headEnd type="none" w="med" len="med"/>
            <a:tailEnd type="none" w="med" len="med"/>
          </a:ln>
        </p:spPr>
        <p:txBody>
          <a:bodyPr wrap="square" lIns="91425" tIns="91425" rIns="91425" bIns="91425" anchor="t" anchorCtr="0">
            <a:noAutofit/>
          </a:bodyPr>
          <a:lstStyle/>
          <a:p>
            <a:pPr marL="0" lvl="0" indent="0" algn="ctr">
              <a:spcBef>
                <a:spcPts val="0"/>
              </a:spcBef>
              <a:buNone/>
            </a:pPr>
            <a:r>
              <a:rPr lang="en-US" sz="3000"/>
              <a:t>PGJ2</a:t>
            </a:r>
          </a:p>
        </p:txBody>
      </p:sp>
      <p:sp>
        <p:nvSpPr>
          <p:cNvPr id="128" name="Shape 128"/>
          <p:cNvSpPr txBox="1"/>
          <p:nvPr/>
        </p:nvSpPr>
        <p:spPr>
          <a:xfrm>
            <a:off x="3809575" y="500900"/>
            <a:ext cx="1752900" cy="866700"/>
          </a:xfrm>
          <a:prstGeom prst="rect">
            <a:avLst/>
          </a:prstGeom>
          <a:noFill/>
          <a:ln w="76200" cap="flat" cmpd="sng">
            <a:solidFill>
              <a:srgbClr val="FF00FF"/>
            </a:solidFill>
            <a:prstDash val="solid"/>
            <a:round/>
            <a:headEnd type="none" w="med" len="med"/>
            <a:tailEnd type="none" w="med" len="med"/>
          </a:ln>
        </p:spPr>
        <p:txBody>
          <a:bodyPr wrap="square" lIns="91425" tIns="91425" rIns="91425" bIns="91425" anchor="t" anchorCtr="0">
            <a:noAutofit/>
          </a:bodyPr>
          <a:lstStyle/>
          <a:p>
            <a:pPr marL="0" lvl="0" indent="0" algn="ctr" rtl="0">
              <a:spcBef>
                <a:spcPts val="0"/>
              </a:spcBef>
              <a:buNone/>
            </a:pPr>
            <a:r>
              <a:rPr lang="en-US" sz="3000"/>
              <a:t>INT131</a:t>
            </a:r>
          </a:p>
        </p:txBody>
      </p:sp>
      <p:sp>
        <p:nvSpPr>
          <p:cNvPr id="129" name="Shape 129"/>
          <p:cNvSpPr txBox="1"/>
          <p:nvPr/>
        </p:nvSpPr>
        <p:spPr>
          <a:xfrm>
            <a:off x="6944775" y="500900"/>
            <a:ext cx="1752900" cy="866700"/>
          </a:xfrm>
          <a:prstGeom prst="rect">
            <a:avLst/>
          </a:prstGeom>
          <a:noFill/>
          <a:ln w="76200" cap="flat" cmpd="sng">
            <a:solidFill>
              <a:srgbClr val="FF00FF"/>
            </a:solidFill>
            <a:prstDash val="solid"/>
            <a:round/>
            <a:headEnd type="none" w="med" len="med"/>
            <a:tailEnd type="none" w="med" len="med"/>
          </a:ln>
        </p:spPr>
        <p:txBody>
          <a:bodyPr wrap="square" lIns="91425" tIns="91425" rIns="91425" bIns="91425" anchor="t" anchorCtr="0">
            <a:noAutofit/>
          </a:bodyPr>
          <a:lstStyle/>
          <a:p>
            <a:pPr marL="0" lvl="0" indent="0" algn="ctr" rtl="0">
              <a:spcBef>
                <a:spcPts val="0"/>
              </a:spcBef>
              <a:buNone/>
            </a:pPr>
            <a:r>
              <a:rPr lang="en-US" sz="3000"/>
              <a:t>S26948</a:t>
            </a:r>
          </a:p>
        </p:txBody>
      </p:sp>
      <p:cxnSp>
        <p:nvCxnSpPr>
          <p:cNvPr id="130" name="Shape 130"/>
          <p:cNvCxnSpPr/>
          <p:nvPr/>
        </p:nvCxnSpPr>
        <p:spPr>
          <a:xfrm>
            <a:off x="1001725" y="1637450"/>
            <a:ext cx="0" cy="770700"/>
          </a:xfrm>
          <a:prstGeom prst="straightConnector1">
            <a:avLst/>
          </a:prstGeom>
          <a:noFill/>
          <a:ln w="76200" cap="flat" cmpd="sng">
            <a:solidFill>
              <a:srgbClr val="000000"/>
            </a:solidFill>
            <a:prstDash val="solid"/>
            <a:round/>
            <a:headEnd type="none" w="lg" len="lg"/>
            <a:tailEnd type="triangle" w="lg" len="lg"/>
          </a:ln>
        </p:spPr>
      </p:cxnSp>
      <p:cxnSp>
        <p:nvCxnSpPr>
          <p:cNvPr id="131" name="Shape 131"/>
          <p:cNvCxnSpPr/>
          <p:nvPr/>
        </p:nvCxnSpPr>
        <p:spPr>
          <a:xfrm>
            <a:off x="2021000" y="1637450"/>
            <a:ext cx="0" cy="770700"/>
          </a:xfrm>
          <a:prstGeom prst="straightConnector1">
            <a:avLst/>
          </a:prstGeom>
          <a:noFill/>
          <a:ln w="76200" cap="flat" cmpd="sng">
            <a:solidFill>
              <a:srgbClr val="000000"/>
            </a:solidFill>
            <a:prstDash val="solid"/>
            <a:round/>
            <a:headEnd type="none" w="lg" len="lg"/>
            <a:tailEnd type="triangle" w="lg" len="lg"/>
          </a:ln>
        </p:spPr>
      </p:cxnSp>
      <p:cxnSp>
        <p:nvCxnSpPr>
          <p:cNvPr id="132" name="Shape 132"/>
          <p:cNvCxnSpPr/>
          <p:nvPr/>
        </p:nvCxnSpPr>
        <p:spPr>
          <a:xfrm>
            <a:off x="4042025" y="1637450"/>
            <a:ext cx="0" cy="770700"/>
          </a:xfrm>
          <a:prstGeom prst="straightConnector1">
            <a:avLst/>
          </a:prstGeom>
          <a:noFill/>
          <a:ln w="76200" cap="flat" cmpd="sng">
            <a:solidFill>
              <a:srgbClr val="000000"/>
            </a:solidFill>
            <a:prstDash val="solid"/>
            <a:round/>
            <a:headEnd type="none" w="lg" len="lg"/>
            <a:tailEnd type="triangle" w="lg" len="lg"/>
          </a:ln>
        </p:spPr>
      </p:cxnSp>
      <p:cxnSp>
        <p:nvCxnSpPr>
          <p:cNvPr id="133" name="Shape 133"/>
          <p:cNvCxnSpPr/>
          <p:nvPr/>
        </p:nvCxnSpPr>
        <p:spPr>
          <a:xfrm>
            <a:off x="5157625" y="1637450"/>
            <a:ext cx="0" cy="770700"/>
          </a:xfrm>
          <a:prstGeom prst="straightConnector1">
            <a:avLst/>
          </a:prstGeom>
          <a:noFill/>
          <a:ln w="76200" cap="flat" cmpd="sng">
            <a:solidFill>
              <a:srgbClr val="000000"/>
            </a:solidFill>
            <a:prstDash val="solid"/>
            <a:round/>
            <a:headEnd type="none" w="lg" len="lg"/>
            <a:tailEnd type="triangle" w="lg" len="lg"/>
          </a:ln>
        </p:spPr>
      </p:cxnSp>
      <p:cxnSp>
        <p:nvCxnSpPr>
          <p:cNvPr id="134" name="Shape 134"/>
          <p:cNvCxnSpPr/>
          <p:nvPr/>
        </p:nvCxnSpPr>
        <p:spPr>
          <a:xfrm>
            <a:off x="7255675" y="1637450"/>
            <a:ext cx="0" cy="770700"/>
          </a:xfrm>
          <a:prstGeom prst="straightConnector1">
            <a:avLst/>
          </a:prstGeom>
          <a:noFill/>
          <a:ln w="76200" cap="flat" cmpd="sng">
            <a:solidFill>
              <a:srgbClr val="000000"/>
            </a:solidFill>
            <a:prstDash val="solid"/>
            <a:round/>
            <a:headEnd type="none" w="lg" len="lg"/>
            <a:tailEnd type="triangle" w="lg" len="lg"/>
          </a:ln>
        </p:spPr>
      </p:cxnSp>
      <p:cxnSp>
        <p:nvCxnSpPr>
          <p:cNvPr id="135" name="Shape 135"/>
          <p:cNvCxnSpPr/>
          <p:nvPr/>
        </p:nvCxnSpPr>
        <p:spPr>
          <a:xfrm>
            <a:off x="8294250" y="1637450"/>
            <a:ext cx="0" cy="770700"/>
          </a:xfrm>
          <a:prstGeom prst="straightConnector1">
            <a:avLst/>
          </a:prstGeom>
          <a:noFill/>
          <a:ln w="76200" cap="flat" cmpd="sng">
            <a:solidFill>
              <a:srgbClr val="000000"/>
            </a:solidFill>
            <a:prstDash val="solid"/>
            <a:round/>
            <a:headEnd type="none" w="lg" len="lg"/>
            <a:tailEnd type="triangle" w="lg" len="lg"/>
          </a:ln>
        </p:spPr>
      </p:cxnSp>
      <p:sp>
        <p:nvSpPr>
          <p:cNvPr id="136" name="Shape 136"/>
          <p:cNvSpPr txBox="1"/>
          <p:nvPr/>
        </p:nvSpPr>
        <p:spPr>
          <a:xfrm>
            <a:off x="308200" y="2408150"/>
            <a:ext cx="1117200" cy="577800"/>
          </a:xfrm>
          <a:prstGeom prst="rect">
            <a:avLst/>
          </a:prstGeom>
          <a:solidFill>
            <a:srgbClr val="00FFFF"/>
          </a:solidFill>
          <a:ln>
            <a:noFill/>
          </a:ln>
        </p:spPr>
        <p:txBody>
          <a:bodyPr wrap="square" lIns="91425" tIns="91425" rIns="91425" bIns="91425" anchor="t" anchorCtr="0">
            <a:noAutofit/>
          </a:bodyPr>
          <a:lstStyle/>
          <a:p>
            <a:pPr marL="0" lvl="0" indent="0">
              <a:spcBef>
                <a:spcPts val="0"/>
              </a:spcBef>
              <a:buNone/>
            </a:pPr>
            <a:r>
              <a:rPr lang="en-US" sz="2400"/>
              <a:t>NHEK</a:t>
            </a:r>
          </a:p>
        </p:txBody>
      </p:sp>
      <p:sp>
        <p:nvSpPr>
          <p:cNvPr id="137" name="Shape 137"/>
          <p:cNvSpPr txBox="1"/>
          <p:nvPr/>
        </p:nvSpPr>
        <p:spPr>
          <a:xfrm>
            <a:off x="6562250" y="2408150"/>
            <a:ext cx="1117200" cy="577800"/>
          </a:xfrm>
          <a:prstGeom prst="rect">
            <a:avLst/>
          </a:prstGeom>
          <a:solidFill>
            <a:srgbClr val="00FFFF"/>
          </a:solidFill>
          <a:ln>
            <a:noFill/>
          </a:ln>
        </p:spPr>
        <p:txBody>
          <a:bodyPr wrap="square" lIns="91425" tIns="91425" rIns="91425" bIns="91425" anchor="t" anchorCtr="0">
            <a:noAutofit/>
          </a:bodyPr>
          <a:lstStyle/>
          <a:p>
            <a:pPr marL="0" lvl="0" indent="0" rtl="0">
              <a:spcBef>
                <a:spcPts val="0"/>
              </a:spcBef>
              <a:buNone/>
            </a:pPr>
            <a:r>
              <a:rPr lang="en-US" sz="2400"/>
              <a:t>NHEK</a:t>
            </a:r>
          </a:p>
        </p:txBody>
      </p:sp>
      <p:sp>
        <p:nvSpPr>
          <p:cNvPr id="138" name="Shape 138"/>
          <p:cNvSpPr txBox="1"/>
          <p:nvPr/>
        </p:nvSpPr>
        <p:spPr>
          <a:xfrm>
            <a:off x="3349300" y="2408150"/>
            <a:ext cx="1117200" cy="577800"/>
          </a:xfrm>
          <a:prstGeom prst="rect">
            <a:avLst/>
          </a:prstGeom>
          <a:solidFill>
            <a:srgbClr val="00FFFF"/>
          </a:solidFill>
          <a:ln>
            <a:noFill/>
          </a:ln>
        </p:spPr>
        <p:txBody>
          <a:bodyPr wrap="square" lIns="91425" tIns="91425" rIns="91425" bIns="91425" anchor="t" anchorCtr="0">
            <a:noAutofit/>
          </a:bodyPr>
          <a:lstStyle/>
          <a:p>
            <a:pPr marL="0" lvl="0" indent="0" rtl="0">
              <a:spcBef>
                <a:spcPts val="0"/>
              </a:spcBef>
              <a:buNone/>
            </a:pPr>
            <a:r>
              <a:rPr lang="en-US" sz="2400"/>
              <a:t>NHEK</a:t>
            </a:r>
          </a:p>
        </p:txBody>
      </p:sp>
      <p:sp>
        <p:nvSpPr>
          <p:cNvPr id="139" name="Shape 139"/>
          <p:cNvSpPr txBox="1"/>
          <p:nvPr/>
        </p:nvSpPr>
        <p:spPr>
          <a:xfrm>
            <a:off x="1541000" y="2408150"/>
            <a:ext cx="1117200" cy="577800"/>
          </a:xfrm>
          <a:prstGeom prst="rect">
            <a:avLst/>
          </a:prstGeom>
          <a:solidFill>
            <a:srgbClr val="4A86E8"/>
          </a:solidFill>
          <a:ln>
            <a:noFill/>
          </a:ln>
        </p:spPr>
        <p:txBody>
          <a:bodyPr wrap="square" lIns="91425" tIns="91425" rIns="91425" bIns="91425" anchor="t" anchorCtr="0">
            <a:noAutofit/>
          </a:bodyPr>
          <a:lstStyle/>
          <a:p>
            <a:pPr marL="0" lvl="0" indent="0" rtl="0">
              <a:spcBef>
                <a:spcPts val="0"/>
              </a:spcBef>
              <a:buNone/>
            </a:pPr>
            <a:r>
              <a:rPr lang="en-US" sz="2400"/>
              <a:t>PHEK</a:t>
            </a:r>
          </a:p>
        </p:txBody>
      </p:sp>
      <p:sp>
        <p:nvSpPr>
          <p:cNvPr id="140" name="Shape 140"/>
          <p:cNvSpPr txBox="1"/>
          <p:nvPr/>
        </p:nvSpPr>
        <p:spPr>
          <a:xfrm>
            <a:off x="4599025" y="2408150"/>
            <a:ext cx="1117200" cy="577800"/>
          </a:xfrm>
          <a:prstGeom prst="rect">
            <a:avLst/>
          </a:prstGeom>
          <a:solidFill>
            <a:srgbClr val="4A86E8"/>
          </a:solidFill>
          <a:ln>
            <a:noFill/>
          </a:ln>
        </p:spPr>
        <p:txBody>
          <a:bodyPr wrap="square" lIns="91425" tIns="91425" rIns="91425" bIns="91425" anchor="t" anchorCtr="0">
            <a:noAutofit/>
          </a:bodyPr>
          <a:lstStyle/>
          <a:p>
            <a:pPr marL="0" lvl="0" indent="0" rtl="0">
              <a:spcBef>
                <a:spcPts val="0"/>
              </a:spcBef>
              <a:buNone/>
            </a:pPr>
            <a:r>
              <a:rPr lang="en-US" sz="2400"/>
              <a:t>PHEK</a:t>
            </a:r>
          </a:p>
        </p:txBody>
      </p:sp>
      <p:sp>
        <p:nvSpPr>
          <p:cNvPr id="141" name="Shape 141"/>
          <p:cNvSpPr txBox="1"/>
          <p:nvPr/>
        </p:nvSpPr>
        <p:spPr>
          <a:xfrm>
            <a:off x="7817650" y="2408150"/>
            <a:ext cx="1117200" cy="577800"/>
          </a:xfrm>
          <a:prstGeom prst="rect">
            <a:avLst/>
          </a:prstGeom>
          <a:solidFill>
            <a:srgbClr val="4A86E8"/>
          </a:solidFill>
          <a:ln>
            <a:noFill/>
          </a:ln>
        </p:spPr>
        <p:txBody>
          <a:bodyPr wrap="square" lIns="91425" tIns="91425" rIns="91425" bIns="91425" anchor="t" anchorCtr="0">
            <a:noAutofit/>
          </a:bodyPr>
          <a:lstStyle/>
          <a:p>
            <a:pPr marL="0" lvl="0" indent="0" rtl="0">
              <a:spcBef>
                <a:spcPts val="0"/>
              </a:spcBef>
              <a:buNone/>
            </a:pPr>
            <a:r>
              <a:rPr lang="en-US" sz="2400"/>
              <a:t>PHEK</a:t>
            </a:r>
          </a:p>
        </p:txBody>
      </p:sp>
      <p:cxnSp>
        <p:nvCxnSpPr>
          <p:cNvPr id="142" name="Shape 142"/>
          <p:cNvCxnSpPr/>
          <p:nvPr/>
        </p:nvCxnSpPr>
        <p:spPr>
          <a:xfrm>
            <a:off x="1329275" y="3371225"/>
            <a:ext cx="1078800" cy="828300"/>
          </a:xfrm>
          <a:prstGeom prst="straightConnector1">
            <a:avLst/>
          </a:prstGeom>
          <a:noFill/>
          <a:ln w="38100" cap="flat" cmpd="sng">
            <a:solidFill>
              <a:schemeClr val="dk2"/>
            </a:solidFill>
            <a:prstDash val="solid"/>
            <a:round/>
            <a:headEnd type="none" w="lg" len="lg"/>
            <a:tailEnd type="triangle" w="lg" len="lg"/>
          </a:ln>
        </p:spPr>
      </p:cxnSp>
      <p:cxnSp>
        <p:nvCxnSpPr>
          <p:cNvPr id="143" name="Shape 143"/>
          <p:cNvCxnSpPr/>
          <p:nvPr/>
        </p:nvCxnSpPr>
        <p:spPr>
          <a:xfrm>
            <a:off x="4546325" y="3313425"/>
            <a:ext cx="0" cy="809100"/>
          </a:xfrm>
          <a:prstGeom prst="straightConnector1">
            <a:avLst/>
          </a:prstGeom>
          <a:noFill/>
          <a:ln w="38100" cap="flat" cmpd="sng">
            <a:solidFill>
              <a:schemeClr val="dk2"/>
            </a:solidFill>
            <a:prstDash val="solid"/>
            <a:round/>
            <a:headEnd type="none" w="lg" len="lg"/>
            <a:tailEnd type="triangle" w="lg" len="lg"/>
          </a:ln>
        </p:spPr>
      </p:cxnSp>
      <p:cxnSp>
        <p:nvCxnSpPr>
          <p:cNvPr id="144" name="Shape 144"/>
          <p:cNvCxnSpPr/>
          <p:nvPr/>
        </p:nvCxnSpPr>
        <p:spPr>
          <a:xfrm flipH="1">
            <a:off x="6684575" y="3332675"/>
            <a:ext cx="1155900" cy="905400"/>
          </a:xfrm>
          <a:prstGeom prst="straightConnector1">
            <a:avLst/>
          </a:prstGeom>
          <a:noFill/>
          <a:ln w="38100" cap="flat" cmpd="sng">
            <a:solidFill>
              <a:schemeClr val="dk2"/>
            </a:solidFill>
            <a:prstDash val="solid"/>
            <a:round/>
            <a:headEnd type="none" w="lg" len="lg"/>
            <a:tailEnd type="triangle" w="lg" len="lg"/>
          </a:ln>
        </p:spPr>
      </p:cxnSp>
      <p:sp>
        <p:nvSpPr>
          <p:cNvPr id="145" name="Shape 145"/>
          <p:cNvSpPr txBox="1"/>
          <p:nvPr/>
        </p:nvSpPr>
        <p:spPr>
          <a:xfrm>
            <a:off x="443075" y="4315150"/>
            <a:ext cx="8491800" cy="1830000"/>
          </a:xfrm>
          <a:prstGeom prst="rect">
            <a:avLst/>
          </a:prstGeom>
          <a:noFill/>
          <a:ln w="76200" cap="flat" cmpd="sng">
            <a:solidFill>
              <a:srgbClr val="A64D79"/>
            </a:solidFill>
            <a:prstDash val="solid"/>
            <a:round/>
            <a:headEnd type="none" w="med" len="med"/>
            <a:tailEnd type="none" w="med" len="med"/>
          </a:ln>
        </p:spPr>
        <p:txBody>
          <a:bodyPr wrap="square" lIns="91425" tIns="91425" rIns="91425" bIns="91425" anchor="t" anchorCtr="0">
            <a:noAutofit/>
          </a:bodyPr>
          <a:lstStyle/>
          <a:p>
            <a:pPr marL="457200" lvl="0" indent="-419100" rtl="0">
              <a:spcBef>
                <a:spcPts val="0"/>
              </a:spcBef>
              <a:spcAft>
                <a:spcPts val="0"/>
              </a:spcAft>
              <a:buSzPts val="3000"/>
              <a:buAutoNum type="arabicPeriod"/>
            </a:pPr>
            <a:r>
              <a:rPr lang="en-US" sz="3000" b="1"/>
              <a:t>Real-Time PCR </a:t>
            </a:r>
            <a:r>
              <a:rPr lang="en-US" sz="3000"/>
              <a:t>              →  mRNA</a:t>
            </a:r>
          </a:p>
          <a:p>
            <a:pPr marL="457200" lvl="0" indent="-419100" rtl="0">
              <a:spcBef>
                <a:spcPts val="0"/>
              </a:spcBef>
              <a:spcAft>
                <a:spcPts val="0"/>
              </a:spcAft>
              <a:buSzPts val="3000"/>
              <a:buAutoNum type="arabicPeriod"/>
            </a:pPr>
            <a:r>
              <a:rPr lang="en-US" sz="3000" b="1"/>
              <a:t>Western Blot     </a:t>
            </a:r>
            <a:r>
              <a:rPr lang="en-US" sz="3000"/>
              <a:t>             → Protein</a:t>
            </a:r>
          </a:p>
          <a:p>
            <a:pPr marL="457200" lvl="0" indent="-419100">
              <a:spcBef>
                <a:spcPts val="0"/>
              </a:spcBef>
              <a:buSzPts val="3000"/>
              <a:buAutoNum type="arabicPeriod"/>
            </a:pPr>
            <a:r>
              <a:rPr lang="en-US" sz="3000" b="1"/>
              <a:t>CerS Enzymatic Assay</a:t>
            </a:r>
            <a:r>
              <a:rPr lang="en-US" sz="3000"/>
              <a:t>  → Enzyme function</a:t>
            </a: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t="24560" b="45887"/>
          <a:stretch/>
        </p:blipFill>
        <p:spPr>
          <a:xfrm>
            <a:off x="59388" y="649425"/>
            <a:ext cx="9025224" cy="2000250"/>
          </a:xfrm>
          <a:prstGeom prst="rect">
            <a:avLst/>
          </a:prstGeom>
          <a:noFill/>
          <a:ln>
            <a:noFill/>
          </a:ln>
        </p:spPr>
      </p:pic>
      <p:pic>
        <p:nvPicPr>
          <p:cNvPr id="152" name="Shape 152"/>
          <p:cNvPicPr preferRelativeResize="0"/>
          <p:nvPr/>
        </p:nvPicPr>
        <p:blipFill rotWithShape="1">
          <a:blip r:embed="rId4">
            <a:alphaModFix/>
          </a:blip>
          <a:srcRect t="25905" b="46480"/>
          <a:stretch/>
        </p:blipFill>
        <p:spPr>
          <a:xfrm>
            <a:off x="59400" y="3831675"/>
            <a:ext cx="9144000" cy="1883351"/>
          </a:xfrm>
          <a:prstGeom prst="rect">
            <a:avLst/>
          </a:prstGeom>
          <a:noFill/>
          <a:ln>
            <a:noFill/>
          </a:ln>
        </p:spPr>
      </p:pic>
      <p:cxnSp>
        <p:nvCxnSpPr>
          <p:cNvPr id="153" name="Shape 153"/>
          <p:cNvCxnSpPr/>
          <p:nvPr/>
        </p:nvCxnSpPr>
        <p:spPr>
          <a:xfrm flipH="1">
            <a:off x="1662400" y="2454850"/>
            <a:ext cx="5429400" cy="1519800"/>
          </a:xfrm>
          <a:prstGeom prst="straightConnector1">
            <a:avLst/>
          </a:prstGeom>
          <a:noFill/>
          <a:ln w="76200" cap="flat" cmpd="sng">
            <a:solidFill>
              <a:schemeClr val="dk2"/>
            </a:solidFill>
            <a:prstDash val="solid"/>
            <a:round/>
            <a:headEnd type="none" w="lg" len="lg"/>
            <a:tailEnd type="triangle" w="lg" len="lg"/>
          </a:ln>
        </p:spPr>
      </p:cxnSp>
    </p:spTree>
  </p:cSld>
  <p:clrMapOvr>
    <a:masterClrMapping/>
  </p:clrMapOvr>
  <p:transition spd="slow">
    <p:cover/>
  </p:transition>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2270</Words>
  <Application>Microsoft Office PowerPoint</Application>
  <PresentationFormat>On-screen Show (4:3)</PresentationFormat>
  <Paragraphs>131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1_Office Theme</vt:lpstr>
      <vt:lpstr>The Upregulation of Ceramide Synthase 3 via PGJ2, INT131, and S26948 in Psoriatic Human Epidermal Keratinocytes and Normal Human Epidermal Keratinocytes</vt:lpstr>
      <vt:lpstr>What is Psoriasis?</vt:lpstr>
      <vt:lpstr>What are ceramides and how do they relate to psoriasis?</vt:lpstr>
      <vt:lpstr>Ceramide Synthase 3 (CerS3)</vt:lpstr>
      <vt:lpstr>Psoriatic cells have decreased levels of CerS3</vt:lpstr>
      <vt:lpstr>How do we increase expression of CerS3?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Upregulation of Ceramide Synthase 3 via PGJ2, INT131, and S26948 in Psoriatic Human Epidermal Keratinocytes and Normal Human Epidermal Keratinocytes</dc:title>
  <cp:lastModifiedBy>Wilson</cp:lastModifiedBy>
  <cp:revision>2</cp:revision>
  <dcterms:modified xsi:type="dcterms:W3CDTF">2017-12-13T14:02:49Z</dcterms:modified>
</cp:coreProperties>
</file>