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10C9D71-3A80-418F-9DD8-8496983B2E80}">
  <a:tblStyle styleId="{510C9D71-3A80-418F-9DD8-8496983B2E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8036490-9060-4076-A481-3CDB3A2462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Inducer-</a:t>
            </a:r>
            <a:r>
              <a:rPr lang="en">
                <a:solidFill>
                  <a:schemeClr val="dk1"/>
                </a:solidFill>
              </a:rPr>
              <a:t>Isopropylβ-D-1-thiogalactopyranoside (IPTG)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(Ni-NTA)-</a:t>
            </a:r>
            <a:r>
              <a:rPr lang="en" sz="1800">
                <a:solidFill>
                  <a:schemeClr val="dk1"/>
                </a:solidFill>
              </a:rPr>
              <a:t>Nickel-nitrilotriacetic acid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R</a:t>
            </a:r>
            <a:r>
              <a:rPr lang="en" sz="3000"/>
              <a:t>ole of hydrogen bonding in amino acid substitutions of DNA gyrase subunit A-encoding gyrA</a:t>
            </a:r>
            <a:r>
              <a:rPr b="1" lang="en" sz="3000"/>
              <a:t> </a:t>
            </a:r>
            <a:r>
              <a:rPr lang="en" sz="30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Cove Soyars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Interpreting a Supercoiling Assay</a:t>
            </a:r>
          </a:p>
        </p:txBody>
      </p:sp>
      <p:sp>
        <p:nvSpPr>
          <p:cNvPr id="137" name="Shape 137"/>
          <p:cNvSpPr/>
          <p:nvPr/>
        </p:nvSpPr>
        <p:spPr>
          <a:xfrm>
            <a:off x="3093100" y="1642800"/>
            <a:ext cx="2301600" cy="29262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093100" y="1168925"/>
            <a:ext cx="4254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242050" y="1168925"/>
            <a:ext cx="927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Functioning gyrase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20075" y="1168925"/>
            <a:ext cx="1076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Nonf</a:t>
            </a:r>
            <a:r>
              <a:rPr lang="en" sz="900"/>
              <a:t>unctioning gyrase</a:t>
            </a:r>
          </a:p>
        </p:txBody>
      </p:sp>
      <p:sp>
        <p:nvSpPr>
          <p:cNvPr id="141" name="Shape 141"/>
          <p:cNvSpPr/>
          <p:nvPr/>
        </p:nvSpPr>
        <p:spPr>
          <a:xfrm>
            <a:off x="3392525" y="3556150"/>
            <a:ext cx="425400" cy="1035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627500" y="2239325"/>
            <a:ext cx="425400" cy="1035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Supercoiling assay cont.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2544375"/>
            <a:ext cx="34281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Allowed to incubate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Run on agarose gel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48065" t="0"/>
          <a:stretch/>
        </p:blipFill>
        <p:spPr>
          <a:xfrm>
            <a:off x="5320050" y="445025"/>
            <a:ext cx="3309634" cy="31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5084975" y="3692775"/>
            <a:ext cx="47103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Supercoiling results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600"/>
              <a:t>Yokoyama et. al 2011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11700" y="1287675"/>
            <a:ext cx="35934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Solution containing: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Gyrase A subunit (mutated)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Gyrase B subunit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ATP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Relaxed DNA</a:t>
            </a:r>
          </a:p>
          <a:p>
            <a:pPr indent="-317500" lvl="1" marL="9144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Buffer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Mutant protein synthesis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gyrA expression plasmid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PCR with mutagenesis primers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Transformation and expression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7089" r="0" t="0"/>
          <a:stretch/>
        </p:blipFill>
        <p:spPr>
          <a:xfrm>
            <a:off x="4416175" y="644596"/>
            <a:ext cx="4416125" cy="422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4693950" y="3404300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GyrA expression vector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Mutant </a:t>
            </a:r>
            <a:r>
              <a:rPr lang="en"/>
              <a:t>protein</a:t>
            </a:r>
            <a:r>
              <a:rPr lang="en"/>
              <a:t> purification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Sonic lysis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(Ni-NTA) agarose resin chromatography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500" y="2070950"/>
            <a:ext cx="4799349" cy="28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579000" y="2993350"/>
            <a:ext cx="148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/>
              <a:t>Ni-NTA agarose resin </a:t>
            </a:r>
            <a:r>
              <a:rPr lang="en" sz="1000"/>
              <a:t>chromatography </a:t>
            </a:r>
            <a:r>
              <a:rPr lang="en" sz="700"/>
              <a:t>University of Oklahoma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Predicted Results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Methionine and </a:t>
            </a:r>
            <a:r>
              <a:rPr lang="en"/>
              <a:t>Glycine-</a:t>
            </a:r>
            <a:r>
              <a:rPr lang="en"/>
              <a:t>SC activity at higher concentrations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Cysteine and Aspartic Acid-SC activity similar to wild type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Cysteine-slightly higher concentrations than wild type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Support water-metal ion bridge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Other potential results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mutants have SC activity similar to wild type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Ser-83 mutation is not enough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Contradict water-metal ion bridge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Limitations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isulfide</a:t>
            </a:r>
            <a:r>
              <a:rPr lang="en"/>
              <a:t> bridges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No nearby Cysteines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325" y="1808050"/>
            <a:ext cx="3427070" cy="31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400" y="1559500"/>
            <a:ext cx="28384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062525" y="3470425"/>
            <a:ext cx="1705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100"/>
              <a:t>Gyrase A and B subunit complex.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Antibiotic resistance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in healthcare and food industry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25,000 people in Europe die every year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A</a:t>
            </a:r>
            <a:r>
              <a:rPr lang="en"/>
              <a:t>ntibiotics</a:t>
            </a:r>
            <a:r>
              <a:rPr lang="en"/>
              <a:t> in livestock can pass on resistant strains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524" y="2762774"/>
            <a:ext cx="3142700" cy="21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Quinolones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5566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Widely used class of </a:t>
            </a:r>
            <a:r>
              <a:rPr lang="en"/>
              <a:t>antibiotics today</a:t>
            </a:r>
          </a:p>
          <a:p>
            <a:pPr indent="-3175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Ciprofloxacin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Resistance observed in every species treated</a:t>
            </a:r>
          </a:p>
          <a:p>
            <a:pPr indent="0" lvl="0" mar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5832" l="0" r="0" t="0"/>
          <a:stretch/>
        </p:blipFill>
        <p:spPr>
          <a:xfrm>
            <a:off x="6030600" y="1170125"/>
            <a:ext cx="2707900" cy="1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405825" y="2543500"/>
            <a:ext cx="2213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Ciprofloxacin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/>
              <a:t>Aldred et. al,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Quinolones Target DNA Gyrase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5613600" cy="7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Bacterial type-II topoisomerase</a:t>
            </a:r>
          </a:p>
          <a:p>
            <a:pPr indent="0" lvl="0" mar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300" y="843074"/>
            <a:ext cx="3292300" cy="28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708725" y="3702200"/>
            <a:ext cx="32922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DNA-Quinolone-topoisomerase complex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Aldred et. al, 2017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19500" y="1598000"/>
            <a:ext cx="45495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Double stranded breaks to remove supercoiling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Quinolones block religating of DNA </a:t>
            </a:r>
          </a:p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319500" y="3327000"/>
            <a:ext cx="4283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Breaks apart genome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25959" l="33058" r="28776" t="24938"/>
          <a:stretch/>
        </p:blipFill>
        <p:spPr>
          <a:xfrm>
            <a:off x="5142300" y="1597988"/>
            <a:ext cx="2230226" cy="24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800700" y="2816575"/>
            <a:ext cx="5115300" cy="1554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Ser-83 residue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5368800" cy="166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conserved residue in gyrase A subunit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Mutation often found in resistant strains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00" y="2951325"/>
            <a:ext cx="48387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019600" y="3052175"/>
            <a:ext cx="20160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Conservation of Ser-83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Hydrogen bonds in Ser-83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58800" y="1124225"/>
            <a:ext cx="3927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Van der Waals forces            </a:t>
            </a:r>
            <a:r>
              <a:rPr lang="en" sz="900"/>
              <a:t>(Madurga et. al, 2008)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Water-metal ion bridge           </a:t>
            </a:r>
            <a:r>
              <a:rPr lang="en" sz="900"/>
              <a:t>(Aldred et. al, 2014)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800" y="1170125"/>
            <a:ext cx="3257600" cy="27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842050" y="3918850"/>
            <a:ext cx="23739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Water-metal ion bridge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Aldred et. al, 2014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Hydrogen bonding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5179800" cy="4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/>
              <a:t>Substitutions without hydrogen bonding 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5741625" y="13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{510C9D71-3A80-418F-9DD8-8496983B2E80}</a:tableStyleId>
              </a:tblPr>
              <a:tblGrid>
                <a:gridCol w="1501125"/>
              </a:tblGrid>
              <a:tr h="3298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Amino acid</a:t>
                      </a:r>
                    </a:p>
                  </a:txBody>
                  <a:tcPr marT="91425" marB="91425" marR="91425" marL="91425"/>
                </a:tc>
              </a:tr>
              <a:tr h="4393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Phenylalanine</a:t>
                      </a:r>
                    </a:p>
                  </a:txBody>
                  <a:tcPr marT="91425" marB="91425" marR="91425" marL="91425"/>
                </a:tc>
              </a:tr>
              <a:tr h="4143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Alanine</a:t>
                      </a:r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Valine</a:t>
                      </a:r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Isoleucine</a:t>
                      </a:r>
                    </a:p>
                  </a:txBody>
                  <a:tcPr marT="91425" marB="91425" marR="91425" marL="91425"/>
                </a:tc>
              </a:tr>
              <a:tr h="38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Leucine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6" name="Shape 106"/>
          <p:cNvSpPr txBox="1"/>
          <p:nvPr/>
        </p:nvSpPr>
        <p:spPr>
          <a:xfrm>
            <a:off x="578450" y="1648850"/>
            <a:ext cx="4533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11700" y="1748325"/>
            <a:ext cx="47997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"/>
              <a:t>Large amino acids with hydrogen bonding groups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00" y="1336200"/>
            <a:ext cx="2430260" cy="22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11700" y="2344175"/>
            <a:ext cx="419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"/>
              <a:t>Glycine and Methionine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1625" y="2109938"/>
            <a:ext cx="1501125" cy="21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6749" y="2109949"/>
            <a:ext cx="1750504" cy="21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11700" y="2821375"/>
            <a:ext cx="33528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"/>
              <a:t>Cysteine</a:t>
            </a:r>
            <a:r>
              <a:rPr lang="en"/>
              <a:t> and Aspartic Acid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7575" y="2191775"/>
            <a:ext cx="1501125" cy="187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6950" y="2023225"/>
            <a:ext cx="1422244" cy="18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42775" y="3367025"/>
            <a:ext cx="299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"/>
              <a:t>Relative size</a:t>
            </a:r>
          </a:p>
        </p:txBody>
      </p:sp>
      <p:graphicFrame>
        <p:nvGraphicFramePr>
          <p:cNvPr id="116" name="Shape 116"/>
          <p:cNvGraphicFramePr/>
          <p:nvPr/>
        </p:nvGraphicFramePr>
        <p:xfrm>
          <a:off x="4279700" y="210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{88036490-9060-4076-A481-3CDB3A24624F}</a:tableStyleId>
              </a:tblPr>
              <a:tblGrid>
                <a:gridCol w="1285875"/>
                <a:gridCol w="1905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Table 1.</a:t>
                      </a:r>
                      <a:r>
                        <a:rPr b="1" lang="en" sz="1100"/>
                        <a:t> Amino acid size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Difference in size </a:t>
                      </a:r>
                      <a:r>
                        <a:rPr lang="en" sz="900"/>
                        <a:t>(MW</a:t>
                      </a:r>
                      <a:r>
                        <a:rPr baseline="-25000" lang="en" sz="900"/>
                        <a:t>X </a:t>
                      </a:r>
                      <a:r>
                        <a:rPr lang="en" sz="900"/>
                        <a:t>-MW</a:t>
                      </a:r>
                      <a:r>
                        <a:rPr baseline="-25000" lang="en" sz="900"/>
                        <a:t>Ser</a:t>
                      </a:r>
                      <a:r>
                        <a:rPr lang="en" sz="900"/>
                        <a:t>)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Tryptophan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99da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Tyrosine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76da 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Glycine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-30da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Methionine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44da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Cysteine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16da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Aspartic Acid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28da</a:t>
                      </a:r>
                    </a:p>
                  </a:txBody>
                  <a:tcPr marT="63500" marB="63500" marR="63500" marL="63500"/>
                </a:tc>
              </a:tr>
              <a:tr h="2667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Promega Corporation</a:t>
                      </a:r>
                    </a:p>
                  </a:txBody>
                  <a:tcPr marT="63500" marB="63500" marR="63500" marL="63500"/>
                </a:tc>
                <a:tc h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Overview of experiment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Goal: test if S83G, S83M, S83C, and S83D confer resistance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ts val="2400"/>
              <a:buChar char="●"/>
            </a:pPr>
            <a:r>
              <a:rPr lang="en" sz="2400"/>
              <a:t>How: supercoiling assay with mutated proteins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Supercoiling assay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Supercoil relaxed DNA</a:t>
            </a:r>
          </a:p>
          <a:p>
            <a:pPr indent="0" lvl="0" mar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100" y="2836200"/>
            <a:ext cx="3955924" cy="15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072450" y="4286225"/>
            <a:ext cx="3928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Supercoiling of DNA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600"/>
              <a:t>Nitiss et. al 2012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11700" y="1783725"/>
            <a:ext cx="70518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Supercoiled DNA travels farther on gel (more compact)</a:t>
            </a:r>
          </a:p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