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7" r:id="rId1"/>
  </p:sldMasterIdLst>
  <p:notesMasterIdLst>
    <p:notesMasterId r:id="rId16"/>
  </p:notesMasterIdLst>
  <p:sldIdLst>
    <p:sldId id="256" r:id="rId2"/>
    <p:sldId id="257" r:id="rId3"/>
    <p:sldId id="258" r:id="rId4"/>
    <p:sldId id="259" r:id="rId5"/>
    <p:sldId id="266" r:id="rId6"/>
    <p:sldId id="274" r:id="rId7"/>
    <p:sldId id="264" r:id="rId8"/>
    <p:sldId id="267" r:id="rId9"/>
    <p:sldId id="260" r:id="rId10"/>
    <p:sldId id="270" r:id="rId11"/>
    <p:sldId id="272" r:id="rId12"/>
    <p:sldId id="265" r:id="rId13"/>
    <p:sldId id="268"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C5BCF-B138-F84C-900C-F3D5A5D32127}" type="datetimeFigureOut">
              <a:rPr lang="en-US" smtClean="0"/>
              <a:t>12/12/17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9F3C9-D069-7D40-B6E2-63D36824350E}" type="slidenum">
              <a:rPr lang="en-US" smtClean="0"/>
              <a:t>‹#›</a:t>
            </a:fld>
            <a:endParaRPr lang="en-US"/>
          </a:p>
        </p:txBody>
      </p:sp>
    </p:spTree>
    <p:extLst>
      <p:ext uri="{BB962C8B-B14F-4D97-AF65-F5344CB8AC3E}">
        <p14:creationId xmlns:p14="http://schemas.microsoft.com/office/powerpoint/2010/main" val="205181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proposal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1</a:t>
            </a:fld>
            <a:endParaRPr lang="en-US"/>
          </a:p>
        </p:txBody>
      </p:sp>
    </p:spTree>
    <p:extLst>
      <p:ext uri="{BB962C8B-B14F-4D97-AF65-F5344CB8AC3E}">
        <p14:creationId xmlns:p14="http://schemas.microsoft.com/office/powerpoint/2010/main" val="267579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 must then be </a:t>
            </a:r>
            <a:r>
              <a:rPr lang="en-US" dirty="0" err="1" smtClean="0"/>
              <a:t>inseted</a:t>
            </a:r>
            <a:r>
              <a:rPr lang="en-US" dirty="0" smtClean="0"/>
              <a:t> into </a:t>
            </a:r>
            <a:r>
              <a:rPr lang="en-US" dirty="0" smtClean="0"/>
              <a:t>the</a:t>
            </a:r>
            <a:r>
              <a:rPr lang="en-US" baseline="0" dirty="0" smtClean="0"/>
              <a:t> male </a:t>
            </a:r>
            <a:r>
              <a:rPr lang="en-US" baseline="0" dirty="0" err="1" smtClean="0"/>
              <a:t>pronculie</a:t>
            </a:r>
            <a:r>
              <a:rPr lang="en-US" baseline="0" dirty="0" smtClean="0"/>
              <a:t> of a fertilized embryo (with the GSK3B knockout ) which will then be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11</a:t>
            </a:fld>
            <a:endParaRPr lang="en-US"/>
          </a:p>
        </p:txBody>
      </p:sp>
    </p:spTree>
    <p:extLst>
      <p:ext uri="{BB962C8B-B14F-4D97-AF65-F5344CB8AC3E}">
        <p14:creationId xmlns:p14="http://schemas.microsoft.com/office/powerpoint/2010/main" val="377040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will be read via intra cerebral </a:t>
            </a:r>
            <a:r>
              <a:rPr lang="en-US" baseline="0" dirty="0" err="1" smtClean="0"/>
              <a:t>microdialiysis</a:t>
            </a:r>
            <a:r>
              <a:rPr lang="en-US" baseline="0" dirty="0" smtClean="0"/>
              <a:t>. This will allow for serotonin levels in the synapse to be measured as the mice are exposed to alcohol. ICMD uses a probe that is inserted </a:t>
            </a:r>
            <a:r>
              <a:rPr lang="en-US" baseline="0" dirty="0" err="1" smtClean="0"/>
              <a:t>inot</a:t>
            </a:r>
            <a:r>
              <a:rPr lang="en-US" baseline="0" dirty="0" smtClean="0"/>
              <a:t> the PFC of the mice. The probe comes with a semi permeable membrane </a:t>
            </a:r>
            <a:r>
              <a:rPr lang="en-US" baseline="0" dirty="0" err="1" smtClean="0"/>
              <a:t>thorugh</a:t>
            </a:r>
            <a:r>
              <a:rPr lang="en-US" baseline="0" dirty="0" smtClean="0"/>
              <a:t> which serotonin metabolites pass through and into the </a:t>
            </a:r>
            <a:r>
              <a:rPr lang="en-US" baseline="0" dirty="0" err="1" smtClean="0"/>
              <a:t>Dialsste</a:t>
            </a:r>
            <a:r>
              <a:rPr lang="en-US" baseline="0" dirty="0" smtClean="0"/>
              <a:t> </a:t>
            </a:r>
            <a:r>
              <a:rPr lang="en-US" baseline="0" dirty="0" err="1" smtClean="0"/>
              <a:t>smaple</a:t>
            </a:r>
            <a:r>
              <a:rPr lang="en-US" baseline="0" dirty="0" smtClean="0"/>
              <a:t> tube.  </a:t>
            </a:r>
            <a:r>
              <a:rPr lang="en-US" dirty="0" smtClean="0"/>
              <a:t>Probe </a:t>
            </a:r>
            <a:r>
              <a:rPr lang="en-US" dirty="0" smtClean="0"/>
              <a:t>read via HPLC</a:t>
            </a:r>
            <a:r>
              <a:rPr lang="en-US" baseline="0" dirty="0" smtClean="0"/>
              <a:t> (identifies concentration and identity of solute that is inserted)</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12</a:t>
            </a:fld>
            <a:endParaRPr lang="en-US"/>
          </a:p>
        </p:txBody>
      </p:sp>
    </p:spTree>
    <p:extLst>
      <p:ext uri="{BB962C8B-B14F-4D97-AF65-F5344CB8AC3E}">
        <p14:creationId xmlns:p14="http://schemas.microsoft.com/office/powerpoint/2010/main" val="305385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a:t>
            </a:r>
            <a:r>
              <a:rPr lang="en-US" baseline="0" dirty="0" smtClean="0"/>
              <a:t> </a:t>
            </a:r>
            <a:r>
              <a:rPr lang="en-US" dirty="0" smtClean="0"/>
              <a:t>is</a:t>
            </a:r>
            <a:r>
              <a:rPr lang="en-US" dirty="0" smtClean="0"/>
              <a:t>,</a:t>
            </a:r>
            <a:r>
              <a:rPr lang="en-US" baseline="0" dirty="0" smtClean="0"/>
              <a:t> </a:t>
            </a:r>
            <a:r>
              <a:rPr lang="en-US" baseline="0" dirty="0" err="1" smtClean="0"/>
              <a:t>neuropshycolgiacal</a:t>
            </a:r>
            <a:r>
              <a:rPr lang="en-US" baseline="0" dirty="0" smtClean="0"/>
              <a:t> </a:t>
            </a:r>
            <a:r>
              <a:rPr lang="en-US" baseline="0" dirty="0" smtClean="0"/>
              <a:t>disorder that has </a:t>
            </a:r>
            <a:r>
              <a:rPr lang="en-US" baseline="0" dirty="0" err="1" smtClean="0"/>
              <a:t>plauged</a:t>
            </a:r>
            <a:r>
              <a:rPr lang="en-US" baseline="0" dirty="0" smtClean="0"/>
              <a:t> society for many generations. </a:t>
            </a:r>
            <a:r>
              <a:rPr lang="en-US" baseline="0" dirty="0" smtClean="0"/>
              <a:t>Due to the complexity of the brain a </a:t>
            </a:r>
            <a:r>
              <a:rPr lang="en-US" baseline="0" dirty="0" err="1" smtClean="0"/>
              <a:t>definte</a:t>
            </a:r>
            <a:r>
              <a:rPr lang="en-US" baseline="0" dirty="0" smtClean="0"/>
              <a:t> pathway for the de3vleopment of </a:t>
            </a:r>
            <a:r>
              <a:rPr lang="en-US" baseline="0" dirty="0" err="1" smtClean="0"/>
              <a:t>alcholism</a:t>
            </a:r>
            <a:r>
              <a:rPr lang="en-US" baseline="0" dirty="0" smtClean="0"/>
              <a:t> has not yet been discovered however new research has begun to unravel this mystery.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2</a:t>
            </a:fld>
            <a:endParaRPr lang="en-US"/>
          </a:p>
        </p:txBody>
      </p:sp>
    </p:spTree>
    <p:extLst>
      <p:ext uri="{BB962C8B-B14F-4D97-AF65-F5344CB8AC3E}">
        <p14:creationId xmlns:p14="http://schemas.microsoft.com/office/powerpoint/2010/main" val="53913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Glycogen</a:t>
            </a:r>
            <a:r>
              <a:rPr lang="en-US" baseline="0" dirty="0" smtClean="0"/>
              <a:t> Synthase Kinase 3 beta is a serine threonine protein kinase responsible for variety of </a:t>
            </a:r>
            <a:r>
              <a:rPr lang="en-US" baseline="0" dirty="0" smtClean="0"/>
              <a:t>regulatory </a:t>
            </a:r>
            <a:r>
              <a:rPr lang="en-US" baseline="0" dirty="0" smtClean="0"/>
              <a:t>pathways </a:t>
            </a:r>
            <a:r>
              <a:rPr lang="en-US" baseline="0" dirty="0" smtClean="0"/>
              <a:t>within </a:t>
            </a:r>
            <a:r>
              <a:rPr lang="en-US" baseline="0" dirty="0" smtClean="0"/>
              <a:t>the CNS. Research has suggested GSK3B plays an important role in the </a:t>
            </a:r>
            <a:r>
              <a:rPr lang="en-US" baseline="0" dirty="0" smtClean="0"/>
              <a:t>development </a:t>
            </a:r>
            <a:r>
              <a:rPr lang="en-US" baseline="0" dirty="0" smtClean="0"/>
              <a:t>of alcoholism. </a:t>
            </a:r>
            <a:r>
              <a:rPr lang="en-US" baseline="0" dirty="0" smtClean="0"/>
              <a:t>Much like other proteins GSK3B can be phosphorylated itself. A </a:t>
            </a:r>
            <a:r>
              <a:rPr lang="en-US" baseline="0" dirty="0" smtClean="0"/>
              <a:t>study done by </a:t>
            </a:r>
            <a:r>
              <a:rPr lang="en-US" baseline="0" dirty="0" err="1" smtClean="0"/>
              <a:t>Neznova</a:t>
            </a:r>
            <a:r>
              <a:rPr lang="en-US" baseline="0" dirty="0" smtClean="0"/>
              <a:t> and his </a:t>
            </a:r>
            <a:r>
              <a:rPr lang="en-US" baseline="0" dirty="0" smtClean="0"/>
              <a:t>colleagues </a:t>
            </a:r>
            <a:r>
              <a:rPr lang="en-US" baseline="0" dirty="0" smtClean="0"/>
              <a:t>in 2009 showed that GSK3B is </a:t>
            </a:r>
            <a:r>
              <a:rPr lang="en-US" baseline="0" dirty="0" smtClean="0"/>
              <a:t>phosphorylated </a:t>
            </a:r>
            <a:r>
              <a:rPr lang="en-US" baseline="0" dirty="0" smtClean="0"/>
              <a:t>by ethanol </a:t>
            </a:r>
            <a:r>
              <a:rPr lang="en-US" baseline="0" dirty="0" smtClean="0"/>
              <a:t>causing </a:t>
            </a:r>
            <a:r>
              <a:rPr lang="en-US" baseline="0" dirty="0" smtClean="0"/>
              <a:t>an increase in </a:t>
            </a:r>
            <a:r>
              <a:rPr lang="en-US" baseline="0" dirty="0" smtClean="0"/>
              <a:t>average alcohol </a:t>
            </a:r>
            <a:r>
              <a:rPr lang="en-US" baseline="0" dirty="0" smtClean="0"/>
              <a:t>consumption as shown in the graphic. </a:t>
            </a:r>
            <a:r>
              <a:rPr lang="en-US" baseline="0" dirty="0" smtClean="0"/>
              <a:t>Here you can see the two sites by which phosphorylation most commonly occurs on GSK3B the ser9 and tyr16 which are integral proposal.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3</a:t>
            </a:fld>
            <a:endParaRPr lang="en-US"/>
          </a:p>
        </p:txBody>
      </p:sp>
    </p:spTree>
    <p:extLst>
      <p:ext uri="{BB962C8B-B14F-4D97-AF65-F5344CB8AC3E}">
        <p14:creationId xmlns:p14="http://schemas.microsoft.com/office/powerpoint/2010/main" val="396120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Serotonin </a:t>
            </a:r>
            <a:r>
              <a:rPr lang="en-US" dirty="0" err="1" smtClean="0"/>
              <a:t>nuerons</a:t>
            </a:r>
            <a:r>
              <a:rPr lang="en-US" baseline="0" dirty="0" smtClean="0"/>
              <a:t> is one of many which contains GSK3B. Serotonin is a </a:t>
            </a:r>
            <a:r>
              <a:rPr lang="en-US" baseline="0" dirty="0" err="1" smtClean="0"/>
              <a:t>neruotransmitter</a:t>
            </a:r>
            <a:r>
              <a:rPr lang="en-US" baseline="0" dirty="0" smtClean="0"/>
              <a:t> </a:t>
            </a:r>
            <a:r>
              <a:rPr lang="en-US" baseline="0" dirty="0" err="1" smtClean="0"/>
              <a:t>regulatin</a:t>
            </a:r>
            <a:r>
              <a:rPr lang="en-US" baseline="0" dirty="0" smtClean="0"/>
              <a:t> mood and cognitive behavior and also plays an important role in </a:t>
            </a:r>
            <a:r>
              <a:rPr lang="en-US" baseline="0" dirty="0" err="1" smtClean="0"/>
              <a:t>alcholims</a:t>
            </a:r>
            <a:r>
              <a:rPr lang="en-US" baseline="0" dirty="0" smtClean="0"/>
              <a:t> as well. Research shows that alcohol increases </a:t>
            </a:r>
            <a:r>
              <a:rPr lang="en-US" baseline="0" dirty="0" err="1" smtClean="0"/>
              <a:t>sreotonin</a:t>
            </a:r>
            <a:r>
              <a:rPr lang="en-US" baseline="0" dirty="0" smtClean="0"/>
              <a:t> </a:t>
            </a:r>
            <a:r>
              <a:rPr lang="en-US" baseline="0" dirty="0" err="1" smtClean="0"/>
              <a:t>conctneration</a:t>
            </a:r>
            <a:r>
              <a:rPr lang="en-US" baseline="0" dirty="0" smtClean="0"/>
              <a:t> </a:t>
            </a:r>
            <a:r>
              <a:rPr lang="en-US" baseline="0" dirty="0" err="1" smtClean="0"/>
              <a:t>wihtin</a:t>
            </a:r>
            <a:r>
              <a:rPr lang="en-US" baseline="0" dirty="0" smtClean="0"/>
              <a:t> the </a:t>
            </a:r>
            <a:r>
              <a:rPr lang="en-US" baseline="0" dirty="0" err="1" smtClean="0"/>
              <a:t>syanpse</a:t>
            </a:r>
            <a:r>
              <a:rPr lang="en-US" baseline="0" dirty="0" smtClean="0"/>
              <a:t> of the </a:t>
            </a:r>
            <a:r>
              <a:rPr lang="en-US" baseline="0" dirty="0" err="1" smtClean="0"/>
              <a:t>brian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4</a:t>
            </a:fld>
            <a:endParaRPr lang="en-US"/>
          </a:p>
        </p:txBody>
      </p:sp>
    </p:spTree>
    <p:extLst>
      <p:ext uri="{BB962C8B-B14F-4D97-AF65-F5344CB8AC3E}">
        <p14:creationId xmlns:p14="http://schemas.microsoft.com/office/powerpoint/2010/main" val="176317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on to the fundamental study my proposal based off of, a mechanism </a:t>
            </a:r>
            <a:r>
              <a:rPr lang="en-US" baseline="0" dirty="0" smtClean="0"/>
              <a:t>concerning the regulation of serotonin output by GSK3B was </a:t>
            </a:r>
            <a:r>
              <a:rPr lang="en-US" baseline="0" dirty="0" smtClean="0"/>
              <a:t>proposed in </a:t>
            </a:r>
            <a:r>
              <a:rPr lang="en-US" baseline="0" dirty="0" smtClean="0"/>
              <a:t>2012. Serotonin </a:t>
            </a:r>
            <a:r>
              <a:rPr lang="en-US" baseline="0" dirty="0" err="1" smtClean="0"/>
              <a:t>relese</a:t>
            </a:r>
            <a:r>
              <a:rPr lang="en-US" baseline="0" dirty="0" smtClean="0"/>
              <a:t> into the synapse is mediated by 5-HT receptors one subclass </a:t>
            </a:r>
            <a:r>
              <a:rPr lang="en-US" baseline="0" dirty="0" err="1" smtClean="0"/>
              <a:t>bieng</a:t>
            </a:r>
            <a:r>
              <a:rPr lang="en-US" baseline="0" dirty="0" smtClean="0"/>
              <a:t> 5-HT1B. This is an inhibitory receptor that </a:t>
            </a:r>
            <a:r>
              <a:rPr lang="en-US" baseline="0" dirty="0" err="1" smtClean="0"/>
              <a:t>decrases</a:t>
            </a:r>
            <a:r>
              <a:rPr lang="en-US" baseline="0" dirty="0" smtClean="0"/>
              <a:t> serotonin levels in the brain. </a:t>
            </a:r>
          </a:p>
          <a:p>
            <a:endParaRPr lang="en-US" baseline="0" dirty="0" smtClean="0"/>
          </a:p>
          <a:p>
            <a:endParaRPr lang="en-US" baseline="0" dirty="0" smtClean="0"/>
          </a:p>
          <a:p>
            <a:r>
              <a:rPr lang="en-US" baseline="0" dirty="0" smtClean="0"/>
              <a:t> </a:t>
            </a:r>
            <a:r>
              <a:rPr lang="en-US" baseline="0" dirty="0" smtClean="0"/>
              <a:t>that suggest GSK3B phosphorylation binds to 5-HT1B serotonin receptor to decrease serotonin output in the </a:t>
            </a:r>
            <a:r>
              <a:rPr lang="en-US" baseline="0" dirty="0" err="1" smtClean="0"/>
              <a:t>synapes</a:t>
            </a:r>
            <a:r>
              <a:rPr lang="en-US" baseline="0" dirty="0" smtClean="0"/>
              <a:t> 5-HT1b is an </a:t>
            </a:r>
            <a:r>
              <a:rPr lang="en-US" baseline="0" dirty="0" err="1" smtClean="0"/>
              <a:t>inhibtory</a:t>
            </a:r>
            <a:r>
              <a:rPr lang="en-US" baseline="0" dirty="0" smtClean="0"/>
              <a:t> </a:t>
            </a:r>
            <a:r>
              <a:rPr lang="en-US" baseline="0" dirty="0" err="1" smtClean="0"/>
              <a:t>recptor</a:t>
            </a:r>
            <a:r>
              <a:rPr lang="en-US" baseline="0" dirty="0" smtClean="0"/>
              <a:t> found in serotonin </a:t>
            </a:r>
            <a:r>
              <a:rPr lang="en-US" baseline="0" dirty="0" err="1" smtClean="0"/>
              <a:t>nuerons</a:t>
            </a:r>
            <a:r>
              <a:rPr lang="en-US" baseline="0" dirty="0" smtClean="0"/>
              <a:t> that decrease serotonin output. Excess serotonin in the synapse </a:t>
            </a:r>
            <a:r>
              <a:rPr lang="en-US" baseline="0" dirty="0" err="1" smtClean="0"/>
              <a:t>ellicits</a:t>
            </a:r>
            <a:r>
              <a:rPr lang="en-US" baseline="0" dirty="0" smtClean="0"/>
              <a:t> a </a:t>
            </a:r>
            <a:r>
              <a:rPr lang="en-US" baseline="0" dirty="0" err="1" smtClean="0"/>
              <a:t>siganl</a:t>
            </a:r>
            <a:r>
              <a:rPr lang="en-US" baseline="0" dirty="0" smtClean="0"/>
              <a:t> </a:t>
            </a:r>
            <a:r>
              <a:rPr lang="en-US" baseline="0" dirty="0" err="1" smtClean="0"/>
              <a:t>tha</a:t>
            </a:r>
            <a:r>
              <a:rPr lang="en-US" baseline="0" dirty="0" smtClean="0"/>
              <a:t> </a:t>
            </a:r>
            <a:r>
              <a:rPr lang="en-US" baseline="0" dirty="0" err="1" smtClean="0"/>
              <a:t>prompots</a:t>
            </a:r>
            <a:r>
              <a:rPr lang="en-US" baseline="0" dirty="0" smtClean="0"/>
              <a:t> the subsequent </a:t>
            </a:r>
            <a:r>
              <a:rPr lang="en-US" baseline="0" dirty="0" err="1" smtClean="0"/>
              <a:t>phsporylation</a:t>
            </a:r>
            <a:r>
              <a:rPr lang="en-US" baseline="0" dirty="0" smtClean="0"/>
              <a:t> of the SEr9 site of GSk3b. P-GSK3B then binds directly to 5-HT1B to induce serotonin uptake.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5</a:t>
            </a:fld>
            <a:endParaRPr lang="en-US"/>
          </a:p>
        </p:txBody>
      </p:sp>
    </p:spTree>
    <p:extLst>
      <p:ext uri="{BB962C8B-B14F-4D97-AF65-F5344CB8AC3E}">
        <p14:creationId xmlns:p14="http://schemas.microsoft.com/office/powerpoint/2010/main" val="69324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recall that ethanol </a:t>
            </a:r>
            <a:r>
              <a:rPr lang="en-US" baseline="0" dirty="0" smtClean="0"/>
              <a:t> </a:t>
            </a:r>
            <a:r>
              <a:rPr lang="en-US" baseline="0" dirty="0" err="1" smtClean="0"/>
              <a:t>phorsplyates</a:t>
            </a:r>
            <a:r>
              <a:rPr lang="en-US" baseline="0" dirty="0" smtClean="0"/>
              <a:t> GSK3B as well but also causes increase of serotonin in the </a:t>
            </a:r>
            <a:r>
              <a:rPr lang="en-US" baseline="0" dirty="0" err="1" smtClean="0"/>
              <a:t>synpase</a:t>
            </a:r>
            <a:r>
              <a:rPr lang="en-US" baseline="0" dirty="0" smtClean="0"/>
              <a:t> so it can be hypothesized that interaction between GSK3B and 5-HT1b is </a:t>
            </a:r>
            <a:r>
              <a:rPr lang="en-US" baseline="0" dirty="0" err="1" smtClean="0"/>
              <a:t>bieng</a:t>
            </a:r>
            <a:r>
              <a:rPr lang="en-US" baseline="0" dirty="0" smtClean="0"/>
              <a:t> disrupted due to ethanol phosphorylation. My study aims answer </a:t>
            </a:r>
            <a:r>
              <a:rPr lang="en-US" baseline="0" dirty="0" err="1" smtClean="0"/>
              <a:t>wtheter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7</a:t>
            </a:fld>
            <a:endParaRPr lang="en-US"/>
          </a:p>
        </p:txBody>
      </p:sp>
    </p:spTree>
    <p:extLst>
      <p:ext uri="{BB962C8B-B14F-4D97-AF65-F5344CB8AC3E}">
        <p14:creationId xmlns:p14="http://schemas.microsoft.com/office/powerpoint/2010/main" val="339798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experiment will consist of 4 groups three of then will be subject</a:t>
            </a:r>
            <a:r>
              <a:rPr lang="en-US" baseline="0" dirty="0" smtClean="0"/>
              <a:t> to alcohol while a fourth will act as a control to measure basal serotonin </a:t>
            </a:r>
            <a:r>
              <a:rPr lang="en-US" baseline="0" dirty="0" err="1" smtClean="0"/>
              <a:t>levles</a:t>
            </a:r>
            <a:r>
              <a:rPr lang="en-US" baseline="0" dirty="0" smtClean="0"/>
              <a:t> </a:t>
            </a:r>
          </a:p>
          <a:p>
            <a:r>
              <a:rPr lang="en-US" baseline="0" dirty="0" smtClean="0"/>
              <a:t>The three groups will consist of a tyr216 knockout a ser9 knockout</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8</a:t>
            </a:fld>
            <a:endParaRPr lang="en-US"/>
          </a:p>
        </p:txBody>
      </p:sp>
    </p:spTree>
    <p:extLst>
      <p:ext uri="{BB962C8B-B14F-4D97-AF65-F5344CB8AC3E}">
        <p14:creationId xmlns:p14="http://schemas.microsoft.com/office/powerpoint/2010/main" val="2867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a:t>
            </a:r>
            <a:r>
              <a:rPr lang="en-US" baseline="0" dirty="0" smtClean="0"/>
              <a:t> residues will be knocked out using site specific mutagenesis. SSM allows the user to target a </a:t>
            </a:r>
            <a:r>
              <a:rPr lang="en-US" baseline="0" dirty="0" err="1" smtClean="0"/>
              <a:t>specifc</a:t>
            </a:r>
            <a:r>
              <a:rPr lang="en-US" baseline="0" dirty="0" smtClean="0"/>
              <a:t> residue within the amino acid sequence of a protein and exchange that sequence. Ser9 will be </a:t>
            </a:r>
            <a:r>
              <a:rPr lang="en-US" baseline="0" dirty="0" err="1" smtClean="0"/>
              <a:t>repalced</a:t>
            </a:r>
            <a:r>
              <a:rPr lang="en-US" baseline="0" dirty="0" smtClean="0"/>
              <a:t> with alanine while Tyr216 will be replaced with Phenylalanine. </a:t>
            </a:r>
            <a:endParaRPr lang="en-US" dirty="0"/>
          </a:p>
        </p:txBody>
      </p:sp>
      <p:sp>
        <p:nvSpPr>
          <p:cNvPr id="4" name="Slide Number Placeholder 3"/>
          <p:cNvSpPr>
            <a:spLocks noGrp="1"/>
          </p:cNvSpPr>
          <p:nvPr>
            <p:ph type="sldNum" sz="quarter" idx="10"/>
          </p:nvPr>
        </p:nvSpPr>
        <p:spPr/>
        <p:txBody>
          <a:bodyPr/>
          <a:lstStyle/>
          <a:p>
            <a:fld id="{AB49F3C9-D069-7D40-B6E2-63D36824350E}" type="slidenum">
              <a:rPr lang="en-US" smtClean="0"/>
              <a:t>9</a:t>
            </a:fld>
            <a:endParaRPr lang="en-US"/>
          </a:p>
        </p:txBody>
      </p:sp>
    </p:spTree>
    <p:extLst>
      <p:ext uri="{BB962C8B-B14F-4D97-AF65-F5344CB8AC3E}">
        <p14:creationId xmlns:p14="http://schemas.microsoft.com/office/powerpoint/2010/main" val="83120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a:t>
            </a:r>
            <a:r>
              <a:rPr lang="en-US" baseline="0" dirty="0" smtClean="0"/>
              <a:t> will be carried out using the </a:t>
            </a:r>
            <a:r>
              <a:rPr lang="en-US" baseline="0" dirty="0" err="1" smtClean="0"/>
              <a:t>QuikChange</a:t>
            </a:r>
            <a:r>
              <a:rPr lang="en-US" baseline="0" dirty="0" smtClean="0"/>
              <a:t> XL protocol. </a:t>
            </a:r>
            <a:r>
              <a:rPr lang="en-US" baseline="0" dirty="0" smtClean="0"/>
              <a:t>This protocol will be run twice to create plasmids for both mutagenized embryo types discussed earlier. Essentially a plasmid containing the gene of interest will be flanked by artificially synthesized  reverse and forward primers containing the mutation. Thermal cycling will allow the template plasmid to denature and as cooling proceeds the primers will anneal to the template strand. Elongation  and amplification due to PCR will proceed after the addition of DNA polymerase. 18 PCR cycles will be run which will generate more than enough of daughter </a:t>
            </a:r>
            <a:r>
              <a:rPr lang="en-US" baseline="0" dirty="0" err="1" smtClean="0"/>
              <a:t>plamsids</a:t>
            </a:r>
            <a:r>
              <a:rPr lang="en-US" baseline="0" dirty="0" smtClean="0"/>
              <a:t> containing the mutation. DPN1 a nuclease will be added to the mixture in order to denature the heavily methylated Parent plasmid allowing for </a:t>
            </a:r>
            <a:r>
              <a:rPr lang="en-US" baseline="0" dirty="0" err="1" smtClean="0"/>
              <a:t>completle</a:t>
            </a:r>
            <a:r>
              <a:rPr lang="en-US" baseline="0" dirty="0" smtClean="0"/>
              <a:t> isolation of the daughter plasmids alone. </a:t>
            </a:r>
            <a:r>
              <a:rPr lang="en-US" baseline="0" dirty="0" err="1" smtClean="0"/>
              <a:t>Finaly</a:t>
            </a:r>
            <a:r>
              <a:rPr lang="en-US" baseline="0" dirty="0" smtClean="0"/>
              <a:t> </a:t>
            </a:r>
            <a:r>
              <a:rPr lang="en-US" baseline="0" dirty="0" err="1" smtClean="0"/>
              <a:t>trasnfomration</a:t>
            </a:r>
            <a:r>
              <a:rPr lang="en-US" baseline="0" dirty="0" smtClean="0"/>
              <a:t> to a </a:t>
            </a:r>
            <a:r>
              <a:rPr lang="en-US" baseline="0" dirty="0" err="1" smtClean="0"/>
              <a:t>compotent</a:t>
            </a:r>
            <a:r>
              <a:rPr lang="en-US" baseline="0" dirty="0" smtClean="0"/>
              <a:t> cell to will be done. </a:t>
            </a:r>
          </a:p>
          <a:p>
            <a:endParaRPr lang="en-US" baseline="0" dirty="0" smtClean="0"/>
          </a:p>
          <a:p>
            <a:endParaRPr lang="en-US" baseline="0" dirty="0" smtClean="0"/>
          </a:p>
          <a:p>
            <a:r>
              <a:rPr lang="en-US" baseline="0" dirty="0" err="1" smtClean="0"/>
              <a:t>indepnlty</a:t>
            </a:r>
            <a:r>
              <a:rPr lang="en-US" baseline="0" dirty="0" smtClean="0"/>
              <a:t> mutate the ser9 and tyr216. </a:t>
            </a:r>
            <a:endParaRPr lang="en-US" baseline="0" dirty="0" smtClean="0"/>
          </a:p>
          <a:p>
            <a:r>
              <a:rPr lang="en-US" baseline="0" dirty="0" err="1" smtClean="0"/>
              <a:t>Essetnailly</a:t>
            </a:r>
            <a:r>
              <a:rPr lang="en-US" baseline="0" dirty="0" smtClean="0"/>
              <a:t> a plasmid in this case an pSP72 plasmid containing the GSK3B gene will be flanked with two primers a reverse and a forward </a:t>
            </a:r>
            <a:r>
              <a:rPr lang="en-US" baseline="0" dirty="0" err="1" smtClean="0"/>
              <a:t>containg</a:t>
            </a:r>
            <a:r>
              <a:rPr lang="en-US" baseline="0" dirty="0" smtClean="0"/>
              <a:t> the </a:t>
            </a:r>
            <a:r>
              <a:rPr lang="en-US" baseline="0" dirty="0" err="1" smtClean="0"/>
              <a:t>mutaiton</a:t>
            </a:r>
            <a:r>
              <a:rPr lang="en-US" baseline="0" dirty="0" smtClean="0"/>
              <a:t> for the </a:t>
            </a:r>
            <a:r>
              <a:rPr lang="en-US" baseline="0" dirty="0" err="1" smtClean="0"/>
              <a:t>specifc</a:t>
            </a:r>
            <a:r>
              <a:rPr lang="en-US" baseline="0" dirty="0" smtClean="0"/>
              <a:t> residue. </a:t>
            </a:r>
          </a:p>
          <a:p>
            <a:r>
              <a:rPr lang="en-US" baseline="0" dirty="0" err="1" smtClean="0"/>
              <a:t>Temperater</a:t>
            </a:r>
            <a:r>
              <a:rPr lang="en-US" baseline="0" dirty="0" smtClean="0"/>
              <a:t> cycling will be used to </a:t>
            </a:r>
            <a:r>
              <a:rPr lang="en-US" baseline="0" dirty="0" err="1" smtClean="0"/>
              <a:t>denautre</a:t>
            </a:r>
            <a:r>
              <a:rPr lang="en-US" baseline="0" dirty="0" smtClean="0"/>
              <a:t> the plasmid allowing for both primers to </a:t>
            </a:r>
            <a:r>
              <a:rPr lang="en-US" baseline="0" dirty="0" err="1" smtClean="0"/>
              <a:t>aneal</a:t>
            </a:r>
            <a:r>
              <a:rPr lang="en-US" baseline="0" dirty="0" smtClean="0"/>
              <a:t> to the site a mixture containing Pfu DNA </a:t>
            </a:r>
            <a:r>
              <a:rPr lang="en-US" baseline="0" dirty="0" err="1" smtClean="0"/>
              <a:t>polyermase</a:t>
            </a:r>
            <a:r>
              <a:rPr lang="en-US" baseline="0" dirty="0" smtClean="0"/>
              <a:t> will be added to elongate the primer sequences and start PCR. Once elongation of all sequences has occurred A DPN1 nuclease will be added to digest the contents of the template plasmid. DPN1 only targets heavily </a:t>
            </a:r>
            <a:r>
              <a:rPr lang="en-US" baseline="0" dirty="0" smtClean="0"/>
              <a:t>methylated NA </a:t>
            </a:r>
            <a:r>
              <a:rPr lang="en-US" baseline="0" dirty="0" smtClean="0"/>
              <a:t>so the </a:t>
            </a:r>
            <a:r>
              <a:rPr lang="en-US" baseline="0" dirty="0" err="1" smtClean="0"/>
              <a:t>perantela</a:t>
            </a:r>
            <a:r>
              <a:rPr lang="en-US" baseline="0" dirty="0" smtClean="0"/>
              <a:t> </a:t>
            </a:r>
            <a:r>
              <a:rPr lang="en-US" baseline="0" dirty="0" err="1" smtClean="0"/>
              <a:t>starnd</a:t>
            </a:r>
            <a:r>
              <a:rPr lang="en-US" baseline="0" dirty="0" smtClean="0"/>
              <a:t> will only be subjected to digestion. The </a:t>
            </a:r>
            <a:r>
              <a:rPr lang="en-US" baseline="0" dirty="0" err="1" smtClean="0"/>
              <a:t>subsquent</a:t>
            </a:r>
            <a:r>
              <a:rPr lang="en-US" baseline="0" dirty="0" smtClean="0"/>
              <a:t> </a:t>
            </a:r>
            <a:r>
              <a:rPr lang="en-US" baseline="0" dirty="0" err="1" smtClean="0"/>
              <a:t>daugher</a:t>
            </a:r>
            <a:r>
              <a:rPr lang="en-US" baseline="0" dirty="0" smtClean="0"/>
              <a:t> genes in plasmid form will be </a:t>
            </a:r>
            <a:r>
              <a:rPr lang="en-US" baseline="0" dirty="0" err="1" smtClean="0"/>
              <a:t>trnasofmred</a:t>
            </a:r>
            <a:r>
              <a:rPr lang="en-US" baseline="0" dirty="0" smtClean="0"/>
              <a:t> into </a:t>
            </a:r>
            <a:r>
              <a:rPr lang="en-US" baseline="0" dirty="0" err="1" smtClean="0"/>
              <a:t>E.Coli</a:t>
            </a:r>
            <a:r>
              <a:rPr lang="en-US" baseline="0" dirty="0" smtClean="0"/>
              <a:t> cells. </a:t>
            </a:r>
          </a:p>
          <a:p>
            <a:endParaRPr lang="en-US" baseline="0" dirty="0" smtClean="0"/>
          </a:p>
        </p:txBody>
      </p:sp>
      <p:sp>
        <p:nvSpPr>
          <p:cNvPr id="4" name="Slide Number Placeholder 3"/>
          <p:cNvSpPr>
            <a:spLocks noGrp="1"/>
          </p:cNvSpPr>
          <p:nvPr>
            <p:ph type="sldNum" sz="quarter" idx="10"/>
          </p:nvPr>
        </p:nvSpPr>
        <p:spPr/>
        <p:txBody>
          <a:bodyPr/>
          <a:lstStyle/>
          <a:p>
            <a:fld id="{AB49F3C9-D069-7D40-B6E2-63D36824350E}" type="slidenum">
              <a:rPr lang="en-US" smtClean="0"/>
              <a:t>10</a:t>
            </a:fld>
            <a:endParaRPr lang="en-US"/>
          </a:p>
        </p:txBody>
      </p:sp>
    </p:spTree>
    <p:extLst>
      <p:ext uri="{BB962C8B-B14F-4D97-AF65-F5344CB8AC3E}">
        <p14:creationId xmlns:p14="http://schemas.microsoft.com/office/powerpoint/2010/main" val="296394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45192D-A501-4246-97B0-8140268E9C58}" type="datetimeFigureOut">
              <a:rPr lang="en-US" smtClean="0"/>
              <a:t>12/12/17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754ED01-E2A0-4C1E-8E21-014B99041579}"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5192D-A501-4246-97B0-8140268E9C58}" type="datetimeFigureOut">
              <a:rPr lang="en-US" smtClean="0"/>
              <a:t>12/12/17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45192D-A501-4246-97B0-8140268E9C58}" type="datetimeFigureOut">
              <a:rPr lang="en-US" smtClean="0"/>
              <a:t>12/12/17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5192D-A501-4246-97B0-8140268E9C58}" type="datetimeFigureOut">
              <a:rPr lang="en-US" smtClean="0"/>
              <a:t>12/12/17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45192D-A501-4246-97B0-8140268E9C58}" type="datetimeFigureOut">
              <a:rPr lang="en-US" smtClean="0"/>
              <a:t>12/12/17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45192D-A501-4246-97B0-8140268E9C58}" type="datetimeFigureOut">
              <a:rPr lang="en-US" smtClean="0"/>
              <a:t>12/12/17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45192D-A501-4246-97B0-8140268E9C58}" type="datetimeFigureOut">
              <a:rPr lang="en-US" smtClean="0"/>
              <a:t>12/12/17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45192D-A501-4246-97B0-8140268E9C58}" type="datetimeFigureOut">
              <a:rPr lang="en-US" smtClean="0"/>
              <a:t>12/12/17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045192D-A501-4246-97B0-8140268E9C58}" type="datetimeFigureOut">
              <a:rPr lang="en-US" smtClean="0"/>
              <a:t>12/12/17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FB3CA-8902-1246-B536-1C28739FD2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45192D-A501-4246-97B0-8140268E9C58}" type="datetimeFigureOut">
              <a:rPr lang="en-US" smtClean="0"/>
              <a:t>12/12/17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3045192D-A501-4246-97B0-8140268E9C58}" type="datetimeFigureOut">
              <a:rPr lang="en-US" smtClean="0"/>
              <a:t>12/12/17</a:t>
            </a:fld>
            <a:endParaRPr lang="en-US"/>
          </a:p>
        </p:txBody>
      </p:sp>
      <p:sp>
        <p:nvSpPr>
          <p:cNvPr id="7" name="Slide Number Placeholder 6"/>
          <p:cNvSpPr>
            <a:spLocks noGrp="1"/>
          </p:cNvSpPr>
          <p:nvPr>
            <p:ph type="sldNum" sz="quarter" idx="12"/>
          </p:nvPr>
        </p:nvSpPr>
        <p:spPr/>
        <p:txBody>
          <a:bodyPr/>
          <a:lstStyle/>
          <a:p>
            <a:fld id="{E89FB3CA-8902-1246-B536-1C28739FD2A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045192D-A501-4246-97B0-8140268E9C58}" type="datetimeFigureOut">
              <a:rPr lang="en-US" smtClean="0"/>
              <a:t>12/12/17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89FB3CA-8902-1246-B536-1C28739FD2A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3011" y="3542275"/>
            <a:ext cx="6400800" cy="1219200"/>
          </a:xfrm>
        </p:spPr>
        <p:txBody>
          <a:bodyPr/>
          <a:lstStyle/>
          <a:p>
            <a:r>
              <a:rPr lang="en-US" dirty="0" err="1" smtClean="0">
                <a:solidFill>
                  <a:schemeClr val="tx1"/>
                </a:solidFill>
              </a:rPr>
              <a:t>Akhil</a:t>
            </a:r>
            <a:r>
              <a:rPr lang="en-US" dirty="0" smtClean="0">
                <a:solidFill>
                  <a:schemeClr val="tx1"/>
                </a:solidFill>
              </a:rPr>
              <a:t> </a:t>
            </a:r>
            <a:r>
              <a:rPr lang="en-US" dirty="0" err="1" smtClean="0">
                <a:solidFill>
                  <a:schemeClr val="tx1"/>
                </a:solidFill>
              </a:rPr>
              <a:t>Ramaswamy</a:t>
            </a:r>
            <a:endParaRPr lang="en-US" dirty="0">
              <a:solidFill>
                <a:schemeClr val="tx1"/>
              </a:solidFill>
            </a:endParaRPr>
          </a:p>
        </p:txBody>
      </p:sp>
      <p:sp>
        <p:nvSpPr>
          <p:cNvPr id="2" name="Title 1"/>
          <p:cNvSpPr>
            <a:spLocks noGrp="1"/>
          </p:cNvSpPr>
          <p:nvPr>
            <p:ph type="ctrTitle"/>
          </p:nvPr>
        </p:nvSpPr>
        <p:spPr>
          <a:xfrm>
            <a:off x="1073011" y="599260"/>
            <a:ext cx="6980988" cy="2943015"/>
          </a:xfrm>
        </p:spPr>
        <p:txBody>
          <a:bodyPr>
            <a:noAutofit/>
          </a:bodyPr>
          <a:lstStyle/>
          <a:p>
            <a:r>
              <a:rPr lang="en-US" sz="3200" b="1" i="1" dirty="0"/>
              <a:t>5-HT1B</a:t>
            </a:r>
            <a:r>
              <a:rPr lang="en-US" sz="3200" b="1" dirty="0"/>
              <a:t>-receptor regulation by p-GSK3B due to acute ethanol exposure on mice</a:t>
            </a:r>
            <a:r>
              <a:rPr lang="en-US" sz="3200" dirty="0"/>
              <a:t/>
            </a:r>
            <a:br>
              <a:rPr lang="en-US" sz="3200" dirty="0"/>
            </a:br>
            <a:endParaRPr lang="en-US" sz="3200" dirty="0"/>
          </a:p>
        </p:txBody>
      </p:sp>
    </p:spTree>
    <p:extLst>
      <p:ext uri="{BB962C8B-B14F-4D97-AF65-F5344CB8AC3E}">
        <p14:creationId xmlns:p14="http://schemas.microsoft.com/office/powerpoint/2010/main" val="305863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QuikChange</a:t>
            </a:r>
            <a:r>
              <a:rPr lang="en-US" dirty="0" smtClean="0"/>
              <a:t> XL Protocol</a:t>
            </a:r>
            <a:endParaRPr lang="en-US" dirty="0"/>
          </a:p>
        </p:txBody>
      </p:sp>
      <p:sp>
        <p:nvSpPr>
          <p:cNvPr id="3" name="Content Placeholder 2"/>
          <p:cNvSpPr>
            <a:spLocks noGrp="1"/>
          </p:cNvSpPr>
          <p:nvPr>
            <p:ph idx="1"/>
          </p:nvPr>
        </p:nvSpPr>
        <p:spPr>
          <a:xfrm>
            <a:off x="457200" y="1600200"/>
            <a:ext cx="3957011" cy="4525963"/>
          </a:xfrm>
        </p:spPr>
        <p:txBody>
          <a:bodyPr>
            <a:normAutofit/>
          </a:bodyPr>
          <a:lstStyle/>
          <a:p>
            <a:pPr lvl="1"/>
            <a:endParaRPr lang="en-US" dirty="0" smtClean="0"/>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61166" y="1751911"/>
            <a:ext cx="2435035" cy="1864966"/>
          </a:xfrm>
          <a:prstGeom prst="rect">
            <a:avLst/>
          </a:prstGeom>
          <a:ln>
            <a:noFill/>
          </a:ln>
        </p:spPr>
      </p:pic>
      <p:sp>
        <p:nvSpPr>
          <p:cNvPr id="11" name="Text Box 10"/>
          <p:cNvSpPr txBox="1"/>
          <p:nvPr/>
        </p:nvSpPr>
        <p:spPr>
          <a:xfrm>
            <a:off x="6061166" y="3674933"/>
            <a:ext cx="2793747" cy="1453326"/>
          </a:xfrm>
          <a:prstGeom prst="rect">
            <a:avLst/>
          </a:prstGeom>
          <a:ln>
            <a:noFill/>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b="1" dirty="0" err="1" smtClean="0">
                <a:solidFill>
                  <a:srgbClr val="000000"/>
                </a:solidFill>
                <a:ea typeface="ＭＳ 明朝"/>
                <a:cs typeface="Times New Roman"/>
              </a:rPr>
              <a:t>Ser</a:t>
            </a:r>
            <a:r>
              <a:rPr lang="en-US" sz="800" b="1" dirty="0" smtClean="0">
                <a:solidFill>
                  <a:srgbClr val="000000"/>
                </a:solidFill>
                <a:ea typeface="ＭＳ 明朝"/>
                <a:cs typeface="Times New Roman"/>
              </a:rPr>
              <a:t> 9:</a:t>
            </a:r>
          </a:p>
          <a:p>
            <a:pPr marL="0" marR="0">
              <a:spcBef>
                <a:spcPts val="0"/>
              </a:spcBef>
              <a:spcAft>
                <a:spcPts val="0"/>
              </a:spcAft>
            </a:pPr>
            <a:r>
              <a:rPr lang="en-US" sz="800" b="1" dirty="0" smtClean="0">
                <a:solidFill>
                  <a:srgbClr val="000000"/>
                </a:solidFill>
                <a:effectLst/>
                <a:ea typeface="ＭＳ 明朝"/>
                <a:cs typeface="Times New Roman"/>
              </a:rPr>
              <a:t>Forward </a:t>
            </a:r>
            <a:r>
              <a:rPr lang="en-US" sz="800" b="1" dirty="0">
                <a:solidFill>
                  <a:srgbClr val="000000"/>
                </a:solidFill>
                <a:effectLst/>
                <a:ea typeface="ＭＳ 明朝"/>
                <a:cs typeface="Times New Roman"/>
              </a:rPr>
              <a:t>Primer w/mutation: </a:t>
            </a:r>
            <a:r>
              <a:rPr lang="en-US" sz="800" dirty="0">
                <a:solidFill>
                  <a:srgbClr val="000000"/>
                </a:solidFill>
                <a:effectLst/>
                <a:ea typeface="ＭＳ 明朝"/>
                <a:cs typeface="Times New Roman"/>
              </a:rPr>
              <a:t>3’GGG TCT TGG TGG </a:t>
            </a:r>
            <a:r>
              <a:rPr lang="en-US" sz="800" dirty="0">
                <a:solidFill>
                  <a:srgbClr val="FF0000"/>
                </a:solidFill>
                <a:effectLst/>
                <a:ea typeface="ＭＳ 明朝"/>
                <a:cs typeface="Times New Roman"/>
              </a:rPr>
              <a:t>CGG </a:t>
            </a:r>
            <a:r>
              <a:rPr lang="en-US" sz="800" dirty="0">
                <a:solidFill>
                  <a:srgbClr val="000000"/>
                </a:solidFill>
                <a:effectLst/>
                <a:ea typeface="ＭＳ 明朝"/>
                <a:cs typeface="Times New Roman"/>
              </a:rPr>
              <a:t>AAA CCC CTC TCG 5’</a:t>
            </a:r>
            <a:endParaRPr lang="en-US" sz="900" dirty="0">
              <a:effectLst/>
              <a:ea typeface="ＭＳ 明朝"/>
              <a:cs typeface="Times New Roman"/>
            </a:endParaRPr>
          </a:p>
          <a:p>
            <a:pPr marL="0" marR="0">
              <a:spcBef>
                <a:spcPts val="0"/>
              </a:spcBef>
              <a:spcAft>
                <a:spcPts val="0"/>
              </a:spcAft>
            </a:pPr>
            <a:r>
              <a:rPr lang="en-US" sz="800" b="1" dirty="0">
                <a:solidFill>
                  <a:srgbClr val="000000"/>
                </a:solidFill>
                <a:effectLst/>
                <a:ea typeface="ＭＳ 明朝"/>
                <a:cs typeface="Times New Roman"/>
              </a:rPr>
              <a:t>Reverse Primer w/Mutation:</a:t>
            </a:r>
            <a:r>
              <a:rPr lang="en-US" sz="800" dirty="0">
                <a:solidFill>
                  <a:srgbClr val="000000"/>
                </a:solidFill>
                <a:effectLst/>
                <a:ea typeface="ＭＳ 明朝"/>
                <a:cs typeface="Times New Roman"/>
              </a:rPr>
              <a:t>  5’ GCT CTC AGA AAA </a:t>
            </a:r>
            <a:r>
              <a:rPr lang="en-US" sz="800" dirty="0">
                <a:solidFill>
                  <a:srgbClr val="FF0000"/>
                </a:solidFill>
                <a:effectLst/>
                <a:ea typeface="ＭＳ 明朝"/>
                <a:cs typeface="Times New Roman"/>
              </a:rPr>
              <a:t>GGC</a:t>
            </a:r>
            <a:r>
              <a:rPr lang="en-US" sz="800" dirty="0">
                <a:solidFill>
                  <a:srgbClr val="000000"/>
                </a:solidFill>
                <a:effectLst/>
                <a:ea typeface="ＭＳ 明朝"/>
                <a:cs typeface="Times New Roman"/>
              </a:rPr>
              <a:t> GGT GGT TCT GGG 3</a:t>
            </a:r>
            <a:r>
              <a:rPr lang="en-US" sz="800" dirty="0" smtClean="0">
                <a:solidFill>
                  <a:srgbClr val="000000"/>
                </a:solidFill>
                <a:effectLst/>
                <a:ea typeface="ＭＳ 明朝"/>
                <a:cs typeface="Times New Roman"/>
              </a:rPr>
              <a:t>’</a:t>
            </a:r>
          </a:p>
          <a:p>
            <a:pPr marL="0" marR="0">
              <a:spcBef>
                <a:spcPts val="0"/>
              </a:spcBef>
              <a:spcAft>
                <a:spcPts val="0"/>
              </a:spcAft>
            </a:pPr>
            <a:endParaRPr lang="en-US" sz="900" dirty="0">
              <a:effectLst/>
              <a:ea typeface="ＭＳ 明朝"/>
              <a:cs typeface="Times New Roman"/>
            </a:endParaRPr>
          </a:p>
          <a:p>
            <a:pPr marL="0" marR="0">
              <a:spcBef>
                <a:spcPts val="0"/>
              </a:spcBef>
              <a:spcAft>
                <a:spcPts val="0"/>
              </a:spcAft>
            </a:pPr>
            <a:r>
              <a:rPr lang="en-US" sz="800" b="1" dirty="0">
                <a:solidFill>
                  <a:srgbClr val="000000"/>
                </a:solidFill>
                <a:effectLst/>
                <a:ea typeface="ＭＳ 明朝"/>
                <a:cs typeface="Times New Roman"/>
              </a:rPr>
              <a:t> </a:t>
            </a:r>
            <a:r>
              <a:rPr lang="en-US" sz="800" b="1" dirty="0" smtClean="0">
                <a:solidFill>
                  <a:srgbClr val="000000"/>
                </a:solidFill>
                <a:effectLst/>
                <a:ea typeface="ＭＳ 明朝"/>
                <a:cs typeface="Times New Roman"/>
              </a:rPr>
              <a:t>Tyr 216:</a:t>
            </a:r>
            <a:endParaRPr lang="en-US" sz="900" b="1" dirty="0">
              <a:effectLst/>
              <a:ea typeface="ＭＳ 明朝"/>
              <a:cs typeface="Times New Roman"/>
            </a:endParaRPr>
          </a:p>
          <a:p>
            <a:pPr marL="0" marR="0">
              <a:spcBef>
                <a:spcPts val="0"/>
              </a:spcBef>
              <a:spcAft>
                <a:spcPts val="0"/>
              </a:spcAft>
            </a:pPr>
            <a:r>
              <a:rPr lang="en-US" sz="800" b="1" dirty="0" smtClean="0">
                <a:solidFill>
                  <a:srgbClr val="000000"/>
                </a:solidFill>
                <a:effectLst/>
                <a:ea typeface="ＭＳ 明朝"/>
                <a:cs typeface="Times New Roman"/>
              </a:rPr>
              <a:t>Forward </a:t>
            </a:r>
            <a:r>
              <a:rPr lang="en-US" sz="800" b="1" dirty="0">
                <a:solidFill>
                  <a:srgbClr val="000000"/>
                </a:solidFill>
                <a:effectLst/>
                <a:ea typeface="ＭＳ 明朝"/>
                <a:cs typeface="Times New Roman"/>
              </a:rPr>
              <a:t>Primer w/Mutation:</a:t>
            </a:r>
            <a:r>
              <a:rPr lang="en-US" sz="800" dirty="0">
                <a:solidFill>
                  <a:srgbClr val="000000"/>
                </a:solidFill>
                <a:effectLst/>
                <a:ea typeface="ＭＳ 明朝"/>
                <a:cs typeface="Times New Roman"/>
              </a:rPr>
              <a:t> 3’ GGG TTA CAA AGC </a:t>
            </a:r>
            <a:r>
              <a:rPr lang="en-US" sz="800" dirty="0">
                <a:solidFill>
                  <a:srgbClr val="FF0000"/>
                </a:solidFill>
                <a:effectLst/>
                <a:ea typeface="ＭＳ 明朝"/>
                <a:cs typeface="Times New Roman"/>
              </a:rPr>
              <a:t>ATC </a:t>
            </a:r>
            <a:r>
              <a:rPr lang="en-US" sz="800" dirty="0">
                <a:solidFill>
                  <a:srgbClr val="000000"/>
                </a:solidFill>
                <a:effectLst/>
                <a:ea typeface="ＭＳ 明朝"/>
                <a:cs typeface="Times New Roman"/>
              </a:rPr>
              <a:t>TAG ACA AGA GCC 5’ </a:t>
            </a:r>
            <a:endParaRPr lang="en-US" sz="900" dirty="0">
              <a:effectLst/>
              <a:ea typeface="ＭＳ 明朝"/>
              <a:cs typeface="Times New Roman"/>
            </a:endParaRPr>
          </a:p>
          <a:p>
            <a:pPr marL="0" marR="0">
              <a:spcBef>
                <a:spcPts val="0"/>
              </a:spcBef>
              <a:spcAft>
                <a:spcPts val="0"/>
              </a:spcAft>
            </a:pPr>
            <a:r>
              <a:rPr lang="en-US" sz="800" b="1" dirty="0">
                <a:effectLst/>
                <a:ea typeface="ＭＳ 明朝"/>
                <a:cs typeface="Times New Roman"/>
              </a:rPr>
              <a:t>Reverse Primer w/Mutation:</a:t>
            </a:r>
            <a:r>
              <a:rPr lang="en-US" sz="800" dirty="0">
                <a:effectLst/>
                <a:ea typeface="ＭＳ 明朝"/>
                <a:cs typeface="Times New Roman"/>
              </a:rPr>
              <a:t> 5’ CCG AGA ACA GAT </a:t>
            </a:r>
            <a:r>
              <a:rPr lang="en-US" sz="800" dirty="0">
                <a:solidFill>
                  <a:srgbClr val="FF0000"/>
                </a:solidFill>
                <a:effectLst/>
                <a:ea typeface="ＭＳ 明朝"/>
                <a:cs typeface="Times New Roman"/>
              </a:rPr>
              <a:t>CTA</a:t>
            </a:r>
            <a:r>
              <a:rPr lang="en-US" sz="800" dirty="0">
                <a:effectLst/>
                <a:ea typeface="ＭＳ 明朝"/>
                <a:cs typeface="Times New Roman"/>
              </a:rPr>
              <a:t> CGA AAC ATT GGG 3’</a:t>
            </a:r>
            <a:endParaRPr lang="en-US" sz="900" dirty="0">
              <a:effectLst/>
              <a:ea typeface="ＭＳ 明朝"/>
              <a:cs typeface="Times New Roman"/>
            </a:endParaRPr>
          </a:p>
        </p:txBody>
      </p:sp>
      <p:pic>
        <p:nvPicPr>
          <p:cNvPr id="5" name="Picture 4" descr="Screen Shot 2017-12-14 at 2.35.57 AM.png"/>
          <p:cNvPicPr>
            <a:picLocks noChangeAspect="1"/>
          </p:cNvPicPr>
          <p:nvPr/>
        </p:nvPicPr>
        <p:blipFill rotWithShape="1">
          <a:blip r:embed="rId4">
            <a:extLst>
              <a:ext uri="{28A0092B-C50C-407E-A947-70E740481C1C}">
                <a14:useLocalDpi xmlns:a14="http://schemas.microsoft.com/office/drawing/2010/main" val="0"/>
              </a:ext>
            </a:extLst>
          </a:blip>
          <a:srcRect r="27498"/>
          <a:stretch/>
        </p:blipFill>
        <p:spPr>
          <a:xfrm>
            <a:off x="920497" y="1751911"/>
            <a:ext cx="2712988" cy="4800399"/>
          </a:xfrm>
          <a:prstGeom prst="rect">
            <a:avLst/>
          </a:prstGeom>
        </p:spPr>
      </p:pic>
      <p:sp>
        <p:nvSpPr>
          <p:cNvPr id="8" name="Left Arrow 7"/>
          <p:cNvSpPr/>
          <p:nvPr/>
        </p:nvSpPr>
        <p:spPr>
          <a:xfrm rot="714371">
            <a:off x="3677808" y="2036369"/>
            <a:ext cx="2202599" cy="6593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06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Creation</a:t>
            </a:r>
            <a:r>
              <a:rPr lang="en-US" dirty="0" smtClean="0"/>
              <a:t> </a:t>
            </a:r>
            <a:r>
              <a:rPr lang="en-US" dirty="0" smtClean="0"/>
              <a:t>of Transgenic </a:t>
            </a:r>
            <a:r>
              <a:rPr lang="en-US" dirty="0" smtClean="0"/>
              <a:t>Mice </a:t>
            </a:r>
            <a:endParaRPr lang="en-US" dirty="0"/>
          </a:p>
        </p:txBody>
      </p:sp>
      <p:pic>
        <p:nvPicPr>
          <p:cNvPr id="5" name="Picture 4"/>
          <p:cNvPicPr>
            <a:picLocks noChangeAspect="1"/>
          </p:cNvPicPr>
          <p:nvPr/>
        </p:nvPicPr>
        <p:blipFill rotWithShape="1">
          <a:blip r:embed="rId3"/>
          <a:srcRect l="63277" t="8857" r="3236" b="18308"/>
          <a:stretch/>
        </p:blipFill>
        <p:spPr>
          <a:xfrm>
            <a:off x="2850339" y="2767931"/>
            <a:ext cx="2144209" cy="2934696"/>
          </a:xfrm>
          <a:prstGeom prst="rect">
            <a:avLst/>
          </a:prstGeom>
        </p:spPr>
      </p:pic>
      <p:pic>
        <p:nvPicPr>
          <p:cNvPr id="10" name="Picture 9"/>
          <p:cNvPicPr>
            <a:picLocks noChangeAspect="1"/>
          </p:cNvPicPr>
          <p:nvPr/>
        </p:nvPicPr>
        <p:blipFill>
          <a:blip r:embed="rId4"/>
          <a:stretch>
            <a:fillRect/>
          </a:stretch>
        </p:blipFill>
        <p:spPr>
          <a:xfrm>
            <a:off x="6810433" y="4810557"/>
            <a:ext cx="1285767" cy="655741"/>
          </a:xfrm>
          <a:prstGeom prst="rect">
            <a:avLst/>
          </a:prstGeom>
        </p:spPr>
      </p:pic>
      <p:pic>
        <p:nvPicPr>
          <p:cNvPr id="11" name="Picture 10"/>
          <p:cNvPicPr>
            <a:picLocks noChangeAspect="1"/>
          </p:cNvPicPr>
          <p:nvPr/>
        </p:nvPicPr>
        <p:blipFill>
          <a:blip r:embed="rId4"/>
          <a:stretch>
            <a:fillRect/>
          </a:stretch>
        </p:blipFill>
        <p:spPr>
          <a:xfrm>
            <a:off x="7453317" y="5519431"/>
            <a:ext cx="1285767" cy="655741"/>
          </a:xfrm>
          <a:prstGeom prst="rect">
            <a:avLst/>
          </a:prstGeom>
        </p:spPr>
      </p:pic>
      <p:pic>
        <p:nvPicPr>
          <p:cNvPr id="12" name="Picture 11"/>
          <p:cNvPicPr>
            <a:picLocks noChangeAspect="1"/>
          </p:cNvPicPr>
          <p:nvPr/>
        </p:nvPicPr>
        <p:blipFill>
          <a:blip r:embed="rId4"/>
          <a:stretch>
            <a:fillRect/>
          </a:stretch>
        </p:blipFill>
        <p:spPr>
          <a:xfrm>
            <a:off x="7453317" y="4072684"/>
            <a:ext cx="1285767" cy="655741"/>
          </a:xfrm>
          <a:prstGeom prst="rect">
            <a:avLst/>
          </a:prstGeom>
        </p:spPr>
      </p:pic>
      <p:sp>
        <p:nvSpPr>
          <p:cNvPr id="13" name="Right Arrow 12"/>
          <p:cNvSpPr/>
          <p:nvPr/>
        </p:nvSpPr>
        <p:spPr>
          <a:xfrm>
            <a:off x="5337685" y="4810557"/>
            <a:ext cx="1085806" cy="4989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pic>
        <p:nvPicPr>
          <p:cNvPr id="14" name="Picture 13"/>
          <p:cNvPicPr>
            <a:picLocks noChangeAspect="1"/>
          </p:cNvPicPr>
          <p:nvPr/>
        </p:nvPicPr>
        <p:blipFill>
          <a:blip r:embed="rId5"/>
          <a:stretch>
            <a:fillRect/>
          </a:stretch>
        </p:blipFill>
        <p:spPr>
          <a:xfrm>
            <a:off x="-357271" y="1771580"/>
            <a:ext cx="2540000" cy="2540000"/>
          </a:xfrm>
          <a:prstGeom prst="rect">
            <a:avLst/>
          </a:prstGeom>
        </p:spPr>
      </p:pic>
      <p:sp>
        <p:nvSpPr>
          <p:cNvPr id="15" name="Right Arrow 14"/>
          <p:cNvSpPr/>
          <p:nvPr/>
        </p:nvSpPr>
        <p:spPr>
          <a:xfrm>
            <a:off x="1543659" y="3190938"/>
            <a:ext cx="934996" cy="5223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TextBox 15"/>
          <p:cNvSpPr txBox="1"/>
          <p:nvPr/>
        </p:nvSpPr>
        <p:spPr>
          <a:xfrm>
            <a:off x="3022544" y="2202276"/>
            <a:ext cx="2540223" cy="646331"/>
          </a:xfrm>
          <a:prstGeom prst="rect">
            <a:avLst/>
          </a:prstGeom>
          <a:noFill/>
        </p:spPr>
        <p:txBody>
          <a:bodyPr wrap="square" rtlCol="0">
            <a:spAutoFit/>
          </a:bodyPr>
          <a:lstStyle/>
          <a:p>
            <a:r>
              <a:rPr lang="en-US" dirty="0" smtClean="0"/>
              <a:t>Microinjection to Fertilized Embryo</a:t>
            </a:r>
            <a:endParaRPr lang="en-US" dirty="0"/>
          </a:p>
        </p:txBody>
      </p:sp>
      <p:sp>
        <p:nvSpPr>
          <p:cNvPr id="17" name="TextBox 16"/>
          <p:cNvSpPr txBox="1"/>
          <p:nvPr/>
        </p:nvSpPr>
        <p:spPr>
          <a:xfrm>
            <a:off x="1832821" y="4072684"/>
            <a:ext cx="2834262" cy="646331"/>
          </a:xfrm>
          <a:prstGeom prst="rect">
            <a:avLst/>
          </a:prstGeom>
          <a:noFill/>
        </p:spPr>
        <p:txBody>
          <a:bodyPr wrap="square" rtlCol="0">
            <a:spAutoFit/>
          </a:bodyPr>
          <a:lstStyle/>
          <a:p>
            <a:r>
              <a:rPr lang="en-US" dirty="0" smtClean="0"/>
              <a:t>Insert Embryo into surrogate</a:t>
            </a:r>
            <a:endParaRPr lang="en-US" dirty="0"/>
          </a:p>
        </p:txBody>
      </p:sp>
      <p:sp>
        <p:nvSpPr>
          <p:cNvPr id="18" name="TextBox 17"/>
          <p:cNvSpPr txBox="1"/>
          <p:nvPr/>
        </p:nvSpPr>
        <p:spPr>
          <a:xfrm>
            <a:off x="5153379" y="4281150"/>
            <a:ext cx="2540223" cy="369332"/>
          </a:xfrm>
          <a:prstGeom prst="rect">
            <a:avLst/>
          </a:prstGeom>
          <a:noFill/>
        </p:spPr>
        <p:txBody>
          <a:bodyPr wrap="square" rtlCol="0">
            <a:spAutoFit/>
          </a:bodyPr>
          <a:lstStyle/>
          <a:p>
            <a:r>
              <a:rPr lang="en-US" dirty="0" smtClean="0"/>
              <a:t>Grow Mice</a:t>
            </a:r>
            <a:endParaRPr lang="en-US" dirty="0"/>
          </a:p>
        </p:txBody>
      </p:sp>
      <p:sp>
        <p:nvSpPr>
          <p:cNvPr id="19" name="TextBox 18"/>
          <p:cNvSpPr txBox="1"/>
          <p:nvPr/>
        </p:nvSpPr>
        <p:spPr>
          <a:xfrm>
            <a:off x="186261" y="1708345"/>
            <a:ext cx="3293119" cy="369332"/>
          </a:xfrm>
          <a:prstGeom prst="rect">
            <a:avLst/>
          </a:prstGeom>
          <a:noFill/>
        </p:spPr>
        <p:txBody>
          <a:bodyPr wrap="square" rtlCol="0">
            <a:spAutoFit/>
          </a:bodyPr>
          <a:lstStyle/>
          <a:p>
            <a:r>
              <a:rPr lang="en-US" dirty="0" smtClean="0"/>
              <a:t>DNA after Alkaline Lysis </a:t>
            </a:r>
            <a:endParaRPr lang="en-US" dirty="0"/>
          </a:p>
        </p:txBody>
      </p:sp>
    </p:spTree>
    <p:extLst>
      <p:ext uri="{BB962C8B-B14F-4D97-AF65-F5344CB8AC3E}">
        <p14:creationId xmlns:p14="http://schemas.microsoft.com/office/powerpoint/2010/main" val="619762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Intra-Cerebral micro dialysis</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4433" t="6803" r="34333" b="26574"/>
          <a:stretch/>
        </p:blipFill>
        <p:spPr bwMode="auto">
          <a:xfrm>
            <a:off x="884255" y="4292027"/>
            <a:ext cx="3136430" cy="229872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5162015" y="2163597"/>
            <a:ext cx="3278600" cy="1806930"/>
          </a:xfrm>
          <a:prstGeom prst="rect">
            <a:avLst/>
          </a:prstGeom>
        </p:spPr>
      </p:pic>
      <p:sp>
        <p:nvSpPr>
          <p:cNvPr id="14" name="Bent Arrow 13"/>
          <p:cNvSpPr/>
          <p:nvPr/>
        </p:nvSpPr>
        <p:spPr>
          <a:xfrm>
            <a:off x="3633484" y="2298726"/>
            <a:ext cx="1414808" cy="199330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093261" y="2734416"/>
            <a:ext cx="2540223" cy="646331"/>
          </a:xfrm>
          <a:prstGeom prst="rect">
            <a:avLst/>
          </a:prstGeom>
          <a:noFill/>
        </p:spPr>
        <p:txBody>
          <a:bodyPr wrap="square" rtlCol="0">
            <a:spAutoFit/>
          </a:bodyPr>
          <a:lstStyle/>
          <a:p>
            <a:r>
              <a:rPr lang="en-US" dirty="0" smtClean="0"/>
              <a:t>Insert sample tube into HPLC machine</a:t>
            </a:r>
            <a:endParaRPr lang="en-US" dirty="0"/>
          </a:p>
        </p:txBody>
      </p:sp>
    </p:spTree>
    <p:extLst>
      <p:ext uri="{BB962C8B-B14F-4D97-AF65-F5344CB8AC3E}">
        <p14:creationId xmlns:p14="http://schemas.microsoft.com/office/powerpoint/2010/main" val="12960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p:txBody>
          <a:bodyPr>
            <a:normAutofit/>
          </a:bodyPr>
          <a:lstStyle/>
          <a:p>
            <a:r>
              <a:rPr lang="en-US" dirty="0" smtClean="0"/>
              <a:t>What to expect:</a:t>
            </a:r>
            <a:endParaRPr lang="en-US" dirty="0"/>
          </a:p>
          <a:p>
            <a:pPr lvl="1"/>
            <a:r>
              <a:rPr lang="en-US" dirty="0"/>
              <a:t>Ser9 </a:t>
            </a:r>
            <a:r>
              <a:rPr lang="en-US" dirty="0" smtClean="0"/>
              <a:t>mutagenized and mice w/no mutagenesis: HIGH SEROTONIN READINGS</a:t>
            </a:r>
          </a:p>
          <a:p>
            <a:pPr lvl="2"/>
            <a:r>
              <a:rPr lang="en-US" dirty="0" smtClean="0"/>
              <a:t>no Serine </a:t>
            </a:r>
            <a:r>
              <a:rPr lang="en-US" dirty="0"/>
              <a:t>site for phosphorylation resulting in build up of serotonin</a:t>
            </a:r>
          </a:p>
          <a:p>
            <a:pPr lvl="1"/>
            <a:r>
              <a:rPr lang="en-US" dirty="0"/>
              <a:t>Tyr216 </a:t>
            </a:r>
            <a:r>
              <a:rPr lang="en-US" dirty="0" smtClean="0"/>
              <a:t>mutagenized mice: BASAL SEROTONIN LEVLES</a:t>
            </a:r>
            <a:endParaRPr lang="en-US" dirty="0"/>
          </a:p>
          <a:p>
            <a:pPr lvl="2"/>
            <a:r>
              <a:rPr lang="en-US" dirty="0"/>
              <a:t>Ethanol cannot bind due to no Tyr216 site so readings should be similar to basal levels </a:t>
            </a:r>
          </a:p>
          <a:p>
            <a:pPr lvl="1"/>
            <a:endParaRPr lang="en-US" dirty="0"/>
          </a:p>
          <a:p>
            <a:pPr marL="457200" lvl="1" indent="0">
              <a:buNone/>
            </a:pPr>
            <a:endParaRPr lang="en-US" dirty="0"/>
          </a:p>
          <a:p>
            <a:pPr marL="457200" lvl="1" indent="0">
              <a:buNone/>
            </a:pPr>
            <a:endParaRPr lang="en-US" dirty="0" smtClean="0"/>
          </a:p>
          <a:p>
            <a:pPr marL="0" indent="0">
              <a:buNone/>
            </a:pPr>
            <a:endParaRPr lang="en-US" dirty="0" smtClean="0"/>
          </a:p>
          <a:p>
            <a:pPr marL="914400" lvl="2"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310738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lvl="0"/>
            <a:r>
              <a:rPr lang="en-US" sz="1200" dirty="0" err="1"/>
              <a:t>Polter</a:t>
            </a:r>
            <a:r>
              <a:rPr lang="en-US" sz="1200" dirty="0"/>
              <a:t>, Abigail M. et al. “Functional Significance of Glycogen Synthase Kinase-3 Regulation by Serotonin.” Cellular </a:t>
            </a:r>
            <a:r>
              <a:rPr lang="en-US" sz="1200" dirty="0" err="1"/>
              <a:t>signalling</a:t>
            </a:r>
            <a:r>
              <a:rPr lang="en-US" sz="1200" dirty="0"/>
              <a:t> 24.1 (2012): 265–271. PMC. Web. 10 Nov.</a:t>
            </a:r>
          </a:p>
          <a:p>
            <a:pPr lvl="0"/>
            <a:r>
              <a:rPr lang="en-US" sz="1200" dirty="0" err="1"/>
              <a:t>Polter</a:t>
            </a:r>
            <a:r>
              <a:rPr lang="en-US" sz="1200" dirty="0"/>
              <a:t>, Abigail M., and </a:t>
            </a:r>
            <a:r>
              <a:rPr lang="en-US" sz="1200" dirty="0" err="1"/>
              <a:t>Xiaohua</a:t>
            </a:r>
            <a:r>
              <a:rPr lang="en-US" sz="1200" dirty="0"/>
              <a:t> Li. “Glycogen Synthase Kinase-3 Is an Intermediate Modulator of Serotonin Neurotransmission.” </a:t>
            </a:r>
            <a:r>
              <a:rPr lang="en-US" sz="1200" i="1" dirty="0"/>
              <a:t>Frontiers in Molecular Neuroscience</a:t>
            </a:r>
            <a:r>
              <a:rPr lang="en-US" sz="1200" dirty="0"/>
              <a:t> 4 (2011): 31. </a:t>
            </a:r>
            <a:r>
              <a:rPr lang="en-US" sz="1200" i="1" dirty="0"/>
              <a:t>PMC</a:t>
            </a:r>
            <a:r>
              <a:rPr lang="en-US" sz="1200" dirty="0"/>
              <a:t>. Web. 14 Nov. 2017.</a:t>
            </a:r>
          </a:p>
          <a:p>
            <a:pPr lvl="0"/>
            <a:r>
              <a:rPr lang="en-US" sz="1200" dirty="0"/>
              <a:t>Zhou W, Chen L, Paul J, Yang S, Li F, et al. (2012) The Effects of Glycogen Synthase Kinase-3beta in Serotonin Neurons. </a:t>
            </a:r>
            <a:r>
              <a:rPr lang="en-US" sz="1200" dirty="0" err="1"/>
              <a:t>PLoS</a:t>
            </a:r>
            <a:r>
              <a:rPr lang="en-US" sz="1200" dirty="0"/>
              <a:t> ONE 7(8): e43262. doi:10.1371/journal.pone.0043262</a:t>
            </a:r>
          </a:p>
          <a:p>
            <a:pPr lvl="0"/>
            <a:r>
              <a:rPr lang="en-US" sz="1200" dirty="0"/>
              <a:t>Liu, </a:t>
            </a:r>
            <a:r>
              <a:rPr lang="en-US" sz="1200" dirty="0" err="1"/>
              <a:t>Huanting</a:t>
            </a:r>
            <a:r>
              <a:rPr lang="en-US" sz="1200" dirty="0"/>
              <a:t>, and James H Naismith. “An Efficient One-Step Site-Directed Deletion, Insertion, Single and Multiple-Site Plasmid Mutagenesis Protocol.” </a:t>
            </a:r>
            <a:r>
              <a:rPr lang="en-US" sz="1200" i="1" dirty="0"/>
              <a:t>BMC Biotechnology</a:t>
            </a:r>
            <a:r>
              <a:rPr lang="en-US" sz="1200" dirty="0"/>
              <a:t>, vol. 8, no. 91, 4 Dec. 2008, doi:10.1186/1472-6750-8-91.</a:t>
            </a:r>
          </a:p>
          <a:p>
            <a:pPr lvl="0"/>
            <a:r>
              <a:rPr lang="en-US" sz="1200" dirty="0" err="1"/>
              <a:t>Neznanova</a:t>
            </a:r>
            <a:r>
              <a:rPr lang="en-US" sz="1200" dirty="0"/>
              <a:t>, O. et al. “Acute Ethanol Challenge Inhibits Glycogen Synthase Kinase-3 Beta in the Rat Prefrontal Cortex.” </a:t>
            </a:r>
            <a:r>
              <a:rPr lang="en-US" sz="1200" i="1" dirty="0"/>
              <a:t>The international journal of </a:t>
            </a:r>
            <a:r>
              <a:rPr lang="en-US" sz="1200" i="1" dirty="0" err="1"/>
              <a:t>neuropsychopharmacology</a:t>
            </a:r>
            <a:r>
              <a:rPr lang="en-US" sz="1200" i="1" dirty="0"/>
              <a:t> / official scientific journal of the Collegium </a:t>
            </a:r>
            <a:r>
              <a:rPr lang="en-US" sz="1200" i="1" dirty="0" err="1"/>
              <a:t>Internationale</a:t>
            </a:r>
            <a:r>
              <a:rPr lang="en-US" sz="1200" i="1" dirty="0"/>
              <a:t> </a:t>
            </a:r>
            <a:r>
              <a:rPr lang="en-US" sz="1200" i="1" dirty="0" err="1"/>
              <a:t>Neuropsychopharmacologicum</a:t>
            </a:r>
            <a:r>
              <a:rPr lang="en-US" sz="1200" i="1" dirty="0"/>
              <a:t> (CINP)</a:t>
            </a:r>
            <a:r>
              <a:rPr lang="en-US" sz="1200" dirty="0"/>
              <a:t> 12.2 (2009): 275–280. </a:t>
            </a:r>
            <a:r>
              <a:rPr lang="en-US" sz="1200" i="1" dirty="0"/>
              <a:t>PMC</a:t>
            </a:r>
            <a:r>
              <a:rPr lang="en-US" sz="1200" dirty="0"/>
              <a:t>. Web. 26 Nov. 2017.</a:t>
            </a:r>
          </a:p>
          <a:p>
            <a:pPr lvl="0"/>
            <a:r>
              <a:rPr lang="en-US" sz="1200" dirty="0"/>
              <a:t>Prescription Drug Abuse: A Fast-Growing Problem | NIH </a:t>
            </a:r>
            <a:r>
              <a:rPr lang="en-US" sz="1200" dirty="0" err="1"/>
              <a:t>MedlinePlus</a:t>
            </a:r>
            <a:r>
              <a:rPr lang="en-US" sz="1200" dirty="0"/>
              <a:t> the Magazine." </a:t>
            </a:r>
            <a:r>
              <a:rPr lang="en-US" sz="1200" i="1" dirty="0"/>
              <a:t>U.S National Library of Medicine</a:t>
            </a:r>
            <a:r>
              <a:rPr lang="en-US" sz="1200" dirty="0"/>
              <a:t>. U.S. National Library of Medicine, </a:t>
            </a:r>
            <a:r>
              <a:rPr lang="en-US" sz="1200" dirty="0" err="1"/>
              <a:t>n.d.</a:t>
            </a:r>
            <a:r>
              <a:rPr lang="en-US" sz="1200" dirty="0"/>
              <a:t> Web. 05 June 2016. &lt;https://</a:t>
            </a:r>
            <a:r>
              <a:rPr lang="en-US" sz="1200" dirty="0" err="1"/>
              <a:t>www.nlm.nih.gov</a:t>
            </a:r>
            <a:r>
              <a:rPr lang="en-US" sz="1200" dirty="0"/>
              <a:t>/</a:t>
            </a:r>
            <a:r>
              <a:rPr lang="en-US" sz="1200" dirty="0" err="1"/>
              <a:t>medlineplus</a:t>
            </a:r>
            <a:r>
              <a:rPr lang="en-US" sz="1200" dirty="0"/>
              <a:t>/magazine/issues/fall11/articles/fall11pg21.html&gt;.  (Citation for Figure 1)</a:t>
            </a:r>
          </a:p>
          <a:p>
            <a:pPr lvl="0"/>
            <a:r>
              <a:rPr lang="en-US" sz="1200" dirty="0"/>
              <a:t>Lovinger, D.M. (1997) Serotonin’s role in alcohol’s effects on the brain. </a:t>
            </a:r>
            <a:r>
              <a:rPr lang="en-US" sz="1200" i="1" dirty="0"/>
              <a:t>Alcohol Health Res World</a:t>
            </a:r>
            <a:r>
              <a:rPr lang="en-US" sz="1200" dirty="0"/>
              <a:t> </a:t>
            </a:r>
            <a:r>
              <a:rPr lang="en-US" sz="1200" b="1" dirty="0"/>
              <a:t>21</a:t>
            </a:r>
            <a:r>
              <a:rPr lang="en-US" sz="1200" dirty="0"/>
              <a:t>, 114–120.</a:t>
            </a:r>
          </a:p>
          <a:p>
            <a:pPr lvl="0"/>
            <a:r>
              <a:rPr lang="en-US" sz="1200" dirty="0" err="1"/>
              <a:t>Gardier</a:t>
            </a:r>
            <a:r>
              <a:rPr lang="en-US" sz="1200" dirty="0"/>
              <a:t>, Alain. (2013). Antidepressant activity: Contribution of brain </a:t>
            </a:r>
            <a:r>
              <a:rPr lang="en-US" sz="1200" dirty="0" err="1"/>
              <a:t>microdialysis</a:t>
            </a:r>
            <a:r>
              <a:rPr lang="en-US" sz="1200" dirty="0"/>
              <a:t> in knock-out mice to the understanding of BDNF/5-HT transporter/5-HT </a:t>
            </a:r>
            <a:r>
              <a:rPr lang="en-US" sz="1200" dirty="0" err="1"/>
              <a:t>autoreceptor</a:t>
            </a:r>
            <a:r>
              <a:rPr lang="en-US" sz="1200" dirty="0"/>
              <a:t> interactions. </a:t>
            </a:r>
            <a:r>
              <a:rPr lang="en-US" sz="1200" i="1" dirty="0"/>
              <a:t>Frontiers in pharmacology</a:t>
            </a:r>
            <a:r>
              <a:rPr lang="en-US" sz="1200" dirty="0"/>
              <a:t>. 4. 98. 10.3389/fphar.2013.00098.</a:t>
            </a:r>
          </a:p>
          <a:p>
            <a:pPr lvl="0"/>
            <a:r>
              <a:rPr lang="en-US" sz="1200" dirty="0" err="1"/>
              <a:t>Bax</a:t>
            </a:r>
            <a:r>
              <a:rPr lang="en-US" sz="1200" dirty="0"/>
              <a:t> B et al. The structure of phosphorylated GSK-3 beta </a:t>
            </a:r>
            <a:r>
              <a:rPr lang="en-US" sz="1200" dirty="0" err="1"/>
              <a:t>complexed</a:t>
            </a:r>
            <a:r>
              <a:rPr lang="en-US" sz="1200" dirty="0"/>
              <a:t> with a peptide, </a:t>
            </a:r>
            <a:r>
              <a:rPr lang="en-US" sz="1200" dirty="0" err="1"/>
              <a:t>FRATtide</a:t>
            </a:r>
            <a:r>
              <a:rPr lang="en-US" sz="1200" dirty="0"/>
              <a:t>, that inhibits beta-catenin phosphorylation. Structure 2001, 9, 1143–115210.1016/S0969-2126(01)00679-7.</a:t>
            </a:r>
          </a:p>
          <a:p>
            <a:endParaRPr lang="en-US" sz="1200" dirty="0"/>
          </a:p>
        </p:txBody>
      </p:sp>
    </p:spTree>
    <p:extLst>
      <p:ext uri="{BB962C8B-B14F-4D97-AF65-F5344CB8AC3E}">
        <p14:creationId xmlns:p14="http://schemas.microsoft.com/office/powerpoint/2010/main" val="103791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Alcoholism</a:t>
            </a:r>
            <a:endParaRPr lang="en-US" dirty="0"/>
          </a:p>
        </p:txBody>
      </p:sp>
      <p:sp>
        <p:nvSpPr>
          <p:cNvPr id="3" name="Content Placeholder 2"/>
          <p:cNvSpPr>
            <a:spLocks noGrp="1"/>
          </p:cNvSpPr>
          <p:nvPr>
            <p:ph idx="1"/>
          </p:nvPr>
        </p:nvSpPr>
        <p:spPr/>
        <p:txBody>
          <a:bodyPr/>
          <a:lstStyle/>
          <a:p>
            <a:r>
              <a:rPr lang="en-US" dirty="0" smtClean="0"/>
              <a:t>Neuropsychological Disorder </a:t>
            </a:r>
          </a:p>
          <a:p>
            <a:pPr lvl="1"/>
            <a:r>
              <a:rPr lang="en-US" dirty="0" smtClean="0"/>
              <a:t>Pathophysiology unclear</a:t>
            </a:r>
            <a:endParaRPr lang="en-US" dirty="0" smtClean="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498615" y="2827508"/>
            <a:ext cx="4471192" cy="3708547"/>
          </a:xfrm>
          <a:prstGeom prst="rect">
            <a:avLst/>
          </a:prstGeom>
          <a:ln>
            <a:solidFill>
              <a:srgbClr val="000000"/>
            </a:solidFill>
          </a:ln>
        </p:spPr>
      </p:pic>
    </p:spTree>
    <p:extLst>
      <p:ext uri="{BB962C8B-B14F-4D97-AF65-F5344CB8AC3E}">
        <p14:creationId xmlns:p14="http://schemas.microsoft.com/office/powerpoint/2010/main" val="117048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GSK3B</a:t>
            </a:r>
            <a:endParaRPr lang="en-US" dirty="0"/>
          </a:p>
        </p:txBody>
      </p:sp>
      <p:sp>
        <p:nvSpPr>
          <p:cNvPr id="3" name="Content Placeholder 2"/>
          <p:cNvSpPr>
            <a:spLocks noGrp="1"/>
          </p:cNvSpPr>
          <p:nvPr>
            <p:ph idx="1"/>
          </p:nvPr>
        </p:nvSpPr>
        <p:spPr>
          <a:xfrm>
            <a:off x="457200" y="1600200"/>
            <a:ext cx="5010227" cy="4525963"/>
          </a:xfrm>
        </p:spPr>
        <p:txBody>
          <a:bodyPr>
            <a:normAutofit/>
          </a:bodyPr>
          <a:lstStyle/>
          <a:p>
            <a:r>
              <a:rPr lang="en-US" sz="1800" dirty="0" smtClean="0"/>
              <a:t>Serine/Threonine Protein Kinase</a:t>
            </a:r>
          </a:p>
          <a:p>
            <a:r>
              <a:rPr lang="en-US" sz="1800" dirty="0" smtClean="0"/>
              <a:t>(</a:t>
            </a:r>
            <a:r>
              <a:rPr lang="en-US" sz="1800" dirty="0" err="1" smtClean="0"/>
              <a:t>Neznova</a:t>
            </a:r>
            <a:r>
              <a:rPr lang="en-US" sz="1800" dirty="0" smtClean="0"/>
              <a:t> et al. 2009)</a:t>
            </a:r>
          </a:p>
          <a:p>
            <a:pPr lvl="1"/>
            <a:r>
              <a:rPr lang="en-US" sz="1000" dirty="0" smtClean="0"/>
              <a:t>Alcohol phosphorylates gsk3b</a:t>
            </a:r>
          </a:p>
          <a:p>
            <a:r>
              <a:rPr lang="en-US" sz="1800" dirty="0" smtClean="0"/>
              <a:t>Found extensively throughout neurons in brain</a:t>
            </a:r>
          </a:p>
          <a:p>
            <a:endParaRPr lang="en-US" sz="1800" dirty="0" smtClean="0"/>
          </a:p>
        </p:txBody>
      </p:sp>
      <p:pic>
        <p:nvPicPr>
          <p:cNvPr id="4" name="Picture 3"/>
          <p:cNvPicPr>
            <a:picLocks noChangeAspect="1"/>
          </p:cNvPicPr>
          <p:nvPr/>
        </p:nvPicPr>
        <p:blipFill>
          <a:blip r:embed="rId3"/>
          <a:stretch>
            <a:fillRect/>
          </a:stretch>
        </p:blipFill>
        <p:spPr>
          <a:xfrm>
            <a:off x="457200" y="3888122"/>
            <a:ext cx="4398722" cy="1621491"/>
          </a:xfrm>
          <a:prstGeom prst="rect">
            <a:avLst/>
          </a:prstGeom>
        </p:spPr>
      </p:pic>
      <p:pic>
        <p:nvPicPr>
          <p:cNvPr id="5" name="Picture 4" descr="Screen Shot 2017-11-29 at 6.49.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427" y="1963566"/>
            <a:ext cx="3327373" cy="3135409"/>
          </a:xfrm>
          <a:prstGeom prst="rect">
            <a:avLst/>
          </a:prstGeom>
        </p:spPr>
      </p:pic>
    </p:spTree>
    <p:extLst>
      <p:ext uri="{BB962C8B-B14F-4D97-AF65-F5344CB8AC3E}">
        <p14:creationId xmlns:p14="http://schemas.microsoft.com/office/powerpoint/2010/main" val="46954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Serotonin and Alcohol</a:t>
            </a:r>
            <a:endParaRPr lang="en-US" dirty="0"/>
          </a:p>
        </p:txBody>
      </p:sp>
      <p:sp>
        <p:nvSpPr>
          <p:cNvPr id="3" name="Content Placeholder 2"/>
          <p:cNvSpPr>
            <a:spLocks noGrp="1"/>
          </p:cNvSpPr>
          <p:nvPr>
            <p:ph idx="1"/>
          </p:nvPr>
        </p:nvSpPr>
        <p:spPr>
          <a:xfrm>
            <a:off x="457200" y="1600200"/>
            <a:ext cx="5165111" cy="4525963"/>
          </a:xfrm>
        </p:spPr>
        <p:txBody>
          <a:bodyPr>
            <a:normAutofit/>
          </a:bodyPr>
          <a:lstStyle/>
          <a:p>
            <a:r>
              <a:rPr lang="en-US" dirty="0" smtClean="0"/>
              <a:t>Serotonin</a:t>
            </a:r>
          </a:p>
          <a:p>
            <a:pPr lvl="1"/>
            <a:r>
              <a:rPr lang="en-US" dirty="0" smtClean="0"/>
              <a:t>Regulated by 5-HT Receptors </a:t>
            </a:r>
          </a:p>
          <a:p>
            <a:pPr lvl="1"/>
            <a:r>
              <a:rPr lang="en-US" dirty="0" smtClean="0"/>
              <a:t>Alcohol increases serotonin concentration within synapse of the brain (Lovinger, 1997)</a:t>
            </a:r>
          </a:p>
        </p:txBody>
      </p:sp>
      <p:pic>
        <p:nvPicPr>
          <p:cNvPr id="4" name="Picture 3"/>
          <p:cNvPicPr>
            <a:picLocks noChangeAspect="1"/>
          </p:cNvPicPr>
          <p:nvPr/>
        </p:nvPicPr>
        <p:blipFill>
          <a:blip r:embed="rId3"/>
          <a:stretch>
            <a:fillRect/>
          </a:stretch>
        </p:blipFill>
        <p:spPr>
          <a:xfrm>
            <a:off x="4571235" y="3363698"/>
            <a:ext cx="3396472" cy="2762465"/>
          </a:xfrm>
          <a:prstGeom prst="rect">
            <a:avLst/>
          </a:prstGeom>
        </p:spPr>
      </p:pic>
    </p:spTree>
    <p:extLst>
      <p:ext uri="{BB962C8B-B14F-4D97-AF65-F5344CB8AC3E}">
        <p14:creationId xmlns:p14="http://schemas.microsoft.com/office/powerpoint/2010/main" val="208453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Zhou et al 2012</a:t>
            </a:r>
            <a:endParaRPr lang="en-US" dirty="0"/>
          </a:p>
        </p:txBody>
      </p:sp>
      <p:sp>
        <p:nvSpPr>
          <p:cNvPr id="3" name="Content Placeholder 2"/>
          <p:cNvSpPr>
            <a:spLocks noGrp="1"/>
          </p:cNvSpPr>
          <p:nvPr>
            <p:ph idx="1"/>
          </p:nvPr>
        </p:nvSpPr>
        <p:spPr>
          <a:xfrm>
            <a:off x="457200" y="1600200"/>
            <a:ext cx="6070209" cy="4525963"/>
          </a:xfrm>
        </p:spPr>
        <p:txBody>
          <a:bodyPr>
            <a:normAutofit/>
          </a:bodyPr>
          <a:lstStyle/>
          <a:p>
            <a:r>
              <a:rPr lang="en-US" sz="2000" dirty="0" smtClean="0"/>
              <a:t>GSK3B regulation of Serotonin output</a:t>
            </a:r>
            <a:endParaRPr lang="en-US" sz="1200" dirty="0" smtClean="0"/>
          </a:p>
          <a:p>
            <a:pPr lvl="1"/>
            <a:r>
              <a:rPr lang="en-US" sz="1800" dirty="0" smtClean="0"/>
              <a:t>As serotonin in synapse increases; GSK3B is phosphorylated resulting in binding of it to 5-HT1B </a:t>
            </a:r>
            <a:endParaRPr lang="en-US" sz="1800" dirty="0" smtClean="0"/>
          </a:p>
        </p:txBody>
      </p:sp>
      <p:pic>
        <p:nvPicPr>
          <p:cNvPr id="5" name="Picture 4" descr="Screen Shot 2017-12-14 at 4.28.25 AM.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7000" contrast="20000"/>
                    </a14:imgEffect>
                  </a14:imgLayer>
                </a14:imgProps>
              </a:ext>
              <a:ext uri="{28A0092B-C50C-407E-A947-70E740481C1C}">
                <a14:useLocalDpi xmlns:a14="http://schemas.microsoft.com/office/drawing/2010/main" val="0"/>
              </a:ext>
            </a:extLst>
          </a:blip>
          <a:srcRect l="2328" t="2433" r="3090" b="7519"/>
          <a:stretch/>
        </p:blipFill>
        <p:spPr>
          <a:xfrm>
            <a:off x="1874203" y="2791022"/>
            <a:ext cx="6812597" cy="3847956"/>
          </a:xfrm>
          <a:prstGeom prst="rect">
            <a:avLst/>
          </a:prstGeom>
          <a:ln>
            <a:noFill/>
          </a:ln>
        </p:spPr>
      </p:pic>
    </p:spTree>
    <p:extLst>
      <p:ext uri="{BB962C8B-B14F-4D97-AF65-F5344CB8AC3E}">
        <p14:creationId xmlns:p14="http://schemas.microsoft.com/office/powerpoint/2010/main" val="380375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r>
              <a:rPr lang="en-US" dirty="0"/>
              <a:t>Ethanol </a:t>
            </a:r>
            <a:r>
              <a:rPr lang="en-US" dirty="0" smtClean="0"/>
              <a:t>phosphorylates GSK3B as well and causes </a:t>
            </a:r>
            <a:r>
              <a:rPr lang="en-US" dirty="0"/>
              <a:t>an increase in serotonin within the </a:t>
            </a:r>
            <a:r>
              <a:rPr lang="en-US" dirty="0" smtClean="0"/>
              <a:t>synapse</a:t>
            </a:r>
          </a:p>
          <a:p>
            <a:r>
              <a:rPr lang="en-US" dirty="0" smtClean="0"/>
              <a:t>Ethanol disrupting GSK3B binding to 5-HT1B</a:t>
            </a:r>
          </a:p>
          <a:p>
            <a:endParaRPr lang="en-US" dirty="0" smtClean="0"/>
          </a:p>
        </p:txBody>
      </p:sp>
    </p:spTree>
    <p:extLst>
      <p:ext uri="{BB962C8B-B14F-4D97-AF65-F5344CB8AC3E}">
        <p14:creationId xmlns:p14="http://schemas.microsoft.com/office/powerpoint/2010/main" val="2276332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742"/>
            <a:ext cx="8229600" cy="1143000"/>
          </a:xfrm>
        </p:spPr>
        <p:txBody>
          <a:bodyPr>
            <a:noAutofit/>
          </a:bodyPr>
          <a:lstStyle/>
          <a:p>
            <a:r>
              <a:rPr lang="en-US" sz="4000" dirty="0"/>
              <a:t>D</a:t>
            </a:r>
            <a:r>
              <a:rPr lang="en-US" sz="4000" dirty="0" smtClean="0"/>
              <a:t>oes </a:t>
            </a:r>
            <a:r>
              <a:rPr lang="en-US" sz="4000" dirty="0"/>
              <a:t>ethanol </a:t>
            </a:r>
            <a:r>
              <a:rPr lang="en-US" sz="4000" dirty="0" smtClean="0"/>
              <a:t>act </a:t>
            </a:r>
            <a:r>
              <a:rPr lang="en-US" sz="4000" dirty="0"/>
              <a:t>to phosphorylate the </a:t>
            </a:r>
            <a:r>
              <a:rPr lang="en-US" sz="4000" dirty="0" smtClean="0"/>
              <a:t>tyr216 </a:t>
            </a:r>
            <a:r>
              <a:rPr lang="en-US" sz="4000" dirty="0" smtClean="0"/>
              <a:t>site </a:t>
            </a:r>
            <a:r>
              <a:rPr lang="en-US" sz="4000" dirty="0"/>
              <a:t>of GSK3B </a:t>
            </a:r>
            <a:r>
              <a:rPr lang="en-US" sz="4000" dirty="0" smtClean="0"/>
              <a:t> preventing binding </a:t>
            </a:r>
            <a:r>
              <a:rPr lang="en-US" sz="4000" dirty="0"/>
              <a:t>with 5-</a:t>
            </a:r>
            <a:r>
              <a:rPr lang="en-US" sz="4000" dirty="0" smtClean="0"/>
              <a:t>HT1B?</a:t>
            </a:r>
            <a:r>
              <a:rPr lang="en-US" sz="4000" dirty="0" smtClean="0">
                <a:effectLst/>
              </a:rPr>
              <a:t> </a:t>
            </a:r>
            <a:endParaRPr lang="en-US" sz="4000" dirty="0"/>
          </a:p>
        </p:txBody>
      </p:sp>
      <p:sp>
        <p:nvSpPr>
          <p:cNvPr id="3" name="TextBox 2"/>
          <p:cNvSpPr txBox="1"/>
          <p:nvPr/>
        </p:nvSpPr>
        <p:spPr>
          <a:xfrm>
            <a:off x="861299" y="437978"/>
            <a:ext cx="7825501" cy="830997"/>
          </a:xfrm>
          <a:prstGeom prst="rect">
            <a:avLst/>
          </a:prstGeom>
          <a:noFill/>
        </p:spPr>
        <p:txBody>
          <a:bodyPr wrap="square" rtlCol="0">
            <a:spAutoFit/>
          </a:bodyPr>
          <a:lstStyle/>
          <a:p>
            <a:pPr algn="ctr"/>
            <a:r>
              <a:rPr lang="en-US" sz="4800" dirty="0" smtClean="0">
                <a:solidFill>
                  <a:srgbClr val="6B7D72"/>
                </a:solidFill>
                <a:latin typeface="Book Antiqua"/>
                <a:cs typeface="Book Antiqua"/>
              </a:rPr>
              <a:t>Thesis Question:</a:t>
            </a:r>
            <a:endParaRPr lang="en-US" sz="4800" dirty="0">
              <a:solidFill>
                <a:srgbClr val="6B7D72"/>
              </a:solidFill>
              <a:latin typeface="Book Antiqua"/>
              <a:cs typeface="Book Antiqua"/>
            </a:endParaRPr>
          </a:p>
        </p:txBody>
      </p:sp>
    </p:spTree>
    <p:extLst>
      <p:ext uri="{BB962C8B-B14F-4D97-AF65-F5344CB8AC3E}">
        <p14:creationId xmlns:p14="http://schemas.microsoft.com/office/powerpoint/2010/main" val="127183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experiment</a:t>
            </a:r>
            <a:endParaRPr lang="en-US" dirty="0"/>
          </a:p>
        </p:txBody>
      </p:sp>
      <p:sp>
        <p:nvSpPr>
          <p:cNvPr id="3" name="Content Placeholder 2"/>
          <p:cNvSpPr>
            <a:spLocks noGrp="1"/>
          </p:cNvSpPr>
          <p:nvPr>
            <p:ph idx="1"/>
          </p:nvPr>
        </p:nvSpPr>
        <p:spPr/>
        <p:txBody>
          <a:bodyPr/>
          <a:lstStyle/>
          <a:p>
            <a:r>
              <a:rPr lang="en-US" dirty="0" smtClean="0"/>
              <a:t>Three groups</a:t>
            </a:r>
          </a:p>
          <a:p>
            <a:pPr lvl="1"/>
            <a:r>
              <a:rPr lang="en-US" dirty="0" smtClean="0"/>
              <a:t>Tyr216 mutagenized to Phe216</a:t>
            </a:r>
          </a:p>
          <a:p>
            <a:pPr lvl="1"/>
            <a:r>
              <a:rPr lang="en-US" dirty="0" smtClean="0"/>
              <a:t>Ser9 mutagenized  to Ala9</a:t>
            </a:r>
          </a:p>
          <a:p>
            <a:pPr lvl="1"/>
            <a:r>
              <a:rPr lang="en-US" dirty="0" smtClean="0"/>
              <a:t>No </a:t>
            </a:r>
            <a:r>
              <a:rPr lang="en-US" dirty="0" smtClean="0"/>
              <a:t>mutation</a:t>
            </a:r>
          </a:p>
          <a:p>
            <a:pPr lvl="1"/>
            <a:r>
              <a:rPr lang="en-US" dirty="0" smtClean="0"/>
              <a:t>All </a:t>
            </a:r>
            <a:r>
              <a:rPr lang="en-US" dirty="0" smtClean="0"/>
              <a:t>three will be given alcohol </a:t>
            </a:r>
          </a:p>
          <a:p>
            <a:r>
              <a:rPr lang="en-US" dirty="0" smtClean="0"/>
              <a:t>Separate fourth </a:t>
            </a:r>
            <a:r>
              <a:rPr lang="en-US" dirty="0" smtClean="0"/>
              <a:t>group=Control </a:t>
            </a:r>
            <a:endParaRPr lang="en-US" dirty="0" smtClean="0"/>
          </a:p>
        </p:txBody>
      </p:sp>
    </p:spTree>
    <p:extLst>
      <p:ext uri="{BB962C8B-B14F-4D97-AF65-F5344CB8AC3E}">
        <p14:creationId xmlns:p14="http://schemas.microsoft.com/office/powerpoint/2010/main" val="11262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Site-Specific mutagenesis </a:t>
            </a:r>
            <a:endParaRPr lang="en-US" dirty="0"/>
          </a:p>
        </p:txBody>
      </p:sp>
      <p:sp>
        <p:nvSpPr>
          <p:cNvPr id="3" name="Content Placeholder 2"/>
          <p:cNvSpPr>
            <a:spLocks noGrp="1"/>
          </p:cNvSpPr>
          <p:nvPr>
            <p:ph idx="1"/>
          </p:nvPr>
        </p:nvSpPr>
        <p:spPr/>
        <p:txBody>
          <a:bodyPr/>
          <a:lstStyle/>
          <a:p>
            <a:r>
              <a:rPr lang="en-US" dirty="0" smtClean="0"/>
              <a:t>Mutation of a particular base in the DNA sequence of protein molecule</a:t>
            </a:r>
          </a:p>
          <a:p>
            <a:r>
              <a:rPr lang="en-US" dirty="0" smtClean="0"/>
              <a:t>Ser9 replaced with Alanine</a:t>
            </a:r>
          </a:p>
          <a:p>
            <a:r>
              <a:rPr lang="en-US" dirty="0" smtClean="0"/>
              <a:t>Tyr216 replaced with Phenylalanine</a:t>
            </a:r>
          </a:p>
        </p:txBody>
      </p:sp>
      <p:pic>
        <p:nvPicPr>
          <p:cNvPr id="4" name="Picture 3"/>
          <p:cNvPicPr>
            <a:picLocks noChangeAspect="1"/>
          </p:cNvPicPr>
          <p:nvPr/>
        </p:nvPicPr>
        <p:blipFill>
          <a:blip r:embed="rId3"/>
          <a:stretch>
            <a:fillRect/>
          </a:stretch>
        </p:blipFill>
        <p:spPr>
          <a:xfrm>
            <a:off x="578927" y="4144963"/>
            <a:ext cx="7645400" cy="1981200"/>
          </a:xfrm>
          <a:prstGeom prst="rect">
            <a:avLst/>
          </a:prstGeom>
        </p:spPr>
      </p:pic>
    </p:spTree>
    <p:extLst>
      <p:ext uri="{BB962C8B-B14F-4D97-AF65-F5344CB8AC3E}">
        <p14:creationId xmlns:p14="http://schemas.microsoft.com/office/powerpoint/2010/main" val="207995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7885</TotalTime>
  <Words>1222</Words>
  <Application>Microsoft Macintosh PowerPoint</Application>
  <PresentationFormat>On-screen Show (4:3)</PresentationFormat>
  <Paragraphs>100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5-HT1B-receptor regulation by p-GSK3B due to acute ethanol exposure on mice </vt:lpstr>
      <vt:lpstr>Alcoholism</vt:lpstr>
      <vt:lpstr>GSK3B</vt:lpstr>
      <vt:lpstr>Serotonin and Alcohol</vt:lpstr>
      <vt:lpstr>Zhou et al 2012</vt:lpstr>
      <vt:lpstr>However…..</vt:lpstr>
      <vt:lpstr>Does ethanol act to phosphorylate the tyr216 site of GSK3B  preventing binding with 5-HT1B? </vt:lpstr>
      <vt:lpstr>Overview of experiment</vt:lpstr>
      <vt:lpstr> Site-Specific mutagenesis </vt:lpstr>
      <vt:lpstr>QuikChange XL Protocol</vt:lpstr>
      <vt:lpstr>Creation of Transgenic Mice </vt:lpstr>
      <vt:lpstr>Conventional Intra-Cerebral micro dialysis</vt:lpstr>
      <vt:lpstr>Results and Discussion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5-HT1B-receptor regulation by p-GSK3B due to acute ethanol exposure on mice </dc:title>
  <dc:creator>Rajalakshmi Ramasamy</dc:creator>
  <cp:lastModifiedBy>Rajalakshmi Ramasamy</cp:lastModifiedBy>
  <cp:revision>71</cp:revision>
  <dcterms:created xsi:type="dcterms:W3CDTF">2017-11-27T19:37:38Z</dcterms:created>
  <dcterms:modified xsi:type="dcterms:W3CDTF">2017-12-14T13:38:05Z</dcterms:modified>
</cp:coreProperties>
</file>