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3" r:id="rId4"/>
    <p:sldId id="272" r:id="rId5"/>
    <p:sldId id="275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93"/>
    <p:restoredTop sz="94614"/>
  </p:normalViewPr>
  <p:slideViewPr>
    <p:cSldViewPr snapToGrid="0" snapToObjects="1">
      <p:cViewPr>
        <p:scale>
          <a:sx n="74" d="100"/>
          <a:sy n="74" d="100"/>
        </p:scale>
        <p:origin x="14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F5A1-9C77-4C43-BC52-C3BFD8B94D9D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D3B39-B330-C349-BA15-A44E6A39E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3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179/096805105X4659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Identifying the conserved residues of </a:t>
            </a:r>
            <a:r>
              <a:rPr lang="en-US" sz="4400" dirty="0" err="1" smtClean="0"/>
              <a:t>LapA</a:t>
            </a:r>
            <a:r>
              <a:rPr lang="en-US" sz="4400" dirty="0" smtClean="0"/>
              <a:t> that are required for protein-protein interactions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Aarthi Prakash</a:t>
            </a:r>
          </a:p>
          <a:p>
            <a:pPr algn="ctr"/>
            <a:r>
              <a:rPr lang="en-US" dirty="0" smtClean="0"/>
              <a:t>Mentor: Dr. </a:t>
            </a:r>
            <a:r>
              <a:rPr lang="en-US" dirty="0" err="1" smtClean="0"/>
              <a:t>Jitender</a:t>
            </a:r>
            <a:r>
              <a:rPr lang="en-US" dirty="0" smtClean="0"/>
              <a:t> </a:t>
            </a:r>
            <a:r>
              <a:rPr lang="en-US" dirty="0" err="1" smtClean="0"/>
              <a:t>Mehla</a:t>
            </a:r>
            <a:endParaRPr lang="en-US" dirty="0" smtClean="0"/>
          </a:p>
          <a:p>
            <a:pPr algn="ctr"/>
            <a:r>
              <a:rPr lang="en-US" dirty="0" err="1" smtClean="0"/>
              <a:t>Devember</a:t>
            </a:r>
            <a:r>
              <a:rPr lang="en-US" dirty="0" smtClean="0"/>
              <a:t> 14, 2017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9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6">
            <a:extLst>
              <a:ext uri="{FF2B5EF4-FFF2-40B4-BE49-F238E27FC236}">
                <a16:creationId xmlns=""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Freeform: Shape 28">
            <a:extLst>
              <a:ext uri="{FF2B5EF4-FFF2-40B4-BE49-F238E27FC236}">
                <a16:creationId xmlns=""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524055"/>
            <a:ext cx="6270662" cy="380942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Bacterial Two-Hybrid Screening</a:t>
            </a:r>
          </a:p>
        </p:txBody>
      </p:sp>
    </p:spTree>
    <p:extLst>
      <p:ext uri="{BB962C8B-B14F-4D97-AF65-F5344CB8AC3E}">
        <p14:creationId xmlns:p14="http://schemas.microsoft.com/office/powerpoint/2010/main" val="1220108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6">
            <a:extLst>
              <a:ext uri="{FF2B5EF4-FFF2-40B4-BE49-F238E27FC236}">
                <a16:creationId xmlns=""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Freeform: Shape 28">
            <a:extLst>
              <a:ext uri="{FF2B5EF4-FFF2-40B4-BE49-F238E27FC236}">
                <a16:creationId xmlns=""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680821"/>
            <a:ext cx="6270662" cy="349589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Bacterial Two-Hybrid Screening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427145" y="3709641"/>
            <a:ext cx="669956" cy="491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63360" y="3709641"/>
            <a:ext cx="597529" cy="491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689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ECDD5C-152A-4CC7-8333-0F367B3A62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5C92A3-369B-43F3-BDCE-E560B1B0EC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AEBE9F1A-B38D-446E-83AE-14B17CE77F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5B5014-A7EC-4BA6-9C83-8840CF81DB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22C43AB-86D7-420D-8AD7-DC0A15FDD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E3EB826-A471-488F-9E8A-D65528A3C0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FB3CEA1-88D9-42FB-88ED-1E9807FE65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20835"/>
            <a:ext cx="10905066" cy="5016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A6C928E-4252-4F33-8C34-E50A12A31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0017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  <a:p>
            <a:pPr lvl="1"/>
            <a:r>
              <a:rPr lang="en-US" dirty="0"/>
              <a:t>not a defined function only </a:t>
            </a:r>
            <a:r>
              <a:rPr lang="en-US" dirty="0" smtClean="0"/>
              <a:t>characterization</a:t>
            </a:r>
          </a:p>
          <a:p>
            <a:pPr lvl="1"/>
            <a:r>
              <a:rPr lang="en-US" dirty="0" smtClean="0"/>
              <a:t>Only looks at 2 conserved regions but not all</a:t>
            </a:r>
            <a:endParaRPr lang="en-US" dirty="0"/>
          </a:p>
          <a:p>
            <a:r>
              <a:rPr lang="en-US" dirty="0" smtClean="0"/>
              <a:t>Pitfalls</a:t>
            </a:r>
          </a:p>
          <a:p>
            <a:pPr lvl="1"/>
            <a:r>
              <a:rPr lang="en-US" dirty="0" smtClean="0"/>
              <a:t>Tricky to pick out correct clones, false positive growth on plates</a:t>
            </a:r>
          </a:p>
          <a:p>
            <a:pPr lvl="1"/>
            <a:r>
              <a:rPr lang="en-US" dirty="0" smtClean="0"/>
              <a:t>Verification via sequencing</a:t>
            </a:r>
          </a:p>
          <a:p>
            <a:pPr lvl="1"/>
            <a:r>
              <a:rPr lang="en-US" dirty="0" smtClean="0"/>
              <a:t>No interactions at detected at all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Quantify the strength of the interactions</a:t>
            </a:r>
          </a:p>
          <a:p>
            <a:pPr lvl="1"/>
            <a:r>
              <a:rPr lang="en-US" dirty="0" smtClean="0"/>
              <a:t>Multiple Mutational Analysis </a:t>
            </a:r>
            <a:r>
              <a:rPr lang="mr-IN" dirty="0" smtClean="0"/>
              <a:t>–</a:t>
            </a:r>
            <a:r>
              <a:rPr lang="en-US" dirty="0" smtClean="0"/>
              <a:t> simultaneous mutant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0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4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3355"/>
          </a:xfrm>
        </p:spPr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136074"/>
            <a:ext cx="9404722" cy="5112326"/>
          </a:xfrm>
        </p:spPr>
        <p:txBody>
          <a:bodyPr>
            <a:normAutofit fontScale="47500" lnSpcReduction="20000"/>
          </a:bodyPr>
          <a:lstStyle/>
          <a:p>
            <a:r>
              <a:rPr lang="de-DE" dirty="0" err="1" smtClean="0"/>
              <a:t>Freinkman</a:t>
            </a:r>
            <a:r>
              <a:rPr lang="de-DE" dirty="0"/>
              <a:t>, E., </a:t>
            </a:r>
            <a:r>
              <a:rPr lang="de-DE" dirty="0" err="1"/>
              <a:t>Chng</a:t>
            </a:r>
            <a:r>
              <a:rPr lang="de-DE" dirty="0"/>
              <a:t>, S., &amp; Kahne, D. (2011). </a:t>
            </a:r>
            <a:r>
              <a:rPr lang="en-US" dirty="0"/>
              <a:t>The complex that inserts lipopolysaccharide into </a:t>
            </a:r>
            <a:r>
              <a:rPr lang="en-US" dirty="0" smtClean="0"/>
              <a:t>the </a:t>
            </a:r>
            <a:r>
              <a:rPr lang="en-US" dirty="0"/>
              <a:t>bacterial outer membrane forms a two-protein plug-and-barrel. </a:t>
            </a:r>
            <a:r>
              <a:rPr lang="en-US" i="1" dirty="0" err="1"/>
              <a:t>Preceedings</a:t>
            </a:r>
            <a:r>
              <a:rPr lang="en-US" i="1" dirty="0"/>
              <a:t> of the 	National Academy of Sciences, 108(6), </a:t>
            </a:r>
            <a:r>
              <a:rPr lang="en-US" dirty="0"/>
              <a:t>pp. 2486-2491.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10.1073/pnas.1015617108</a:t>
            </a:r>
          </a:p>
          <a:p>
            <a:r>
              <a:rPr lang="en-US" dirty="0" err="1" smtClean="0"/>
              <a:t>Frirdich</a:t>
            </a:r>
            <a:r>
              <a:rPr lang="en-US" dirty="0" smtClean="0"/>
              <a:t>, E., &amp; Whitfield C. (2005). Lipopolysaccharide inner core oligosaccharide structure and outer membrane stability in human pathogens belonging to the </a:t>
            </a:r>
            <a:r>
              <a:rPr lang="en-US" dirty="0" err="1" smtClean="0"/>
              <a:t>Enterobacteriaceae</a:t>
            </a:r>
            <a:r>
              <a:rPr lang="en-US" dirty="0" smtClean="0"/>
              <a:t>. 	</a:t>
            </a:r>
            <a:r>
              <a:rPr lang="en-US" i="1" dirty="0" smtClean="0"/>
              <a:t>Journal of Endotoxin Research, 11(3),</a:t>
            </a:r>
            <a:r>
              <a:rPr lang="en-US" dirty="0" smtClean="0"/>
              <a:t> pp. 133-144. </a:t>
            </a:r>
            <a:r>
              <a:rPr lang="en-US" dirty="0" err="1" smtClean="0"/>
              <a:t>doi</a:t>
            </a:r>
            <a:r>
              <a:rPr lang="en-US" dirty="0" smtClean="0"/>
              <a:t>: </a:t>
            </a:r>
            <a:r>
              <a:rPr lang="en-US" u="sng" dirty="0" smtClean="0">
                <a:hlinkClick r:id="rId2"/>
              </a:rPr>
              <a:t>10.1179/096805105X46592</a:t>
            </a:r>
            <a:endParaRPr lang="en-US" dirty="0" smtClean="0"/>
          </a:p>
          <a:p>
            <a:r>
              <a:rPr lang="en-US" dirty="0"/>
              <a:t> </a:t>
            </a:r>
            <a:r>
              <a:rPr lang="en-US" dirty="0" err="1" smtClean="0"/>
              <a:t>Gronow</a:t>
            </a:r>
            <a:r>
              <a:rPr lang="en-US" dirty="0"/>
              <a:t>, S., &amp; </a:t>
            </a:r>
            <a:r>
              <a:rPr lang="en-US" dirty="0" err="1"/>
              <a:t>Brade</a:t>
            </a:r>
            <a:r>
              <a:rPr lang="en-US" dirty="0"/>
              <a:t>, H. (2001). Lipopolysaccharide biosynthesis: which steps do bacteria need </a:t>
            </a:r>
            <a:r>
              <a:rPr lang="en-US" dirty="0" smtClean="0"/>
              <a:t>to </a:t>
            </a:r>
            <a:r>
              <a:rPr lang="en-US" dirty="0"/>
              <a:t>survive?. </a:t>
            </a:r>
            <a:r>
              <a:rPr lang="en-US" i="1" dirty="0"/>
              <a:t>Journal of Endotoxin Research, 7(1),</a:t>
            </a:r>
            <a:r>
              <a:rPr lang="en-US" dirty="0"/>
              <a:t> pp. 3-22.</a:t>
            </a:r>
          </a:p>
          <a:p>
            <a:r>
              <a:rPr lang="en-US" dirty="0"/>
              <a:t> </a:t>
            </a:r>
            <a:r>
              <a:rPr lang="en-US" dirty="0" smtClean="0"/>
              <a:t>Klein</a:t>
            </a:r>
            <a:r>
              <a:rPr lang="en-US" dirty="0"/>
              <a:t>, G., </a:t>
            </a:r>
            <a:r>
              <a:rPr lang="en-US" dirty="0" err="1"/>
              <a:t>Kobylak</a:t>
            </a:r>
            <a:r>
              <a:rPr lang="en-US" dirty="0"/>
              <a:t>, N., Lindner, B., Stupak, A., &amp; Raina, S. (2014). Assembly of 	Lipopolysaccharide in </a:t>
            </a:r>
            <a:r>
              <a:rPr lang="en-US" i="1" dirty="0"/>
              <a:t>Escherichia coli</a:t>
            </a:r>
            <a:r>
              <a:rPr lang="en-US" dirty="0"/>
              <a:t> Requires the Essential </a:t>
            </a:r>
            <a:r>
              <a:rPr lang="en-US" dirty="0" err="1"/>
              <a:t>LapB</a:t>
            </a:r>
            <a:r>
              <a:rPr lang="en-US" dirty="0"/>
              <a:t> Heat Shock Protein. </a:t>
            </a:r>
            <a:r>
              <a:rPr lang="en-US" i="1" dirty="0" smtClean="0"/>
              <a:t>Journal </a:t>
            </a:r>
            <a:r>
              <a:rPr lang="en-US" i="1" dirty="0"/>
              <a:t>of Biological Chemistry, 289(21), </a:t>
            </a:r>
            <a:r>
              <a:rPr lang="en-US" dirty="0"/>
              <a:t>pp. 14829-14853.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10.1074/jbc.M113.539494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err="1" smtClean="0"/>
              <a:t>Kotra</a:t>
            </a:r>
            <a:r>
              <a:rPr lang="en-US" dirty="0"/>
              <a:t>, L.P., </a:t>
            </a:r>
            <a:r>
              <a:rPr lang="en-US" dirty="0" err="1"/>
              <a:t>Golemi</a:t>
            </a:r>
            <a:r>
              <a:rPr lang="en-US" dirty="0"/>
              <a:t>, D., </a:t>
            </a:r>
            <a:r>
              <a:rPr lang="en-US" dirty="0" err="1"/>
              <a:t>Amro</a:t>
            </a:r>
            <a:r>
              <a:rPr lang="en-US" dirty="0"/>
              <a:t>, N.A., Liu, G., </a:t>
            </a:r>
            <a:r>
              <a:rPr lang="en-US" dirty="0" err="1"/>
              <a:t>Mobashery</a:t>
            </a:r>
            <a:r>
              <a:rPr lang="en-US" dirty="0"/>
              <a:t>, S. (1999). Dynamics of </a:t>
            </a:r>
            <a:r>
              <a:rPr lang="en-US" dirty="0" smtClean="0"/>
              <a:t>Lipopolysaccharide </a:t>
            </a:r>
            <a:r>
              <a:rPr lang="en-US" dirty="0"/>
              <a:t>Assembly on the Surface of </a:t>
            </a:r>
            <a:r>
              <a:rPr lang="en-US" i="1" dirty="0"/>
              <a:t>Escherichia coli. Journal of American </a:t>
            </a:r>
            <a:r>
              <a:rPr lang="en-US" i="1" dirty="0" smtClean="0"/>
              <a:t>Chemical </a:t>
            </a:r>
            <a:r>
              <a:rPr lang="en-US" i="1" dirty="0"/>
              <a:t>Society, 121(38), </a:t>
            </a:r>
            <a:r>
              <a:rPr lang="en-US" dirty="0"/>
              <a:t>pp. 8707-8711. </a:t>
            </a:r>
            <a:r>
              <a:rPr lang="en-US" dirty="0" err="1"/>
              <a:t>doi</a:t>
            </a:r>
            <a:r>
              <a:rPr lang="en-US" dirty="0"/>
              <a:t>: 10.1021/ja991374z</a:t>
            </a:r>
          </a:p>
          <a:p>
            <a:r>
              <a:rPr lang="en-US" dirty="0"/>
              <a:t> </a:t>
            </a:r>
            <a:r>
              <a:rPr lang="en-US" dirty="0" err="1" smtClean="0"/>
              <a:t>Mahalakshmi</a:t>
            </a:r>
            <a:r>
              <a:rPr lang="en-US" dirty="0"/>
              <a:t>, S., </a:t>
            </a:r>
            <a:r>
              <a:rPr lang="en-US" dirty="0" err="1"/>
              <a:t>Sunayan</a:t>
            </a:r>
            <a:r>
              <a:rPr lang="en-US" dirty="0"/>
              <a:t>, M.R., </a:t>
            </a:r>
            <a:r>
              <a:rPr lang="en-US" dirty="0" err="1"/>
              <a:t>SaiSree</a:t>
            </a:r>
            <a:r>
              <a:rPr lang="en-US" dirty="0"/>
              <a:t>, L., &amp; Reddy, M. (2014). </a:t>
            </a:r>
            <a:r>
              <a:rPr lang="en-US" i="1" dirty="0" err="1"/>
              <a:t>yciM</a:t>
            </a:r>
            <a:r>
              <a:rPr lang="en-US" dirty="0"/>
              <a:t> is an essential gene </a:t>
            </a:r>
            <a:r>
              <a:rPr lang="en-US" dirty="0" smtClean="0"/>
              <a:t>required </a:t>
            </a:r>
            <a:r>
              <a:rPr lang="en-US" dirty="0"/>
              <a:t>for regulation of lipopolysaccharide synthesis in </a:t>
            </a:r>
            <a:r>
              <a:rPr lang="en-US" i="1" dirty="0"/>
              <a:t>Escherichia coli.</a:t>
            </a:r>
            <a:r>
              <a:rPr lang="en-US" dirty="0"/>
              <a:t> </a:t>
            </a:r>
            <a:r>
              <a:rPr lang="en-US" i="1" dirty="0"/>
              <a:t>Molecular </a:t>
            </a:r>
            <a:r>
              <a:rPr lang="en-US" i="1" dirty="0" smtClean="0"/>
              <a:t>Microbiology</a:t>
            </a:r>
            <a:r>
              <a:rPr lang="en-US" i="1" dirty="0"/>
              <a:t>, 91(1), </a:t>
            </a:r>
            <a:r>
              <a:rPr lang="en-US" dirty="0"/>
              <a:t>pp. 145-157. </a:t>
            </a:r>
            <a:r>
              <a:rPr lang="en-US" dirty="0" err="1"/>
              <a:t>doi</a:t>
            </a:r>
            <a:r>
              <a:rPr lang="en-US" dirty="0"/>
              <a:t>: 10.1111/mmi.12452</a:t>
            </a:r>
          </a:p>
          <a:p>
            <a:r>
              <a:rPr lang="en-US" dirty="0"/>
              <a:t> </a:t>
            </a:r>
            <a:r>
              <a:rPr lang="en-US" dirty="0" err="1" smtClean="0"/>
              <a:t>Mehla</a:t>
            </a:r>
            <a:r>
              <a:rPr lang="en-US" dirty="0"/>
              <a:t>, J., </a:t>
            </a:r>
            <a:r>
              <a:rPr lang="en-US" dirty="0" err="1"/>
              <a:t>Caufield</a:t>
            </a:r>
            <a:r>
              <a:rPr lang="en-US" dirty="0"/>
              <a:t>, J.H., </a:t>
            </a:r>
            <a:r>
              <a:rPr lang="en-US" dirty="0" err="1"/>
              <a:t>Sakhawalker</a:t>
            </a:r>
            <a:r>
              <a:rPr lang="en-US" dirty="0"/>
              <a:t>, N., &amp; </a:t>
            </a:r>
            <a:r>
              <a:rPr lang="en-US" dirty="0" err="1"/>
              <a:t>Uetz</a:t>
            </a:r>
            <a:r>
              <a:rPr lang="en-US" dirty="0"/>
              <a:t>, P. (2017). A Comparison of Two-Hybrid </a:t>
            </a:r>
            <a:r>
              <a:rPr lang="en-US" dirty="0" smtClean="0"/>
              <a:t>Approached </a:t>
            </a:r>
            <a:r>
              <a:rPr lang="en-US" dirty="0"/>
              <a:t>for Detecting Protein-Protein Interactions. </a:t>
            </a:r>
            <a:r>
              <a:rPr lang="en-US" i="1" dirty="0"/>
              <a:t>Methods in Enzymology, 586, </a:t>
            </a:r>
            <a:r>
              <a:rPr lang="en-US" dirty="0"/>
              <a:t>pp. 	333-358. </a:t>
            </a:r>
            <a:r>
              <a:rPr lang="en-US" dirty="0" err="1"/>
              <a:t>doi</a:t>
            </a:r>
            <a:r>
              <a:rPr lang="en-US" dirty="0"/>
              <a:t>: 10.1016/bs.mle.10.020.</a:t>
            </a:r>
          </a:p>
          <a:p>
            <a:r>
              <a:rPr lang="en-US" dirty="0"/>
              <a:t> </a:t>
            </a:r>
            <a:r>
              <a:rPr lang="en-US" dirty="0" err="1" smtClean="0"/>
              <a:t>Mehla</a:t>
            </a:r>
            <a:r>
              <a:rPr lang="en-US" dirty="0"/>
              <a:t>, J., &amp; </a:t>
            </a:r>
            <a:r>
              <a:rPr lang="en-US" dirty="0" err="1"/>
              <a:t>Sood</a:t>
            </a:r>
            <a:r>
              <a:rPr lang="en-US" dirty="0"/>
              <a:t>, S.K. (2010) Substantiation in </a:t>
            </a:r>
            <a:r>
              <a:rPr lang="en-US" i="1" dirty="0" err="1"/>
              <a:t>Entercoccus</a:t>
            </a:r>
            <a:r>
              <a:rPr lang="en-US" i="1" dirty="0"/>
              <a:t> </a:t>
            </a:r>
            <a:r>
              <a:rPr lang="en-US" i="1" dirty="0" err="1"/>
              <a:t>faecalis</a:t>
            </a:r>
            <a:r>
              <a:rPr lang="en-US" dirty="0"/>
              <a:t> of Dose-Dependent </a:t>
            </a:r>
            <a:r>
              <a:rPr lang="en-US" dirty="0" smtClean="0"/>
              <a:t>Resistance </a:t>
            </a:r>
            <a:r>
              <a:rPr lang="en-US" dirty="0"/>
              <a:t>and Cross Resistance to Pore-Forming Antimicrobial Peptides by Use of a </a:t>
            </a:r>
            <a:r>
              <a:rPr lang="en-US" dirty="0" err="1" smtClean="0"/>
              <a:t>Polydiacetylene</a:t>
            </a:r>
            <a:r>
              <a:rPr lang="en-US" dirty="0" smtClean="0"/>
              <a:t>-Based </a:t>
            </a:r>
            <a:r>
              <a:rPr lang="en-US" dirty="0"/>
              <a:t>Colorimetric Assay. </a:t>
            </a:r>
            <a:r>
              <a:rPr lang="en-US" i="1" dirty="0"/>
              <a:t>Applied and Environmental Microbiology, </a:t>
            </a:r>
            <a:r>
              <a:rPr lang="en-US" dirty="0" smtClean="0"/>
              <a:t>77(3</a:t>
            </a:r>
            <a:r>
              <a:rPr lang="en-US" dirty="0"/>
              <a:t>), pp. 786-793. doi:10.1128/AEM.01496-10</a:t>
            </a:r>
          </a:p>
          <a:p>
            <a:r>
              <a:rPr lang="en-US" dirty="0"/>
              <a:t> </a:t>
            </a:r>
            <a:r>
              <a:rPr lang="fi-FI" dirty="0" err="1" smtClean="0"/>
              <a:t>Missiakas</a:t>
            </a:r>
            <a:r>
              <a:rPr lang="fi-FI" dirty="0"/>
              <a:t>, D., </a:t>
            </a:r>
            <a:r>
              <a:rPr lang="fi-FI" dirty="0" err="1"/>
              <a:t>Betton</a:t>
            </a:r>
            <a:r>
              <a:rPr lang="fi-FI" dirty="0"/>
              <a:t>, J.M., &amp; Raina, S. (1996). </a:t>
            </a:r>
            <a:r>
              <a:rPr lang="en-US" dirty="0"/>
              <a:t>New components of protein folding in </a:t>
            </a:r>
            <a:r>
              <a:rPr lang="en-US" dirty="0" err="1" smtClean="0"/>
              <a:t>extracytoplasmic</a:t>
            </a:r>
            <a:r>
              <a:rPr lang="en-US" dirty="0" smtClean="0"/>
              <a:t> </a:t>
            </a:r>
            <a:r>
              <a:rPr lang="en-US" dirty="0"/>
              <a:t>compartments of Escherichia coli </a:t>
            </a:r>
            <a:r>
              <a:rPr lang="en-US" dirty="0" err="1"/>
              <a:t>SurA</a:t>
            </a:r>
            <a:r>
              <a:rPr lang="en-US" dirty="0"/>
              <a:t>, </a:t>
            </a:r>
            <a:r>
              <a:rPr lang="en-US" dirty="0" err="1"/>
              <a:t>FkpA</a:t>
            </a:r>
            <a:r>
              <a:rPr lang="en-US" dirty="0"/>
              <a:t>, and </a:t>
            </a:r>
            <a:r>
              <a:rPr lang="en-US" dirty="0" err="1"/>
              <a:t>Skp</a:t>
            </a:r>
            <a:r>
              <a:rPr lang="en-US" dirty="0"/>
              <a:t>/</a:t>
            </a:r>
            <a:r>
              <a:rPr lang="en-US" dirty="0" err="1"/>
              <a:t>OmpH</a:t>
            </a:r>
            <a:r>
              <a:rPr lang="en-US" dirty="0"/>
              <a:t>. 	</a:t>
            </a:r>
            <a:r>
              <a:rPr lang="en-US" i="1" dirty="0"/>
              <a:t>Molecular Microbiology, 21(4), </a:t>
            </a:r>
            <a:r>
              <a:rPr lang="en-US" dirty="0"/>
              <a:t>pp. 871-884. </a:t>
            </a:r>
            <a:r>
              <a:rPr lang="en-US" dirty="0" err="1"/>
              <a:t>doi</a:t>
            </a:r>
            <a:r>
              <a:rPr lang="en-US" dirty="0"/>
              <a:t>: 10.1046/j.1365-2958.1996.561412.x</a:t>
            </a:r>
          </a:p>
          <a:p>
            <a:r>
              <a:rPr lang="en-US" dirty="0"/>
              <a:t> </a:t>
            </a:r>
            <a:r>
              <a:rPr lang="en-US" dirty="0" err="1" smtClean="0"/>
              <a:t>Polissi</a:t>
            </a:r>
            <a:r>
              <a:rPr lang="en-US" dirty="0"/>
              <a:t>, A., &amp; </a:t>
            </a:r>
            <a:r>
              <a:rPr lang="en-US" dirty="0" err="1"/>
              <a:t>Sperandeo</a:t>
            </a:r>
            <a:r>
              <a:rPr lang="en-US" dirty="0"/>
              <a:t>, P. (2014). The Lipopolysaccharide Export Pathway in </a:t>
            </a:r>
            <a:r>
              <a:rPr lang="en-US" i="1" dirty="0"/>
              <a:t>Escherichia </a:t>
            </a:r>
            <a:r>
              <a:rPr lang="en-US" i="1" dirty="0" smtClean="0"/>
              <a:t>coli</a:t>
            </a:r>
            <a:r>
              <a:rPr lang="en-US" i="1" dirty="0"/>
              <a:t>: </a:t>
            </a:r>
            <a:r>
              <a:rPr lang="en-US" dirty="0"/>
              <a:t>Structure, Organization and Regulated Assembly of the </a:t>
            </a:r>
            <a:r>
              <a:rPr lang="en-US" dirty="0" err="1"/>
              <a:t>Lpt</a:t>
            </a:r>
            <a:r>
              <a:rPr lang="en-US" dirty="0"/>
              <a:t> Machinery. </a:t>
            </a:r>
            <a:r>
              <a:rPr lang="en-US" i="1" dirty="0"/>
              <a:t>Marine </a:t>
            </a:r>
            <a:r>
              <a:rPr lang="en-US" i="1" dirty="0" smtClean="0"/>
              <a:t>Drugs</a:t>
            </a:r>
            <a:r>
              <a:rPr lang="en-US" i="1" dirty="0"/>
              <a:t>, 12, </a:t>
            </a:r>
            <a:r>
              <a:rPr lang="en-US" dirty="0"/>
              <a:t>pp. 1023-1042. </a:t>
            </a:r>
            <a:r>
              <a:rPr lang="en-US" dirty="0" err="1"/>
              <a:t>doi</a:t>
            </a:r>
            <a:r>
              <a:rPr lang="en-US" dirty="0"/>
              <a:t>: 10.3390/md12021023</a:t>
            </a:r>
          </a:p>
          <a:p>
            <a:r>
              <a:rPr lang="en-US" dirty="0"/>
              <a:t> </a:t>
            </a:r>
            <a:r>
              <a:rPr lang="en-US" dirty="0" err="1" smtClean="0"/>
              <a:t>Raetz</a:t>
            </a:r>
            <a:r>
              <a:rPr lang="en-US" dirty="0"/>
              <a:t>, C.R.H., &amp; Whitfield, C. (2002). Lipopolysaccharide Endotoxins. </a:t>
            </a:r>
            <a:r>
              <a:rPr lang="en-US" i="1" dirty="0"/>
              <a:t>Annual Review of </a:t>
            </a:r>
            <a:r>
              <a:rPr lang="en-US" i="1" dirty="0" smtClean="0"/>
              <a:t>Biochemistry</a:t>
            </a:r>
            <a:r>
              <a:rPr lang="en-US" i="1" dirty="0"/>
              <a:t>, 71,</a:t>
            </a:r>
            <a:r>
              <a:rPr lang="en-US" dirty="0"/>
              <a:t> pp. 635-700. </a:t>
            </a:r>
            <a:r>
              <a:rPr lang="en-US" dirty="0" err="1"/>
              <a:t>doi</a:t>
            </a:r>
            <a:r>
              <a:rPr lang="en-US" dirty="0"/>
              <a:t>: 10.1146/annurev.biochem.71.1106001.135414</a:t>
            </a:r>
          </a:p>
          <a:p>
            <a:r>
              <a:rPr lang="en-US" dirty="0"/>
              <a:t> </a:t>
            </a:r>
            <a:r>
              <a:rPr lang="en-US" dirty="0" smtClean="0"/>
              <a:t>Ruiz</a:t>
            </a:r>
            <a:r>
              <a:rPr lang="en-US" dirty="0"/>
              <a:t>, N., </a:t>
            </a:r>
            <a:r>
              <a:rPr lang="en-US" dirty="0" err="1"/>
              <a:t>Kahna</a:t>
            </a:r>
            <a:r>
              <a:rPr lang="en-US" dirty="0"/>
              <a:t>, D., &amp; </a:t>
            </a:r>
            <a:r>
              <a:rPr lang="en-US" dirty="0" err="1"/>
              <a:t>Silhavy</a:t>
            </a:r>
            <a:r>
              <a:rPr lang="en-US" dirty="0"/>
              <a:t>, T.J. (2009). Transport of lipopolysaccharide across the cell </a:t>
            </a:r>
            <a:r>
              <a:rPr lang="en-US" dirty="0" smtClean="0"/>
              <a:t>envelope</a:t>
            </a:r>
            <a:r>
              <a:rPr lang="en-US" dirty="0"/>
              <a:t>: the long road of discovery. </a:t>
            </a:r>
            <a:r>
              <a:rPr lang="en-US" i="1" dirty="0"/>
              <a:t>Nature Reviews Microbiology, 7(9), </a:t>
            </a:r>
            <a:r>
              <a:rPr lang="en-US" dirty="0"/>
              <a:t>pp. 677-683. </a:t>
            </a:r>
            <a:r>
              <a:rPr lang="en-US" dirty="0" err="1" smtClean="0"/>
              <a:t>doi</a:t>
            </a:r>
            <a:r>
              <a:rPr lang="en-US" dirty="0"/>
              <a:t>: 10.1038/nrmicro2184</a:t>
            </a:r>
          </a:p>
          <a:p>
            <a:r>
              <a:rPr lang="en-US" dirty="0"/>
              <a:t> </a:t>
            </a:r>
            <a:r>
              <a:rPr lang="en-US" dirty="0" smtClean="0"/>
              <a:t>Sampson</a:t>
            </a:r>
            <a:r>
              <a:rPr lang="en-US" dirty="0"/>
              <a:t>, B.A., </a:t>
            </a:r>
            <a:r>
              <a:rPr lang="en-US" dirty="0" err="1"/>
              <a:t>Misra</a:t>
            </a:r>
            <a:r>
              <a:rPr lang="en-US" dirty="0"/>
              <a:t>, R., &amp; Benson, S.A. (1989). Identification and Characterization of a New </a:t>
            </a:r>
            <a:r>
              <a:rPr lang="en-US" dirty="0" smtClean="0"/>
              <a:t>Gene </a:t>
            </a:r>
            <a:r>
              <a:rPr lang="en-US" dirty="0"/>
              <a:t>of Escherichia Coli K-12 Involved in Outer Membrane Permeability. </a:t>
            </a:r>
            <a:r>
              <a:rPr lang="en-US" i="1" dirty="0"/>
              <a:t>Genetics, </a:t>
            </a:r>
            <a:r>
              <a:rPr lang="en-US" i="1" dirty="0" smtClean="0"/>
              <a:t>122(3</a:t>
            </a:r>
            <a:r>
              <a:rPr lang="en-US" i="1" dirty="0"/>
              <a:t>), </a:t>
            </a:r>
            <a:r>
              <a:rPr lang="en-US" dirty="0"/>
              <a:t>pp. 491-501.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9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67" y="1387567"/>
            <a:ext cx="4396339" cy="4633816"/>
          </a:xfrm>
        </p:spPr>
        <p:txBody>
          <a:bodyPr>
            <a:noAutofit/>
          </a:bodyPr>
          <a:lstStyle/>
          <a:p>
            <a:r>
              <a:rPr lang="en-US" dirty="0"/>
              <a:t>Increased ”Superbugs” resistant to many antibiotics</a:t>
            </a:r>
          </a:p>
          <a:p>
            <a:pPr lvl="1"/>
            <a:r>
              <a:rPr lang="en-US" dirty="0"/>
              <a:t>Possible Causes</a:t>
            </a:r>
          </a:p>
          <a:p>
            <a:pPr lvl="2"/>
            <a:r>
              <a:rPr lang="en-US" dirty="0"/>
              <a:t>Morphological changes: aggregation of cells, changes in shape, </a:t>
            </a:r>
            <a:r>
              <a:rPr lang="en-US" dirty="0" err="1"/>
              <a:t>etc</a:t>
            </a:r>
            <a:endParaRPr lang="en-US" dirty="0"/>
          </a:p>
          <a:p>
            <a:pPr lvl="2"/>
            <a:r>
              <a:rPr lang="en-US" dirty="0"/>
              <a:t>Physiological changes: fatty acid composition, cell surface hydrophobicity</a:t>
            </a:r>
          </a:p>
          <a:p>
            <a:r>
              <a:rPr lang="en-US" dirty="0"/>
              <a:t>Need for alternate targets for antibiotics</a:t>
            </a:r>
          </a:p>
          <a:p>
            <a:pPr lvl="1"/>
            <a:r>
              <a:rPr lang="en-US" dirty="0"/>
              <a:t>Possibly alteration of internal mechanisms</a:t>
            </a:r>
          </a:p>
          <a:p>
            <a:pPr lvl="1"/>
            <a:r>
              <a:rPr lang="en-US" dirty="0"/>
              <a:t>Find structural aspects to exploit</a:t>
            </a:r>
          </a:p>
          <a:p>
            <a:pPr lvl="2"/>
            <a:r>
              <a:rPr lang="en-US" dirty="0"/>
              <a:t>Need to understand pathway </a:t>
            </a:r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5996" y="2319367"/>
            <a:ext cx="5540434" cy="2770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9514" y="5106836"/>
            <a:ext cx="554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medcomic.com</a:t>
            </a:r>
            <a:r>
              <a:rPr lang="en-US" sz="1000" dirty="0"/>
              <a:t>/</a:t>
            </a:r>
            <a:r>
              <a:rPr lang="en-US" sz="1000" dirty="0" err="1"/>
              <a:t>medcomic</a:t>
            </a:r>
            <a:r>
              <a:rPr lang="en-US" sz="1000" dirty="0"/>
              <a:t>/antibiotics-the-repercussions-of-overprescribing/</a:t>
            </a:r>
          </a:p>
        </p:txBody>
      </p:sp>
    </p:spTree>
    <p:extLst>
      <p:ext uri="{BB962C8B-B14F-4D97-AF65-F5344CB8AC3E}">
        <p14:creationId xmlns:p14="http://schemas.microsoft.com/office/powerpoint/2010/main" val="35990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F3FC718-FDE3-4EF7-921E-A5F374EAF8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="" xmlns:a16="http://schemas.microsoft.com/office/drawing/2014/main" id="{FAA0F719-3DC8-4F08-AD8F-5A845658CB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="" xmlns:a16="http://schemas.microsoft.com/office/drawing/2014/main" id="{7DCB61BE-FA0F-4EFB-BE0E-268BAD8E30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51" y="1663249"/>
            <a:ext cx="6495847" cy="4141101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4B31EAA-7423-46F7-9B90-4AB2B09C35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42" y="876863"/>
            <a:ext cx="3793696" cy="7863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0" i="0" kern="1200" dirty="0" smtClean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Lipopolysaccharide Assembly</a:t>
            </a:r>
            <a:endParaRPr lang="en-US" sz="28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742" y="1955292"/>
            <a:ext cx="3108057" cy="41407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Biogenesis pathway for outer membrane structure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Synthesized from inner membrane to outer membrane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Well characterized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Transport pathway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Not well characterized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3FC718-FDE3-4EF7-921E-A5F374EAF8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="" xmlns:a16="http://schemas.microsoft.com/office/drawing/2014/main" id="{FAA0F719-3DC8-4F08-AD8F-5A845658CB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="" xmlns:a16="http://schemas.microsoft.com/office/drawing/2014/main" id="{7DCB61BE-FA0F-4EFB-BE0E-268BAD8E30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51" y="1663249"/>
            <a:ext cx="6495847" cy="414110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4B31EAA-7423-46F7-9B90-4AB2B09C35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42" y="876863"/>
            <a:ext cx="3108626" cy="786386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solidFill>
                  <a:srgbClr val="EBEBEB"/>
                </a:solidFill>
              </a:rPr>
              <a:t>LapA</a:t>
            </a:r>
            <a:r>
              <a:rPr lang="en-US" sz="3200" dirty="0" smtClean="0">
                <a:solidFill>
                  <a:srgbClr val="EBEBEB"/>
                </a:solidFill>
              </a:rPr>
              <a:t/>
            </a:r>
            <a:br>
              <a:rPr lang="en-US" sz="3200" dirty="0" smtClean="0">
                <a:solidFill>
                  <a:srgbClr val="EBEBEB"/>
                </a:solidFill>
              </a:rPr>
            </a:br>
            <a:endParaRPr lang="en-US" sz="3200" dirty="0">
              <a:solidFill>
                <a:srgbClr val="EBEBEB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311" y="1663249"/>
            <a:ext cx="3108057" cy="414110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Lipopolysaccharide Assembly Protein A</a:t>
            </a:r>
          </a:p>
          <a:p>
            <a:r>
              <a:rPr lang="en-US" sz="1800" dirty="0">
                <a:solidFill>
                  <a:schemeClr val="bg1"/>
                </a:solidFill>
              </a:rPr>
              <a:t>Embedded inner membrane protein</a:t>
            </a:r>
          </a:p>
          <a:p>
            <a:r>
              <a:rPr lang="en-US" sz="1800" dirty="0">
                <a:solidFill>
                  <a:schemeClr val="bg1"/>
                </a:solidFill>
              </a:rPr>
              <a:t>Bridge from constructed proteins to outer </a:t>
            </a:r>
            <a:r>
              <a:rPr lang="en-US" sz="1800" dirty="0" smtClean="0">
                <a:solidFill>
                  <a:schemeClr val="bg1"/>
                </a:solidFill>
              </a:rPr>
              <a:t>membrane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Provides insight on LPS assembly and function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02128" y="4008408"/>
            <a:ext cx="356559" cy="471577"/>
          </a:xfrm>
          <a:prstGeom prst="roundRect">
            <a:avLst/>
          </a:prstGeom>
          <a:noFill/>
          <a:ln w="730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4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 determine the protein-protein interactions of </a:t>
            </a:r>
            <a:r>
              <a:rPr lang="en-US" sz="2800" dirty="0" err="1" smtClean="0"/>
              <a:t>LapA</a:t>
            </a:r>
            <a:r>
              <a:rPr lang="en-US" sz="2800" dirty="0" smtClean="0"/>
              <a:t> and the associated variants with the previously chosen proteins of </a:t>
            </a:r>
            <a:r>
              <a:rPr lang="en-US" sz="2800" dirty="0" err="1" smtClean="0"/>
              <a:t>MlaD</a:t>
            </a:r>
            <a:r>
              <a:rPr lang="en-US" sz="2800" dirty="0" smtClean="0"/>
              <a:t>, </a:t>
            </a:r>
            <a:r>
              <a:rPr lang="en-US" sz="2800" dirty="0" err="1" smtClean="0"/>
              <a:t>LptC</a:t>
            </a:r>
            <a:r>
              <a:rPr lang="en-US" sz="2800" dirty="0" smtClean="0"/>
              <a:t>, </a:t>
            </a:r>
            <a:r>
              <a:rPr lang="en-US" sz="2800" dirty="0" err="1" smtClean="0"/>
              <a:t>LptF</a:t>
            </a:r>
            <a:r>
              <a:rPr lang="en-US" sz="2800" dirty="0" smtClean="0"/>
              <a:t>, and </a:t>
            </a:r>
            <a:r>
              <a:rPr lang="en-US" sz="2800" dirty="0" err="1" smtClean="0"/>
              <a:t>LptG</a:t>
            </a:r>
            <a:endParaRPr lang="en-US" sz="2800" dirty="0" smtClean="0"/>
          </a:p>
          <a:p>
            <a:r>
              <a:rPr lang="en-US" sz="2800" dirty="0" smtClean="0"/>
              <a:t>To determine which conserved residues are essential to </a:t>
            </a:r>
            <a:r>
              <a:rPr lang="en-US" sz="2800" dirty="0" err="1" smtClean="0"/>
              <a:t>LapA</a:t>
            </a:r>
            <a:r>
              <a:rPr lang="en-US" sz="2800" dirty="0" smtClean="0"/>
              <a:t> for those protein-protein interactions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112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smtClean="0"/>
              <a:t>Mutant Generation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4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smtClean="0"/>
              <a:t>Gateway Cloning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4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smtClean="0"/>
              <a:t>Bacterial Chemical Transformation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4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 smtClean="0"/>
              <a:t>Bacterial Two-Hybrid Screening (B2H)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0346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4AAD3FD-83A5-4B89-9F8F-01B8870865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126C04EF-6428-472D-B316-74A19385B0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31">
            <a:extLst>
              <a:ext uri="{FF2B5EF4-FFF2-40B4-BE49-F238E27FC236}">
                <a16:creationId xmlns="" xmlns:a16="http://schemas.microsoft.com/office/drawing/2014/main" id="{61752F1D-FC0F-4103-9584-630E643CCD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 5">
            <a:extLst>
              <a:ext uri="{FF2B5EF4-FFF2-40B4-BE49-F238E27FC236}">
                <a16:creationId xmlns="" xmlns:a16="http://schemas.microsoft.com/office/drawing/2014/main" id="{AE50896D-AACB-4C0A-855D-ECEFB4A0DA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91" y="2307042"/>
            <a:ext cx="6373627" cy="2692856"/>
          </a:xfrm>
          <a:prstGeom prst="rect">
            <a:avLst/>
          </a:prstGeom>
          <a:effectLst/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92A1116-1C84-41DF-B803-1F7B0883EC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7"/>
            <a:ext cx="4166510" cy="129706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0" i="0" kern="1200" dirty="0" smtClean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Mutant Generation</a:t>
            </a:r>
            <a:endParaRPr lang="en-US" sz="4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931" y="1926330"/>
            <a:ext cx="4166509" cy="42974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rgbClr val="EBEBEB"/>
                </a:solidFill>
              </a:rPr>
              <a:t>Synthesized using </a:t>
            </a:r>
            <a:r>
              <a:rPr lang="en-US" dirty="0" err="1" smtClean="0">
                <a:solidFill>
                  <a:srgbClr val="EBEBEB"/>
                </a:solidFill>
              </a:rPr>
              <a:t>GeneArt</a:t>
            </a:r>
            <a:r>
              <a:rPr lang="en-US" dirty="0" smtClean="0">
                <a:solidFill>
                  <a:srgbClr val="EBEBEB"/>
                </a:solidFill>
              </a:rPr>
              <a:t> Strings (</a:t>
            </a:r>
            <a:r>
              <a:rPr lang="en-US" dirty="0" err="1" smtClean="0">
                <a:solidFill>
                  <a:srgbClr val="EBEBEB"/>
                </a:solidFill>
              </a:rPr>
              <a:t>ThermoFisher</a:t>
            </a:r>
            <a:r>
              <a:rPr lang="en-US" dirty="0" smtClean="0">
                <a:solidFill>
                  <a:srgbClr val="EBEBEB"/>
                </a:solidFill>
              </a:rPr>
              <a:t> </a:t>
            </a:r>
            <a:r>
              <a:rPr lang="en-US" dirty="0" err="1" smtClean="0">
                <a:solidFill>
                  <a:srgbClr val="EBEBEB"/>
                </a:solidFill>
              </a:rPr>
              <a:t>pvt</a:t>
            </a:r>
            <a:r>
              <a:rPr lang="en-US" dirty="0" smtClean="0">
                <a:solidFill>
                  <a:srgbClr val="EBEBEB"/>
                </a:solidFill>
              </a:rPr>
              <a:t> ltd)</a:t>
            </a:r>
          </a:p>
          <a:p>
            <a:r>
              <a:rPr lang="en-US" dirty="0" smtClean="0">
                <a:solidFill>
                  <a:srgbClr val="EBEBEB"/>
                </a:solidFill>
              </a:rPr>
              <a:t>1 wild type, 2 </a:t>
            </a:r>
            <a:r>
              <a:rPr lang="en-US" dirty="0">
                <a:solidFill>
                  <a:srgbClr val="EBEBEB"/>
                </a:solidFill>
              </a:rPr>
              <a:t>d</a:t>
            </a:r>
            <a:r>
              <a:rPr lang="en-US" dirty="0" smtClean="0">
                <a:solidFill>
                  <a:srgbClr val="EBEBEB"/>
                </a:solidFill>
              </a:rPr>
              <a:t>eletions, and 13 individual substitutions</a:t>
            </a:r>
          </a:p>
          <a:p>
            <a:pPr lvl="1"/>
            <a:r>
              <a:rPr lang="en-US" dirty="0" smtClean="0">
                <a:solidFill>
                  <a:srgbClr val="EBEBEB"/>
                </a:solidFill>
              </a:rPr>
              <a:t>Site-specific substitutions with alanine </a:t>
            </a:r>
          </a:p>
          <a:p>
            <a:pPr lvl="1"/>
            <a:r>
              <a:rPr lang="en-US" dirty="0" smtClean="0">
                <a:solidFill>
                  <a:srgbClr val="EBEBEB"/>
                </a:solidFill>
              </a:rPr>
              <a:t>Alanine substituted with glycine</a:t>
            </a:r>
          </a:p>
          <a:p>
            <a:pPr lvl="2"/>
            <a:r>
              <a:rPr lang="en-US" dirty="0" smtClean="0">
                <a:solidFill>
                  <a:srgbClr val="EBEBEB"/>
                </a:solidFill>
              </a:rPr>
              <a:t>Widely used due to no functional group</a:t>
            </a:r>
          </a:p>
          <a:p>
            <a:r>
              <a:rPr lang="en-US" dirty="0" smtClean="0">
                <a:solidFill>
                  <a:srgbClr val="EBEBEB"/>
                </a:solidFill>
              </a:rPr>
              <a:t>4 interacting proteins </a:t>
            </a:r>
            <a:r>
              <a:rPr lang="en-US" dirty="0" err="1" smtClean="0">
                <a:solidFill>
                  <a:srgbClr val="EBEBEB"/>
                </a:solidFill>
              </a:rPr>
              <a:t>MlaD</a:t>
            </a:r>
            <a:r>
              <a:rPr lang="en-US" dirty="0" smtClean="0">
                <a:solidFill>
                  <a:srgbClr val="EBEBEB"/>
                </a:solidFill>
              </a:rPr>
              <a:t>, </a:t>
            </a:r>
            <a:r>
              <a:rPr lang="en-US" dirty="0" err="1" smtClean="0">
                <a:solidFill>
                  <a:srgbClr val="EBEBEB"/>
                </a:solidFill>
              </a:rPr>
              <a:t>LptC</a:t>
            </a:r>
            <a:r>
              <a:rPr lang="en-US" dirty="0" smtClean="0">
                <a:solidFill>
                  <a:srgbClr val="EBEBEB"/>
                </a:solidFill>
              </a:rPr>
              <a:t>, </a:t>
            </a:r>
            <a:r>
              <a:rPr lang="en-US" dirty="0" err="1" smtClean="0">
                <a:solidFill>
                  <a:srgbClr val="EBEBEB"/>
                </a:solidFill>
              </a:rPr>
              <a:t>LptF</a:t>
            </a:r>
            <a:r>
              <a:rPr lang="en-US" dirty="0" smtClean="0">
                <a:solidFill>
                  <a:srgbClr val="EBEBEB"/>
                </a:solidFill>
              </a:rPr>
              <a:t>, and </a:t>
            </a:r>
            <a:r>
              <a:rPr lang="en-US" dirty="0" err="1" smtClean="0">
                <a:solidFill>
                  <a:srgbClr val="EBEBEB"/>
                </a:solidFill>
              </a:rPr>
              <a:t>LptG</a:t>
            </a:r>
            <a:endParaRPr lang="en-US" dirty="0" smtClean="0">
              <a:solidFill>
                <a:srgbClr val="EBEBEB"/>
              </a:solidFill>
            </a:endParaRPr>
          </a:p>
          <a:p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2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3F4807A-5068-4492-8025-D75F320E90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6">
            <a:extLst>
              <a:ext uri="{FF2B5EF4-FFF2-40B4-BE49-F238E27FC236}">
                <a16:creationId xmlns="" xmlns:a16="http://schemas.microsoft.com/office/drawing/2014/main" id="{B24996F8-180C-4DCB-8A26-DFA336CDEF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30182B0-3559-41D5-9EBC-0BD86BEDAD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Freeform: Shape 28">
            <a:extLst>
              <a:ext uri="{FF2B5EF4-FFF2-40B4-BE49-F238E27FC236}">
                <a16:creationId xmlns="" xmlns:a16="http://schemas.microsoft.com/office/drawing/2014/main" id="{D8B22DE2-C518-4F77-BE90-E1B6B1909D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730743"/>
            <a:ext cx="5450557" cy="539604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967" y="1325880"/>
            <a:ext cx="415833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smtClean="0">
                <a:solidFill>
                  <a:srgbClr val="EBEBEB"/>
                </a:solidFill>
              </a:rPr>
              <a:t>Gateway Cloning</a:t>
            </a: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5519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F3FC718-FDE3-4EF7-921E-A5F374EAF8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="" xmlns:a16="http://schemas.microsoft.com/office/drawing/2014/main" id="{FAA0F719-3DC8-4F08-AD8F-5A845658CB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="" xmlns:a16="http://schemas.microsoft.com/office/drawing/2014/main" id="{7DCB61BE-FA0F-4EFB-BE0E-268BAD8E30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51" y="1890603"/>
            <a:ext cx="6495847" cy="368639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4B31EAA-7423-46F7-9B90-4AB2B09C35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55" y="612467"/>
            <a:ext cx="3108626" cy="1444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Bacterial Chemical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855" y="2242868"/>
            <a:ext cx="3108057" cy="37769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Into BTH101 Competent E. coli cells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LapA</a:t>
            </a:r>
            <a:r>
              <a:rPr lang="en-US" dirty="0" smtClean="0">
                <a:solidFill>
                  <a:srgbClr val="FFFFFF"/>
                </a:solidFill>
              </a:rPr>
              <a:t> and variants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pUT18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kanamycin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Interacting proteins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en-US" dirty="0" smtClean="0">
                <a:solidFill>
                  <a:srgbClr val="FFFFFF"/>
                </a:solidFill>
              </a:rPr>
              <a:t> pST25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Spectinomycin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Plated on LB Agar + antibiotic plates </a:t>
            </a:r>
          </a:p>
        </p:txBody>
      </p:sp>
    </p:spTree>
    <p:extLst>
      <p:ext uri="{BB962C8B-B14F-4D97-AF65-F5344CB8AC3E}">
        <p14:creationId xmlns:p14="http://schemas.microsoft.com/office/powerpoint/2010/main" val="2831012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155</TotalTime>
  <Words>356</Words>
  <Application>Microsoft Macintosh PowerPoint</Application>
  <PresentationFormat>Widescreen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Mangal</vt:lpstr>
      <vt:lpstr>Wingdings 3</vt:lpstr>
      <vt:lpstr>Ion</vt:lpstr>
      <vt:lpstr>Identifying the conserved residues of LapA that are required for protein-protein interactions</vt:lpstr>
      <vt:lpstr>Antibiotic Resistance</vt:lpstr>
      <vt:lpstr>Lipopolysaccharide Assembly</vt:lpstr>
      <vt:lpstr>LapA </vt:lpstr>
      <vt:lpstr>Objective</vt:lpstr>
      <vt:lpstr>Experimental Outline</vt:lpstr>
      <vt:lpstr>Mutant Generation</vt:lpstr>
      <vt:lpstr>Gateway Cloning</vt:lpstr>
      <vt:lpstr>Bacterial Chemical Transformation</vt:lpstr>
      <vt:lpstr>Bacterial Two-Hybrid Screening</vt:lpstr>
      <vt:lpstr>Bacterial Two-Hybrid Screening</vt:lpstr>
      <vt:lpstr>PowerPoint Presentation</vt:lpstr>
      <vt:lpstr>Discussion</vt:lpstr>
      <vt:lpstr>Questions?</vt:lpstr>
      <vt:lpstr>References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the conserved residues of LapA that are required for protein-protein interactions</dc:title>
  <dc:creator>Aarthi Prakash</dc:creator>
  <cp:lastModifiedBy>Aarthi Prakash</cp:lastModifiedBy>
  <cp:revision>18</cp:revision>
  <dcterms:created xsi:type="dcterms:W3CDTF">2017-12-14T05:25:56Z</dcterms:created>
  <dcterms:modified xsi:type="dcterms:W3CDTF">2017-12-14T13:08:20Z</dcterms:modified>
</cp:coreProperties>
</file>