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256" r:id="rId2"/>
    <p:sldId id="261" r:id="rId3"/>
    <p:sldId id="258" r:id="rId4"/>
    <p:sldId id="259" r:id="rId5"/>
    <p:sldId id="264" r:id="rId6"/>
    <p:sldId id="276" r:id="rId7"/>
    <p:sldId id="277" r:id="rId8"/>
    <p:sldId id="262" r:id="rId9"/>
    <p:sldId id="265" r:id="rId10"/>
    <p:sldId id="274" r:id="rId11"/>
    <p:sldId id="275" r:id="rId12"/>
    <p:sldId id="266" r:id="rId13"/>
    <p:sldId id="267" r:id="rId14"/>
    <p:sldId id="268" r:id="rId15"/>
    <p:sldId id="263" r:id="rId16"/>
    <p:sldId id="279" r:id="rId17"/>
    <p:sldId id="280" r:id="rId18"/>
    <p:sldId id="281" r:id="rId19"/>
    <p:sldId id="269" r:id="rId20"/>
    <p:sldId id="282" r:id="rId21"/>
    <p:sldId id="283" r:id="rId22"/>
    <p:sldId id="284" r:id="rId23"/>
    <p:sldId id="278" r:id="rId24"/>
    <p:sldId id="270" r:id="rId25"/>
    <p:sldId id="285" r:id="rId26"/>
    <p:sldId id="286" r:id="rId27"/>
    <p:sldId id="287" r:id="rId28"/>
    <p:sldId id="288" r:id="rId29"/>
    <p:sldId id="289" r:id="rId30"/>
    <p:sldId id="290" r:id="rId31"/>
    <p:sldId id="271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vcurams-my.sharepoint.com/personal/portillosc_vcu_edu/Documents/BNFO%20300/Proposal%20Resources/GraphsForD4Nu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vcurams-my.sharepoint.com/personal/portillosc_vcu_edu/Documents/BNFO%20300/Proposal%20Resources/GraphsForD4Num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vcurams-my.sharepoint.com/personal/portillosc_vcu_edu/Documents/BNFO%20300/Proposal%20Resources/GraphsForD4Num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vcurams-my.sharepoint.com/personal/portillosc_vcu_edu/Documents/BNFO%20300/Proposal%20Resources/GraphsForD4Nu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Tyrosine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Sheet1!$M$15:$M$24</c:f>
              <c:strCache>
                <c:ptCount val="10"/>
                <c:pt idx="0">
                  <c:v>d4</c:v>
                </c:pt>
                <c:pt idx="1">
                  <c:v>b8</c:v>
                </c:pt>
                <c:pt idx="2">
                  <c:v>c8</c:v>
                </c:pt>
                <c:pt idx="3">
                  <c:v>c4</c:v>
                </c:pt>
                <c:pt idx="4">
                  <c:v>c5</c:v>
                </c:pt>
                <c:pt idx="5">
                  <c:v>b1</c:v>
                </c:pt>
                <c:pt idx="6">
                  <c:v>d8</c:v>
                </c:pt>
                <c:pt idx="7">
                  <c:v>c1</c:v>
                </c:pt>
                <c:pt idx="8">
                  <c:v>b7</c:v>
                </c:pt>
                <c:pt idx="9">
                  <c:v>b5</c:v>
                </c:pt>
              </c:strCache>
            </c:strRef>
          </c:cat>
          <c:val>
            <c:numRef>
              <c:f>Sheet1!$N$15:$N$24</c:f>
              <c:numCache>
                <c:formatCode>General</c:formatCode>
                <c:ptCount val="10"/>
                <c:pt idx="0">
                  <c:v>5376</c:v>
                </c:pt>
                <c:pt idx="1">
                  <c:v>5301</c:v>
                </c:pt>
                <c:pt idx="2">
                  <c:v>4005</c:v>
                </c:pt>
                <c:pt idx="3">
                  <c:v>2888</c:v>
                </c:pt>
                <c:pt idx="4">
                  <c:v>2449</c:v>
                </c:pt>
                <c:pt idx="5">
                  <c:v>2240</c:v>
                </c:pt>
                <c:pt idx="6">
                  <c:v>854</c:v>
                </c:pt>
                <c:pt idx="7">
                  <c:v>713</c:v>
                </c:pt>
                <c:pt idx="8">
                  <c:v>710</c:v>
                </c:pt>
                <c:pt idx="9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A-4569-9F63-9FF45598D0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686464"/>
        <c:axId val="142902016"/>
        <c:axId val="0"/>
      </c:bar3DChart>
      <c:catAx>
        <c:axId val="14268646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crossAx val="142902016"/>
        <c:crosses val="autoZero"/>
        <c:auto val="1"/>
        <c:lblAlgn val="ctr"/>
        <c:lblOffset val="100"/>
        <c:noMultiLvlLbl val="0"/>
      </c:catAx>
      <c:valAx>
        <c:axId val="14290201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extTo"/>
        <c:crossAx val="14268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Phenylalanine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Sheet1!$M$2:$M$11</c:f>
              <c:strCache>
                <c:ptCount val="10"/>
                <c:pt idx="0">
                  <c:v>d4</c:v>
                </c:pt>
                <c:pt idx="1">
                  <c:v>b8</c:v>
                </c:pt>
                <c:pt idx="2">
                  <c:v>c8</c:v>
                </c:pt>
                <c:pt idx="3">
                  <c:v>c4</c:v>
                </c:pt>
                <c:pt idx="4">
                  <c:v>c5</c:v>
                </c:pt>
                <c:pt idx="5">
                  <c:v>b1</c:v>
                </c:pt>
                <c:pt idx="6">
                  <c:v>d8</c:v>
                </c:pt>
                <c:pt idx="7">
                  <c:v>c7</c:v>
                </c:pt>
                <c:pt idx="8">
                  <c:v>b7</c:v>
                </c:pt>
                <c:pt idx="9">
                  <c:v>a1</c:v>
                </c:pt>
              </c:strCache>
            </c:strRef>
          </c:cat>
          <c:val>
            <c:numRef>
              <c:f>Sheet1!$N$2:$N$11</c:f>
              <c:numCache>
                <c:formatCode>General</c:formatCode>
                <c:ptCount val="10"/>
                <c:pt idx="0">
                  <c:v>6364</c:v>
                </c:pt>
                <c:pt idx="1">
                  <c:v>5118</c:v>
                </c:pt>
                <c:pt idx="2">
                  <c:v>4603</c:v>
                </c:pt>
                <c:pt idx="3">
                  <c:v>3438</c:v>
                </c:pt>
                <c:pt idx="4">
                  <c:v>2410</c:v>
                </c:pt>
                <c:pt idx="5">
                  <c:v>2150</c:v>
                </c:pt>
                <c:pt idx="6">
                  <c:v>787</c:v>
                </c:pt>
                <c:pt idx="7">
                  <c:v>777</c:v>
                </c:pt>
                <c:pt idx="8">
                  <c:v>745</c:v>
                </c:pt>
                <c:pt idx="9">
                  <c:v>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F-43AF-BFD1-49FE2BF2C4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331840"/>
        <c:axId val="141320192"/>
        <c:axId val="0"/>
      </c:bar3DChart>
      <c:catAx>
        <c:axId val="14133184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crossAx val="141320192"/>
        <c:crosses val="autoZero"/>
        <c:auto val="1"/>
        <c:lblAlgn val="ctr"/>
        <c:lblOffset val="100"/>
        <c:noMultiLvlLbl val="0"/>
      </c:catAx>
      <c:valAx>
        <c:axId val="14132019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extTo"/>
        <c:crossAx val="14133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Tyrosine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Sheet1!$M$15:$M$24</c:f>
              <c:strCache>
                <c:ptCount val="10"/>
                <c:pt idx="0">
                  <c:v>d4</c:v>
                </c:pt>
                <c:pt idx="1">
                  <c:v>b8</c:v>
                </c:pt>
                <c:pt idx="2">
                  <c:v>c8</c:v>
                </c:pt>
                <c:pt idx="3">
                  <c:v>c4</c:v>
                </c:pt>
                <c:pt idx="4">
                  <c:v>c5</c:v>
                </c:pt>
                <c:pt idx="5">
                  <c:v>b1</c:v>
                </c:pt>
                <c:pt idx="6">
                  <c:v>d8</c:v>
                </c:pt>
                <c:pt idx="7">
                  <c:v>c1</c:v>
                </c:pt>
                <c:pt idx="8">
                  <c:v>b7</c:v>
                </c:pt>
                <c:pt idx="9">
                  <c:v>b5</c:v>
                </c:pt>
              </c:strCache>
            </c:strRef>
          </c:cat>
          <c:val>
            <c:numRef>
              <c:f>Sheet1!$N$15:$N$24</c:f>
              <c:numCache>
                <c:formatCode>General</c:formatCode>
                <c:ptCount val="10"/>
                <c:pt idx="0">
                  <c:v>5376</c:v>
                </c:pt>
                <c:pt idx="1">
                  <c:v>5301</c:v>
                </c:pt>
                <c:pt idx="2">
                  <c:v>4005</c:v>
                </c:pt>
                <c:pt idx="3">
                  <c:v>2888</c:v>
                </c:pt>
                <c:pt idx="4">
                  <c:v>2449</c:v>
                </c:pt>
                <c:pt idx="5">
                  <c:v>2240</c:v>
                </c:pt>
                <c:pt idx="6">
                  <c:v>854</c:v>
                </c:pt>
                <c:pt idx="7">
                  <c:v>713</c:v>
                </c:pt>
                <c:pt idx="8">
                  <c:v>710</c:v>
                </c:pt>
                <c:pt idx="9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A-4569-9F63-9FF45598D0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686464"/>
        <c:axId val="142902016"/>
        <c:axId val="0"/>
      </c:bar3DChart>
      <c:catAx>
        <c:axId val="14268646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crossAx val="142902016"/>
        <c:crosses val="autoZero"/>
        <c:auto val="1"/>
        <c:lblAlgn val="ctr"/>
        <c:lblOffset val="100"/>
        <c:noMultiLvlLbl val="0"/>
      </c:catAx>
      <c:valAx>
        <c:axId val="14290201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extTo"/>
        <c:crossAx val="14268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Phenylalanine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Sheet1!$M$2:$M$11</c:f>
              <c:strCache>
                <c:ptCount val="10"/>
                <c:pt idx="0">
                  <c:v>d4</c:v>
                </c:pt>
                <c:pt idx="1">
                  <c:v>b8</c:v>
                </c:pt>
                <c:pt idx="2">
                  <c:v>c8</c:v>
                </c:pt>
                <c:pt idx="3">
                  <c:v>c4</c:v>
                </c:pt>
                <c:pt idx="4">
                  <c:v>c5</c:v>
                </c:pt>
                <c:pt idx="5">
                  <c:v>b1</c:v>
                </c:pt>
                <c:pt idx="6">
                  <c:v>d8</c:v>
                </c:pt>
                <c:pt idx="7">
                  <c:v>c7</c:v>
                </c:pt>
                <c:pt idx="8">
                  <c:v>b7</c:v>
                </c:pt>
                <c:pt idx="9">
                  <c:v>a1</c:v>
                </c:pt>
              </c:strCache>
            </c:strRef>
          </c:cat>
          <c:val>
            <c:numRef>
              <c:f>Sheet1!$N$2:$N$11</c:f>
              <c:numCache>
                <c:formatCode>General</c:formatCode>
                <c:ptCount val="10"/>
                <c:pt idx="0">
                  <c:v>6364</c:v>
                </c:pt>
                <c:pt idx="1">
                  <c:v>5118</c:v>
                </c:pt>
                <c:pt idx="2">
                  <c:v>4603</c:v>
                </c:pt>
                <c:pt idx="3">
                  <c:v>3438</c:v>
                </c:pt>
                <c:pt idx="4">
                  <c:v>2410</c:v>
                </c:pt>
                <c:pt idx="5">
                  <c:v>2150</c:v>
                </c:pt>
                <c:pt idx="6">
                  <c:v>787</c:v>
                </c:pt>
                <c:pt idx="7">
                  <c:v>777</c:v>
                </c:pt>
                <c:pt idx="8">
                  <c:v>745</c:v>
                </c:pt>
                <c:pt idx="9">
                  <c:v>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F-43AF-BFD1-49FE2BF2C4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331840"/>
        <c:axId val="141320192"/>
        <c:axId val="0"/>
      </c:bar3DChart>
      <c:catAx>
        <c:axId val="14133184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crossAx val="141320192"/>
        <c:crosses val="autoZero"/>
        <c:auto val="1"/>
        <c:lblAlgn val="ctr"/>
        <c:lblOffset val="100"/>
        <c:noMultiLvlLbl val="0"/>
      </c:catAx>
      <c:valAx>
        <c:axId val="14132019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extTo"/>
        <c:crossAx val="14133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DB1CB-F2AB-4FCE-B01E-DD1F8857DE7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1D97D-D769-42D5-8FC6-112204B9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8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Beta sheets form at -135, 135. Alpha helices form from (-90,-15) to (-35,-70)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1D97D-D769-42D5-8FC6-112204B9F1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4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7003-9EF6-45CE-BB48-1F190B41B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9EECE-544D-4187-A503-E06F6B29D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044FD-1FE3-4A9B-86ED-F7614106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E56AF-2D6C-4FB1-8B43-AE0431B0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E3FF-7C0F-458D-8EC5-19266877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5D1C-8634-4BA0-B113-D0318E76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F5E5C-2882-42EF-BAE4-7B7D0439A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66A66-73C9-44BE-A991-BA334BE5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35B0-47E3-4107-91D5-A9DDEA7F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6BD2-2DAC-4585-9399-6F7C6DB1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1D1E0-068C-4EA5-8010-080EE43AF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EA766-D41F-4EB4-84A1-2140CF76F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086A8-0D03-4AA4-8DD3-15B97152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AA4D2-FE6F-4882-8D2D-900A49D2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D8D80-6824-4F6D-9CC6-7B093C49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C372-8C76-4729-A31B-C9650C64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AA70-711F-4C5D-BB9A-F320A4FD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761E6-373E-4FDA-B1B2-61EAAF35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22556-235C-46E5-B43E-533265C7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8C6C-DA23-4F48-8B1B-EE93B498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8B70-A392-4762-8E29-E1156536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D0DB1-D531-40C1-B80F-5FF764F2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6F997-4D83-428F-AF6E-F3E71C2B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29586-E4A0-42E2-BAAB-23C220F8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26370-4836-4D19-8B60-F67E70AD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ECC1-3D6F-4EB4-99C9-4C135786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048B4-FB3F-4FB4-A06C-A6316A83A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8C9DD-6CF4-42DE-87FC-46EE06ECE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55E60-8303-4F15-B1E0-FD629EA5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9A846-43A8-41DA-B473-983F9BFC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3EA6C-AB9D-4DE2-865A-28607553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86ED-DDF7-42DD-8261-730A0E90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D897F-7BDB-4629-BC19-C824A54AA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01774-BCCD-4F37-977A-8727917BE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0F8CA-E484-4E7C-B286-EA8B1BE98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70E3A-CEBC-4904-93F2-F8D5F6A88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22F9B-58BF-47DD-A549-1044A9E2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15FDA-46B4-40BF-ACE9-DB08C732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7554-D6F1-436B-AF25-23AA937D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8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2D3E-D63D-4D79-994C-A185DE67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C9683-755A-4FDD-8AC4-045F650F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C52FD-316D-433F-AFC2-22849B57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5AFDE-3D40-4B38-9A86-46792A65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9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234D9-65E1-41A9-8F6A-EA616E0A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6D48D-8131-4E79-B635-F3F62132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A385A-B965-470A-BBBA-23531FB5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2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B03B-94E9-4512-96FD-B4B84392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695D-4394-4BF1-A7C4-8EF31149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B4EBC-5757-4D94-92E8-2BBB7AE4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2D7F9-2DD4-4F68-82B5-F89ABA6D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84847-E506-4329-83DA-39F5B301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1A16E-E1D4-4A8A-A0D3-64EE962D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6AFF-7D7B-4D76-9A86-721C0EE6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4AC2B-0DEB-4D26-B2C4-3BFD20FA4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46A3A-EAA9-4B00-8526-B4AF45048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2200-4559-4A94-8DE1-603B2CEF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1A829-5170-4561-8F99-DBBFC3E2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52962-C93D-4C0D-A13E-C47EF14E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14B5C-9D2C-45F0-935B-91BD4098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527FD-8CFB-4196-B750-17E58CDEE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E386B-803E-4C1A-8AD6-1A34DF569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8EE65-794F-4D0A-AB9C-7125EE5C293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9E91D-3DC5-4265-B11C-33BB60C4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D1F2-7E87-450A-ADA4-14CE4C1AF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749CC-B2DF-49C2-A305-A39B0290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-dAvbl330" TargetMode="External"/><Relationship Id="rId2" Type="http://schemas.openxmlformats.org/officeDocument/2006/relationships/hyperlink" Target="https://dna02.wikispaces.com/file/view/dna_molecule.gif/228169598/396x316/dna_molecule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nipcademy.com/binf/img/lessons/pairwise-alignments/pam/hvsa.svg" TargetMode="External"/><Relationship Id="rId4" Type="http://schemas.openxmlformats.org/officeDocument/2006/relationships/hyperlink" Target="https://revisionscience.com/a2-level-level-revision/chemistry-level-revision/bonding-and-structure/hydrogen-bond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8A7889-DCE1-467C-8004-2105C6E5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Comparing hydropathic interactions between Phenylalanine and Tyrosine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CE086-5862-4FAC-953B-0F48EFBF3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>
                <a:solidFill>
                  <a:schemeClr val="accent1"/>
                </a:solidFill>
              </a:rPr>
              <a:t>Sam Portillo</a:t>
            </a:r>
          </a:p>
          <a:p>
            <a:pPr algn="r"/>
            <a:r>
              <a:rPr lang="en-US" sz="2000">
                <a:solidFill>
                  <a:schemeClr val="accent1"/>
                </a:solidFill>
              </a:rPr>
              <a:t>BNFO 300</a:t>
            </a:r>
          </a:p>
          <a:p>
            <a:pPr algn="r"/>
            <a:endParaRPr lang="en-US" sz="2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9EEBC79-CD5E-471F-9955-E63C47F4E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8485" y="492573"/>
            <a:ext cx="6084219" cy="5880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9383D71-0E86-41F8-AC53-2252A869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Favorable Hydrophobic Interactions</a:t>
            </a:r>
          </a:p>
        </p:txBody>
      </p:sp>
    </p:spTree>
    <p:extLst>
      <p:ext uri="{BB962C8B-B14F-4D97-AF65-F5344CB8AC3E}">
        <p14:creationId xmlns:p14="http://schemas.microsoft.com/office/powerpoint/2010/main" val="266070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home.sunyocc.edu/~weiskirl/phospholipid.gif">
            <a:extLst>
              <a:ext uri="{FF2B5EF4-FFF2-40B4-BE49-F238E27FC236}">
                <a16:creationId xmlns:a16="http://schemas.microsoft.com/office/drawing/2014/main" id="{A850454C-4F38-448F-989E-9071C44714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1248456"/>
            <a:ext cx="6553545" cy="43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427E3E-970F-4320-8051-C0376355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Unfavorable Hydrophobic Interactions</a:t>
            </a:r>
            <a:r>
              <a:rPr lang="en-US" sz="48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951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2F0FAE6-312C-4FB5-BBD4-99AC97A3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195" y="1451485"/>
            <a:ext cx="3425609" cy="172993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2B6A56-6A7D-4D29-BC43-57404F2D7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030" y="1451485"/>
            <a:ext cx="3433324" cy="168232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00F0E6D-0682-4817-A196-A13D3FC5B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1451485"/>
            <a:ext cx="3423916" cy="1754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6FAF3B-B7DD-43FF-9A7C-BD56C2D4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2. Unfavorable Hydrophobic Interactions</a:t>
            </a:r>
            <a:r>
              <a:rPr lang="en-US" sz="5000" baseline="30000" dirty="0">
                <a:solidFill>
                  <a:schemeClr val="bg1"/>
                </a:solidFill>
              </a:rPr>
              <a:t>3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9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ydrogen bonding">
            <a:extLst>
              <a:ext uri="{FF2B5EF4-FFF2-40B4-BE49-F238E27FC236}">
                <a16:creationId xmlns:a16="http://schemas.microsoft.com/office/drawing/2014/main" id="{DE7620D1-76DD-4133-86BF-D6462F128D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2006867"/>
            <a:ext cx="6553545" cy="28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84EC7F-C768-4C2B-AF04-B19D305D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Favorable Polar Interactions</a:t>
            </a:r>
            <a:r>
              <a:rPr lang="en-US" sz="48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902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25BFB7E-0C38-40E5-BBEA-D697CC890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154778"/>
            <a:ext cx="10905066" cy="3435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14AE30-3674-4213-BC5D-7BCC6802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4. Unfavorable Polar Interactions</a:t>
            </a:r>
            <a:r>
              <a:rPr lang="en-US" sz="32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57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27E629-38F6-4D60-80DD-1E2A81A7D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9682" y="492573"/>
            <a:ext cx="6141824" cy="5880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DFDA033-152F-4FF7-8F6C-3A96D2B2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Visualization of the classes</a:t>
            </a:r>
          </a:p>
        </p:txBody>
      </p:sp>
    </p:spTree>
    <p:extLst>
      <p:ext uri="{BB962C8B-B14F-4D97-AF65-F5344CB8AC3E}">
        <p14:creationId xmlns:p14="http://schemas.microsoft.com/office/powerpoint/2010/main" val="348144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39EEFC9-813E-4340-ACE7-1E6A16AEB5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00" y="492573"/>
            <a:ext cx="6082588" cy="5880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378CC5A-436B-4863-ACC9-243830EB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Ahmed et al. methods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Ramachandran plot of 30,000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Tyrosines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497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Image result for phi psi angles">
            <a:extLst>
              <a:ext uri="{FF2B5EF4-FFF2-40B4-BE49-F238E27FC236}">
                <a16:creationId xmlns:a16="http://schemas.microsoft.com/office/drawing/2014/main" id="{46A2C2FD-33B9-4BCF-980A-39711A00374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49" y="643467"/>
            <a:ext cx="7977502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55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6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EBDAEFD-F9AD-4F91-A010-8D7A7E382E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85" y="643467"/>
            <a:ext cx="57622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889A9A65-DBA8-4C32-907A-39C73C3E4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D7021-5B22-4F28-B486-A2B2D15A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dirty="0"/>
              <a:t>HINT scoring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en-US" dirty="0"/>
              <a:t>Box is 20 Å</a:t>
            </a:r>
            <a:r>
              <a:rPr lang="en-US" baseline="30000" dirty="0"/>
              <a:t>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578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F8899C6-61F2-4288-A882-B145A450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Homology Modeling – Begins with Amino Acid Sequence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33">
            <a:extLst>
              <a:ext uri="{FF2B5EF4-FFF2-40B4-BE49-F238E27FC236}">
                <a16:creationId xmlns:a16="http://schemas.microsoft.com/office/drawing/2014/main" id="{EBBD76C0-BA65-4111-9B6C-581B0921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433" y="2711201"/>
            <a:ext cx="5831821" cy="11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CD0F452-6916-4122-B90A-39930C365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6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C34CD-31BD-49F9-8F62-11301466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HINT basis map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Once mapping methods are applied, a 3D representation of the interactions is produced</a:t>
            </a:r>
          </a:p>
        </p:txBody>
      </p:sp>
    </p:spTree>
    <p:extLst>
      <p:ext uri="{BB962C8B-B14F-4D97-AF65-F5344CB8AC3E}">
        <p14:creationId xmlns:p14="http://schemas.microsoft.com/office/powerpoint/2010/main" val="415090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B53C98-B5E3-4A51-95D1-30DEF9379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835088"/>
            <a:ext cx="6553545" cy="51957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03ADEC-6092-43B5-802E-9C8F55D4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Map-map similarity is calculated</a:t>
            </a:r>
          </a:p>
        </p:txBody>
      </p:sp>
    </p:spTree>
    <p:extLst>
      <p:ext uri="{BB962C8B-B14F-4D97-AF65-F5344CB8AC3E}">
        <p14:creationId xmlns:p14="http://schemas.microsoft.com/office/powerpoint/2010/main" val="84317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47A7-D467-4A32-AACE-0AF4C3D3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with k-means</a:t>
            </a:r>
          </a:p>
        </p:txBody>
      </p:sp>
      <p:pic>
        <p:nvPicPr>
          <p:cNvPr id="3074" name="Picture 2" descr="Image result for k means clustering">
            <a:extLst>
              <a:ext uri="{FF2B5EF4-FFF2-40B4-BE49-F238E27FC236}">
                <a16:creationId xmlns:a16="http://schemas.microsoft.com/office/drawing/2014/main" id="{318BD49E-B114-4C89-8830-F88D5CD43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02" y="1825625"/>
            <a:ext cx="85595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8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C533DD-1CF6-4A33-852D-3877441533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music&#10;&#10;Description generated with high confidence">
            <a:extLst>
              <a:ext uri="{FF2B5EF4-FFF2-40B4-BE49-F238E27FC236}">
                <a16:creationId xmlns:a16="http://schemas.microsoft.com/office/drawing/2014/main" id="{F271A500-C381-434A-A7B5-92229264E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41" y="643467"/>
            <a:ext cx="9188511" cy="405726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B91595-DF01-4E8B-80BF-B812BA9BFD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7530A-FBAF-44F1-8A90-88FF4270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Tyrosine forms a limited number of 3D conformations</a:t>
            </a:r>
          </a:p>
        </p:txBody>
      </p:sp>
    </p:spTree>
    <p:extLst>
      <p:ext uri="{BB962C8B-B14F-4D97-AF65-F5344CB8AC3E}">
        <p14:creationId xmlns:p14="http://schemas.microsoft.com/office/powerpoint/2010/main" val="4269448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6667E575-F7F6-4019-87D3-EBE5D2C4FC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90234"/>
            <a:ext cx="5455917" cy="323263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6710DC-A4DA-47F9-B756-DBA40600D7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915291"/>
            <a:ext cx="5455917" cy="2782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DD2D3-17C7-496E-BEB5-3AEA1CDE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Phenylalanine v. Tyrosine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D969F-50CD-469E-A012-5A71EA39983F}"/>
              </a:ext>
            </a:extLst>
          </p:cNvPr>
          <p:cNvSpPr txBox="1"/>
          <p:nvPr/>
        </p:nvSpPr>
        <p:spPr>
          <a:xfrm>
            <a:off x="2278282" y="380198"/>
            <a:ext cx="153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Phenylalanine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F4F90-1FAF-4D9A-9913-EB9290365F38}"/>
              </a:ext>
            </a:extLst>
          </p:cNvPr>
          <p:cNvSpPr txBox="1"/>
          <p:nvPr/>
        </p:nvSpPr>
        <p:spPr>
          <a:xfrm>
            <a:off x="9009927" y="408241"/>
            <a:ext cx="97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Tyrosine</a:t>
            </a:r>
          </a:p>
        </p:txBody>
      </p:sp>
    </p:spTree>
    <p:extLst>
      <p:ext uri="{BB962C8B-B14F-4D97-AF65-F5344CB8AC3E}">
        <p14:creationId xmlns:p14="http://schemas.microsoft.com/office/powerpoint/2010/main" val="3623310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5676574-24AC-426F-9970-9B27AB7772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00" y="492573"/>
            <a:ext cx="6082588" cy="5880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4B1914-BC96-4258-8295-B8FE5881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Chess square d4 predicts alpha helix 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B6F5C-1527-48AE-86DA-4E0DEE64BF7F}"/>
              </a:ext>
            </a:extLst>
          </p:cNvPr>
          <p:cNvSpPr/>
          <p:nvPr/>
        </p:nvSpPr>
        <p:spPr>
          <a:xfrm>
            <a:off x="7639577" y="3715473"/>
            <a:ext cx="601883" cy="567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5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0992C-F616-426C-B5C1-5AB46278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residue counts in chess squares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7699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0992C-F616-426C-B5C1-5AB46278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residue counts in chess squares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0505EA5-9EF9-4013-8A17-61A0A66D5AD9}"/>
              </a:ext>
            </a:extLst>
          </p:cNvPr>
          <p:cNvSpPr/>
          <p:nvPr/>
        </p:nvSpPr>
        <p:spPr>
          <a:xfrm>
            <a:off x="5204178" y="2472267"/>
            <a:ext cx="620889" cy="37046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2F22F-2F1C-4382-96A7-440FFB8C0E0C}"/>
              </a:ext>
            </a:extLst>
          </p:cNvPr>
          <p:cNvSpPr/>
          <p:nvPr/>
        </p:nvSpPr>
        <p:spPr>
          <a:xfrm>
            <a:off x="10526889" y="2472267"/>
            <a:ext cx="620889" cy="37046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9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0">
            <a:extLst>
              <a:ext uri="{FF2B5EF4-FFF2-40B4-BE49-F238E27FC236}">
                <a16:creationId xmlns:a16="http://schemas.microsoft.com/office/drawing/2014/main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71F671D-F61C-49B8-8A6D-FED8D2448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180" y="837225"/>
            <a:ext cx="4974336" cy="28975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5247CF-C4D5-4C2E-81DB-29858837583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03" y="981099"/>
            <a:ext cx="4368055" cy="2271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5D0D9-20EB-441D-ACB2-984D4B4A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42583"/>
            <a:ext cx="9144000" cy="10998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200" dirty="0" err="1"/>
              <a:t>Ulmschneider</a:t>
            </a:r>
            <a:r>
              <a:rPr lang="en-US" sz="4200" dirty="0"/>
              <a:t> et al. (2001) calculates Amino acid frequencies in alpha helices</a:t>
            </a:r>
          </a:p>
        </p:txBody>
      </p:sp>
    </p:spTree>
    <p:extLst>
      <p:ext uri="{BB962C8B-B14F-4D97-AF65-F5344CB8AC3E}">
        <p14:creationId xmlns:p14="http://schemas.microsoft.com/office/powerpoint/2010/main" val="774309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71F671D-F61C-49B8-8A6D-FED8D2448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180" y="837225"/>
            <a:ext cx="4974336" cy="28975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5247CF-C4D5-4C2E-81DB-29858837583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88" y="981384"/>
            <a:ext cx="4357679" cy="2265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5D0D9-20EB-441D-ACB2-984D4B4A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42583"/>
            <a:ext cx="91440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/>
              <a:t>Amino acid frequencies in alpha helices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F0D7B-E6E2-4056-B2BF-E680BC4127D0}"/>
              </a:ext>
            </a:extLst>
          </p:cNvPr>
          <p:cNvSpPr txBox="1"/>
          <p:nvPr/>
        </p:nvSpPr>
        <p:spPr>
          <a:xfrm>
            <a:off x="6329537" y="1251792"/>
            <a:ext cx="615553" cy="13539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Cytosol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9B197-593C-4A92-AADA-9E73DE899F4F}"/>
              </a:ext>
            </a:extLst>
          </p:cNvPr>
          <p:cNvSpPr txBox="1"/>
          <p:nvPr/>
        </p:nvSpPr>
        <p:spPr>
          <a:xfrm>
            <a:off x="11277767" y="579034"/>
            <a:ext cx="615553" cy="30706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Extracellular Space</a:t>
            </a:r>
          </a:p>
        </p:txBody>
      </p:sp>
    </p:spTree>
    <p:extLst>
      <p:ext uri="{BB962C8B-B14F-4D97-AF65-F5344CB8AC3E}">
        <p14:creationId xmlns:p14="http://schemas.microsoft.com/office/powerpoint/2010/main" val="383196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6B9434-2758-4E8E-9C72-F4A5E90A2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8221" y="2290883"/>
            <a:ext cx="3889668" cy="3859201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F35B33-E893-42FF-AE27-B1BE7465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Comparative search to find similar protein in structure database</a:t>
            </a:r>
          </a:p>
        </p:txBody>
      </p:sp>
      <p:pic>
        <p:nvPicPr>
          <p:cNvPr id="6" name="Content Placeholder 33">
            <a:extLst>
              <a:ext uri="{FF2B5EF4-FFF2-40B4-BE49-F238E27FC236}">
                <a16:creationId xmlns:a16="http://schemas.microsoft.com/office/drawing/2014/main" id="{5ECB4582-3288-4560-9FBF-61916FE6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056" y="707916"/>
            <a:ext cx="2441997" cy="50209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564CC63-7FCB-40FE-B19A-6E8403A54B2D}"/>
              </a:ext>
            </a:extLst>
          </p:cNvPr>
          <p:cNvSpPr/>
          <p:nvPr/>
        </p:nvSpPr>
        <p:spPr>
          <a:xfrm>
            <a:off x="8070111" y="1499191"/>
            <a:ext cx="404037" cy="499730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82D79-7896-4B7D-AFB0-47C85D5A1CCC}"/>
              </a:ext>
            </a:extLst>
          </p:cNvPr>
          <p:cNvSpPr txBox="1"/>
          <p:nvPr/>
        </p:nvSpPr>
        <p:spPr>
          <a:xfrm>
            <a:off x="10409274" y="4508205"/>
            <a:ext cx="146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Structure Database</a:t>
            </a:r>
          </a:p>
        </p:txBody>
      </p:sp>
    </p:spTree>
    <p:extLst>
      <p:ext uri="{BB962C8B-B14F-4D97-AF65-F5344CB8AC3E}">
        <p14:creationId xmlns:p14="http://schemas.microsoft.com/office/powerpoint/2010/main" val="3830715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71F671D-F61C-49B8-8A6D-FED8D2448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180" y="837225"/>
            <a:ext cx="4974336" cy="28975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5247CF-C4D5-4C2E-81DB-29858837583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88" y="981384"/>
            <a:ext cx="4357679" cy="2265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5D0D9-20EB-441D-ACB2-984D4B4A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42583"/>
            <a:ext cx="91440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/>
              <a:t>Amino acid frequencies in alpha helices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F0D7B-E6E2-4056-B2BF-E680BC4127D0}"/>
              </a:ext>
            </a:extLst>
          </p:cNvPr>
          <p:cNvSpPr txBox="1"/>
          <p:nvPr/>
        </p:nvSpPr>
        <p:spPr>
          <a:xfrm>
            <a:off x="6329537" y="1251792"/>
            <a:ext cx="615553" cy="13539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Cytosol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9B197-593C-4A92-AADA-9E73DE899F4F}"/>
              </a:ext>
            </a:extLst>
          </p:cNvPr>
          <p:cNvSpPr txBox="1"/>
          <p:nvPr/>
        </p:nvSpPr>
        <p:spPr>
          <a:xfrm>
            <a:off x="11277767" y="579034"/>
            <a:ext cx="615553" cy="30706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Extracellular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37FD3-88F6-4A24-B4FF-21D1B6A91C63}"/>
              </a:ext>
            </a:extLst>
          </p:cNvPr>
          <p:cNvSpPr/>
          <p:nvPr/>
        </p:nvSpPr>
        <p:spPr>
          <a:xfrm>
            <a:off x="4651022" y="1919111"/>
            <a:ext cx="191911" cy="1230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83ECF-4183-49D2-90C8-733CD150813A}"/>
              </a:ext>
            </a:extLst>
          </p:cNvPr>
          <p:cNvSpPr/>
          <p:nvPr/>
        </p:nvSpPr>
        <p:spPr>
          <a:xfrm>
            <a:off x="10409228" y="2016887"/>
            <a:ext cx="191911" cy="1230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61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E9BF3F-EC49-43E6-B115-F5665B2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Structure conservation among amino acids</a:t>
            </a:r>
          </a:p>
        </p:txBody>
      </p:sp>
    </p:spTree>
    <p:extLst>
      <p:ext uri="{BB962C8B-B14F-4D97-AF65-F5344CB8AC3E}">
        <p14:creationId xmlns:p14="http://schemas.microsoft.com/office/powerpoint/2010/main" val="2137324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B391-3C50-437C-B89B-AB94338A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231D-5D49-42EE-90EF-49926515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https://dna02.wikispaces.com/file/view/dna_molecule.gif/228169598/396x316/dna_molecule.gif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http://myhome.sunyocc.edu/~weiskirl/phospholipid.gif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https://www.youtube.com/watch?v=lm-dAvbl330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https://revisionscience.com/a2-level-level-revision/chemistry-level-revision/bonding-and-structure/hydrogen-bonding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Adapted from </a:t>
            </a:r>
            <a:r>
              <a:rPr lang="en-US" dirty="0">
                <a:hlinkClick r:id="rId5"/>
              </a:rPr>
              <a:t>https://snipcademy.com/binf/img/lessons/pairwise-alignments/pam/hvsa.svg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Ahmed MH, </a:t>
            </a:r>
            <a:r>
              <a:rPr lang="en-US" dirty="0" err="1"/>
              <a:t>Koparde</a:t>
            </a:r>
            <a:r>
              <a:rPr lang="en-US" dirty="0"/>
              <a:t> VN, </a:t>
            </a:r>
            <a:r>
              <a:rPr lang="en-US" dirty="0" err="1"/>
              <a:t>Safo</a:t>
            </a:r>
            <a:r>
              <a:rPr lang="en-US" dirty="0"/>
              <a:t> MK, Neel Scarsdale J, Kellogg GE. 3D interaction homology: The structurally known </a:t>
            </a:r>
            <a:r>
              <a:rPr lang="en-US" dirty="0" err="1"/>
              <a:t>rotamers</a:t>
            </a:r>
            <a:r>
              <a:rPr lang="en-US" dirty="0"/>
              <a:t> of tyrosine derive from a surprisingly limited set of information-rich hydropathic interaction environments described by maps. </a:t>
            </a:r>
            <a:r>
              <a:rPr lang="en-US" i="1" dirty="0"/>
              <a:t>Proteins Struct </a:t>
            </a:r>
            <a:r>
              <a:rPr lang="en-US" i="1" dirty="0" err="1"/>
              <a:t>Funct</a:t>
            </a:r>
            <a:r>
              <a:rPr lang="en-US" i="1" dirty="0"/>
              <a:t> </a:t>
            </a:r>
            <a:r>
              <a:rPr lang="en-US" i="1" dirty="0" err="1"/>
              <a:t>Bioinforma</a:t>
            </a:r>
            <a:r>
              <a:rPr lang="en-US" dirty="0"/>
              <a:t>. 2015;83(6):1118-1136. doi:10.1002/prot.24813.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Ulmschneider</a:t>
            </a:r>
            <a:r>
              <a:rPr lang="en-US" dirty="0"/>
              <a:t> MB, Sansom MSP. Amino acid distributions in integral membrane protein structures. </a:t>
            </a:r>
            <a:r>
              <a:rPr lang="en-US" i="1" dirty="0" err="1"/>
              <a:t>Biochim</a:t>
            </a:r>
            <a:r>
              <a:rPr lang="en-US" i="1" dirty="0"/>
              <a:t> </a:t>
            </a:r>
            <a:r>
              <a:rPr lang="en-US" i="1" dirty="0" err="1"/>
              <a:t>Biophys</a:t>
            </a:r>
            <a:r>
              <a:rPr lang="en-US" i="1" dirty="0"/>
              <a:t> Acta</a:t>
            </a:r>
            <a:r>
              <a:rPr lang="en-US" dirty="0"/>
              <a:t>. 2001;1512(1):1-14. doi:10.1016/S0005-2736(01)00299-1.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7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logo&#10;&#10;Description generated with high confidence">
            <a:extLst>
              <a:ext uri="{FF2B5EF4-FFF2-40B4-BE49-F238E27FC236}">
                <a16:creationId xmlns:a16="http://schemas.microsoft.com/office/drawing/2014/main" id="{CCC2A0C5-826B-492F-8CC5-971DF85D0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2811" y="3910267"/>
            <a:ext cx="2580421" cy="2373987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267895-48F8-4335-A562-8004608C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Predicted Structure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061121C-874F-4990-A1EA-957036AAD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29" y="321177"/>
            <a:ext cx="2801403" cy="277946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E8E631D5-0887-4F6B-9A86-D794E45CB555}"/>
              </a:ext>
            </a:extLst>
          </p:cNvPr>
          <p:cNvSpPr/>
          <p:nvPr/>
        </p:nvSpPr>
        <p:spPr>
          <a:xfrm>
            <a:off x="8408984" y="3410537"/>
            <a:ext cx="404037" cy="499730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3675AC-B6E5-4871-A3A3-569599E8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Ahmed et al. (2015) uses “hint!”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C301-2FD8-476B-84E0-F4ECD4FAB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Developed by Drs. Glen Kellogg and Donald Abraham at VCU</a:t>
            </a:r>
          </a:p>
        </p:txBody>
      </p:sp>
    </p:spTree>
    <p:extLst>
      <p:ext uri="{BB962C8B-B14F-4D97-AF65-F5344CB8AC3E}">
        <p14:creationId xmlns:p14="http://schemas.microsoft.com/office/powerpoint/2010/main" val="297512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665B6F-734F-4B9E-B483-B7D08E81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Ahmed et al. (2015) uses “hint!”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8E317-09ED-453D-8A94-9E0164AD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Developed by Drs. Glen Kellogg and Donald Abraham at VCU</a:t>
            </a:r>
          </a:p>
          <a:p>
            <a:r>
              <a:rPr lang="en-US" sz="2400" dirty="0"/>
              <a:t>Quantifies </a:t>
            </a:r>
            <a:r>
              <a:rPr lang="en-US" sz="2400" u="sng" dirty="0"/>
              <a:t>h</a:t>
            </a:r>
            <a:r>
              <a:rPr lang="en-US" sz="2400" dirty="0"/>
              <a:t>ydropathic </a:t>
            </a:r>
            <a:r>
              <a:rPr lang="en-US" sz="2400" u="sng" dirty="0"/>
              <a:t>int</a:t>
            </a:r>
            <a:r>
              <a:rPr lang="en-US" sz="2400" dirty="0"/>
              <a:t>eractions between molecules</a:t>
            </a:r>
          </a:p>
        </p:txBody>
      </p:sp>
    </p:spTree>
    <p:extLst>
      <p:ext uri="{BB962C8B-B14F-4D97-AF65-F5344CB8AC3E}">
        <p14:creationId xmlns:p14="http://schemas.microsoft.com/office/powerpoint/2010/main" val="160623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6FF4F3-FBA3-48B9-9888-0E9348B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Ahmed et al. (2015) uses “hint!”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4BB1-0545-4ABC-B0EF-D7D473E4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Developed by Drs. Glen Kellogg and Donald Abraham at VCU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Quantifies </a:t>
            </a:r>
            <a:r>
              <a:rPr lang="en-US" sz="2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ydropathic </a:t>
            </a:r>
            <a:r>
              <a:rPr lang="en-US" sz="2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eractions between molecules</a:t>
            </a:r>
          </a:p>
          <a:p>
            <a:r>
              <a:rPr lang="en-US" sz="2400" dirty="0"/>
              <a:t>Uses experimental data on previously determined structures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20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7E8AED-0746-4509-8CFD-F51FCE48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“Hydropathy”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EBF9-2397-4928-99F6-B3E18A6D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Four classes of interactions</a:t>
            </a:r>
          </a:p>
        </p:txBody>
      </p:sp>
    </p:spTree>
    <p:extLst>
      <p:ext uri="{BB962C8B-B14F-4D97-AF65-F5344CB8AC3E}">
        <p14:creationId xmlns:p14="http://schemas.microsoft.com/office/powerpoint/2010/main" val="23273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7D1182D7-A539-4ACC-AA75-23EBCE021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5711" y="633163"/>
            <a:ext cx="6302052" cy="57830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708444D3-1E2E-4350-AFB0-AB581F48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Favorable Hydrophobic Interactions</a:t>
            </a:r>
            <a:r>
              <a:rPr lang="en-US" sz="48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393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463</Words>
  <Application>Microsoft Office PowerPoint</Application>
  <PresentationFormat>Widescreen</PresentationFormat>
  <Paragraphs>61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Comparing hydropathic interactions between Phenylalanine and Tyrosine</vt:lpstr>
      <vt:lpstr>Homology Modeling – Begins with Amino Acid Sequence</vt:lpstr>
      <vt:lpstr>Comparative search to find similar protein in structure database</vt:lpstr>
      <vt:lpstr>Predicted Structure</vt:lpstr>
      <vt:lpstr>Ahmed et al. (2015) uses “hint!”</vt:lpstr>
      <vt:lpstr>Ahmed et al. (2015) uses “hint!”</vt:lpstr>
      <vt:lpstr>Ahmed et al. (2015) uses “hint!”</vt:lpstr>
      <vt:lpstr>“Hydropathy”</vt:lpstr>
      <vt:lpstr>1. Favorable Hydrophobic Interactions1</vt:lpstr>
      <vt:lpstr>1. Favorable Hydrophobic Interactions</vt:lpstr>
      <vt:lpstr>2. Unfavorable Hydrophobic Interactions2</vt:lpstr>
      <vt:lpstr>2. Unfavorable Hydrophobic Interactions3</vt:lpstr>
      <vt:lpstr>3. Favorable Polar Interactions4</vt:lpstr>
      <vt:lpstr>4. Unfavorable Polar Interactions5</vt:lpstr>
      <vt:lpstr>Visualization of the classes</vt:lpstr>
      <vt:lpstr>Ahmed et al. methods Ramachandran plot of 30,000 Tyrosines</vt:lpstr>
      <vt:lpstr>PowerPoint Presentation</vt:lpstr>
      <vt:lpstr>PowerPoint Presentation</vt:lpstr>
      <vt:lpstr>HINT scoring</vt:lpstr>
      <vt:lpstr>HINT basis map</vt:lpstr>
      <vt:lpstr>Map-map similarity is calculated</vt:lpstr>
      <vt:lpstr>Clustering with k-means</vt:lpstr>
      <vt:lpstr>Tyrosine forms a limited number of 3D conformations</vt:lpstr>
      <vt:lpstr>Phenylalanine v. Tyrosine</vt:lpstr>
      <vt:lpstr>Chess square d4 predicts alpha helix structure</vt:lpstr>
      <vt:lpstr>Highest residue counts in chess squares</vt:lpstr>
      <vt:lpstr>Highest residue counts in chess squares</vt:lpstr>
      <vt:lpstr>Ulmschneider et al. (2001) calculates Amino acid frequencies in alpha helices</vt:lpstr>
      <vt:lpstr>Amino acid frequencies in alpha helices</vt:lpstr>
      <vt:lpstr>Amino acid frequencies in alpha helices</vt:lpstr>
      <vt:lpstr>Structure conservation among amino acids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Phenylalanine v. Tyrosine rotamers using 3D modeling software</dc:title>
  <dc:creator>Samuel Portillo</dc:creator>
  <cp:lastModifiedBy>Samuel Portillo</cp:lastModifiedBy>
  <cp:revision>10</cp:revision>
  <dcterms:created xsi:type="dcterms:W3CDTF">2017-12-13T03:25:07Z</dcterms:created>
  <dcterms:modified xsi:type="dcterms:W3CDTF">2017-12-13T18:18:46Z</dcterms:modified>
</cp:coreProperties>
</file>