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5143500" cx="9144000"/>
  <p:notesSz cx="6858000" cy="9144000"/>
  <p:embeddedFontLst>
    <p:embeddedFont>
      <p:font typeface="Roboto"/>
      <p:regular r:id="rId18"/>
      <p:bold r:id="rId19"/>
      <p:italic r:id="rId20"/>
      <p:boldItalic r:id="rId21"/>
    </p:embeddedFont>
    <p:embeddedFont>
      <p:font typeface="Montserrat"/>
      <p:regular r:id="rId22"/>
      <p:bold r:id="rId23"/>
      <p:italic r:id="rId24"/>
      <p:boldItalic r:id="rId25"/>
    </p:embeddedFont>
    <p:embeddedFont>
      <p:font typeface="Lato"/>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Montserrat-regular.fntdata"/><Relationship Id="rId21" Type="http://schemas.openxmlformats.org/officeDocument/2006/relationships/font" Target="fonts/Roboto-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Lato-regular.fntdata"/><Relationship Id="rId25" Type="http://schemas.openxmlformats.org/officeDocument/2006/relationships/font" Target="fonts/Montserrat-boldItalic.fntdata"/><Relationship Id="rId28" Type="http://schemas.openxmlformats.org/officeDocument/2006/relationships/font" Target="fonts/Lato-italic.fntdata"/><Relationship Id="rId27" Type="http://schemas.openxmlformats.org/officeDocument/2006/relationships/font" Target="fonts/Lato-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Italic.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ts val="1100"/>
              <a:buChar char="●"/>
              <a:defRPr sz="1100"/>
            </a:lvl1pPr>
            <a:lvl2pPr lvl="1">
              <a:spcBef>
                <a:spcPts val="0"/>
              </a:spcBef>
              <a:buSzPts val="1100"/>
              <a:buChar char="○"/>
              <a:defRPr sz="1100"/>
            </a:lvl2pPr>
            <a:lvl3pPr lvl="2">
              <a:spcBef>
                <a:spcPts val="0"/>
              </a:spcBef>
              <a:buSzPts val="1100"/>
              <a:buChar char="■"/>
              <a:defRPr sz="1100"/>
            </a:lvl3pPr>
            <a:lvl4pPr lvl="3">
              <a:spcBef>
                <a:spcPts val="0"/>
              </a:spcBef>
              <a:buSzPts val="1100"/>
              <a:buChar char="●"/>
              <a:defRPr sz="1100"/>
            </a:lvl4pPr>
            <a:lvl5pPr lvl="4">
              <a:spcBef>
                <a:spcPts val="0"/>
              </a:spcBef>
              <a:buSzPts val="1100"/>
              <a:buChar char="○"/>
              <a:defRPr sz="1100"/>
            </a:lvl5pPr>
            <a:lvl6pPr lvl="5">
              <a:spcBef>
                <a:spcPts val="0"/>
              </a:spcBef>
              <a:buSzPts val="1100"/>
              <a:buChar char="■"/>
              <a:defRPr sz="1100"/>
            </a:lvl6pPr>
            <a:lvl7pPr lvl="6">
              <a:spcBef>
                <a:spcPts val="0"/>
              </a:spcBef>
              <a:buSzPts val="1100"/>
              <a:buChar char="●"/>
              <a:defRPr sz="1100"/>
            </a:lvl7pPr>
            <a:lvl8pPr lvl="7">
              <a:spcBef>
                <a:spcPts val="0"/>
              </a:spcBef>
              <a:buSzPts val="1100"/>
              <a:buChar char="○"/>
              <a:defRPr sz="1100"/>
            </a:lvl8pPr>
            <a:lvl9pPr lvl="8">
              <a:spcBef>
                <a:spcPts val="0"/>
              </a:spcBef>
              <a:buSzPts val="1100"/>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4" name="Shape 26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-When cells undergo apoptosis the cells undergo a morphological change that is able to be measured by flow cytometry.  </a:t>
            </a:r>
          </a:p>
          <a:p>
            <a:pPr indent="0" lvl="0" marL="0">
              <a:spcBef>
                <a:spcPts val="0"/>
              </a:spcBef>
              <a:buNone/>
            </a:pPr>
            <a:r>
              <a:rPr lang="en"/>
              <a:t>- when performing flow cytometry when light interacts with the cells, light is scattered in both the forward and lateral/side direction. During apoptosis there is an initial increase in side and forward scatter followed by a decrease in forward and side scatter during later stages of apoptosis.</a:t>
            </a:r>
          </a:p>
          <a:p>
            <a:pPr indent="0" lvl="0" marL="0">
              <a:spcBef>
                <a:spcPts val="0"/>
              </a:spcBef>
              <a:buNone/>
            </a:pPr>
            <a:r>
              <a:t/>
            </a:r>
            <a:endParaRPr/>
          </a:p>
          <a:p>
            <a:pPr indent="0" lvl="0" mar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spcAft>
                <a:spcPts val="0"/>
              </a:spcAft>
              <a:buSzPts val="1100"/>
              <a:buChar char="-"/>
            </a:pPr>
            <a:r>
              <a:rPr lang="en"/>
              <a:t>we then compare the graphs that we get from the CagA - plate and the plate with CagA to determine if CagA has an effect on apoptosis. </a:t>
            </a:r>
          </a:p>
          <a:p>
            <a:pPr indent="-298450" lvl="0" marL="457200" rtl="0">
              <a:spcBef>
                <a:spcPts val="0"/>
              </a:spcBef>
              <a:spcAft>
                <a:spcPts val="0"/>
              </a:spcAft>
              <a:buSzPts val="1100"/>
              <a:buChar char="-"/>
            </a:pPr>
            <a:r>
              <a:rPr lang="en"/>
              <a:t>We can assume that any change that we visualize between the two plates is due to the CagA since the gastric cancer cell lines are exactly the same and the H. pylori bacteria are exactly the same other than that once contains CagA and one doesn’t </a:t>
            </a:r>
          </a:p>
          <a:p>
            <a:pPr indent="-298450" lvl="0" marL="457200">
              <a:spcBef>
                <a:spcPts val="0"/>
              </a:spcBef>
              <a:buSzPts val="1100"/>
              <a:buChar char="-"/>
            </a:pPr>
            <a:r>
              <a:rPr lang="en" sz="1200">
                <a:latin typeface="Times New Roman"/>
                <a:ea typeface="Times New Roman"/>
                <a:cs typeface="Times New Roman"/>
                <a:sym typeface="Times New Roman"/>
              </a:rPr>
              <a:t> It is hypothesized that the initial increase in FSC and SSC that is observed during apoptosis is due to chromatin condensation and the shrinking of the cell (Vermes, et al., 2000). Chromatin condensation is not an unusual occurrence for apoptotic cells as nuclear condensation is one of the criteria in identifying apoptotic cells (</a:t>
            </a:r>
            <a:r>
              <a:rPr lang="en" sz="1300">
                <a:highlight>
                  <a:srgbClr val="FFFFFF"/>
                </a:highlight>
                <a:latin typeface="Times New Roman"/>
                <a:ea typeface="Times New Roman"/>
                <a:cs typeface="Times New Roman"/>
                <a:sym typeface="Times New Roman"/>
              </a:rPr>
              <a:t>Toné et al., 2007). The decrease in FSC and SSC is attributed to the emergence of necrosis, cell death</a:t>
            </a:r>
            <a:r>
              <a:rPr lang="en">
                <a:latin typeface="Times New Roman"/>
                <a:ea typeface="Times New Roman"/>
                <a:cs typeface="Times New Roman"/>
                <a:sym typeface="Times New Roman"/>
              </a:rPr>
              <a:t> </a:t>
            </a:r>
          </a:p>
          <a:p>
            <a:pPr indent="0" lvl="0" mar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Shape 2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0" name="Shape 28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-Gastric cancer is the second leading cause of cancer-related deaths worldwide and it is estimated that 10,960 people will die from gastric cancer this year alone.</a:t>
            </a:r>
          </a:p>
          <a:p>
            <a:pPr indent="0" lvl="0" marL="0">
              <a:spcBef>
                <a:spcPts val="0"/>
              </a:spcBef>
              <a:buNone/>
            </a:pPr>
            <a:r>
              <a:rPr lang="en"/>
              <a:t>- Cancer in general is caused by either a decrease in apoptosis (cell death) or an increase in cell proliferation. </a:t>
            </a:r>
          </a:p>
          <a:p>
            <a:pPr indent="0" lvl="0" marL="0">
              <a:spcBef>
                <a:spcPts val="0"/>
              </a:spcBef>
              <a:buNone/>
            </a:pPr>
            <a:r>
              <a:rPr lang="en"/>
              <a:t>- </a:t>
            </a:r>
            <a:r>
              <a:rPr lang="en" sz="1200">
                <a:latin typeface="Times New Roman"/>
                <a:ea typeface="Times New Roman"/>
                <a:cs typeface="Times New Roman"/>
                <a:sym typeface="Times New Roman"/>
              </a:rPr>
              <a:t> In people who do not have cancer, apoptosis will occur which is when cells will trigger a series of events in order to make room for newer cells, eliminate unhealthy cells, or to get rid of unnecessary cells (Apoptosis, 2016). In cancerous cells, apoptosis can be hindered or completely evaded which can lead to uncontrolled cell division </a:t>
            </a:r>
          </a:p>
          <a:p>
            <a:pPr indent="0" lvl="0" mar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Shape 1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4" name="Shape 144"/>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H. pylori- a gram negative bacteria with a spiral shape that is grown in the digestive tract. </a:t>
            </a:r>
          </a:p>
          <a:p>
            <a:pPr indent="-298450" lvl="0" marL="457200" rtl="0">
              <a:spcBef>
                <a:spcPts val="0"/>
              </a:spcBef>
              <a:spcAft>
                <a:spcPts val="0"/>
              </a:spcAft>
              <a:buSzPts val="1100"/>
              <a:buChar char="-"/>
            </a:pPr>
            <a:r>
              <a:rPr lang="en"/>
              <a:t>In most cases it is harmless however, in some cases it has been known to cause diseases such as peptic ulcers and gastric cancer when penetrating the stomach lining. </a:t>
            </a:r>
          </a:p>
          <a:p>
            <a:pPr indent="-298450" lvl="0" marL="457200" rtl="0">
              <a:spcBef>
                <a:spcPts val="0"/>
              </a:spcBef>
              <a:buSzPts val="1100"/>
              <a:buChar char="-"/>
            </a:pPr>
            <a:r>
              <a:rPr lang="en"/>
              <a:t>Is recognized as a group 1 carcinogen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Shape 1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1" name="Shape 15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rPr lang="en"/>
              <a:t>There are two strains of H. pylori, CagA-positive and CagA-negative.</a:t>
            </a:r>
          </a:p>
          <a:p>
            <a:pPr indent="-298450" lvl="0" marL="457200" rtl="0">
              <a:spcBef>
                <a:spcPts val="0"/>
              </a:spcBef>
              <a:spcAft>
                <a:spcPts val="0"/>
              </a:spcAft>
              <a:buSzPts val="1100"/>
              <a:buChar char="-"/>
            </a:pPr>
            <a:r>
              <a:rPr lang="en" sz="1200">
                <a:latin typeface="Times New Roman"/>
                <a:ea typeface="Times New Roman"/>
                <a:cs typeface="Times New Roman"/>
                <a:sym typeface="Times New Roman"/>
              </a:rPr>
              <a:t>When </a:t>
            </a:r>
            <a:r>
              <a:rPr i="1" lang="en" sz="1200">
                <a:latin typeface="Times New Roman"/>
                <a:ea typeface="Times New Roman"/>
                <a:cs typeface="Times New Roman"/>
                <a:sym typeface="Times New Roman"/>
              </a:rPr>
              <a:t>H. pylori </a:t>
            </a:r>
            <a:r>
              <a:rPr lang="en" sz="1200">
                <a:latin typeface="Times New Roman"/>
                <a:ea typeface="Times New Roman"/>
                <a:cs typeface="Times New Roman"/>
                <a:sym typeface="Times New Roman"/>
              </a:rPr>
              <a:t>CagA positive bacteria</a:t>
            </a:r>
            <a:r>
              <a:rPr i="1"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come in</a:t>
            </a:r>
            <a:r>
              <a:rPr i="1" lang="en" sz="1200">
                <a:latin typeface="Times New Roman"/>
                <a:ea typeface="Times New Roman"/>
                <a:cs typeface="Times New Roman"/>
                <a:sym typeface="Times New Roman"/>
              </a:rPr>
              <a:t> </a:t>
            </a:r>
            <a:r>
              <a:rPr lang="en" sz="1200">
                <a:latin typeface="Times New Roman"/>
                <a:ea typeface="Times New Roman"/>
                <a:cs typeface="Times New Roman"/>
                <a:sym typeface="Times New Roman"/>
              </a:rPr>
              <a:t>contact with gastric host cells, CagA is injected into the cytoplasm of the host cell. </a:t>
            </a:r>
          </a:p>
          <a:p>
            <a:pPr indent="-304800" lvl="0" marL="457200" rtl="0">
              <a:spcBef>
                <a:spcPts val="0"/>
              </a:spcBef>
              <a:spcAft>
                <a:spcPts val="0"/>
              </a:spcAft>
              <a:buSzPts val="1200"/>
              <a:buFont typeface="Times New Roman"/>
              <a:buChar char="-"/>
            </a:pPr>
            <a:r>
              <a:rPr lang="en" sz="1200">
                <a:latin typeface="Times New Roman"/>
                <a:ea typeface="Times New Roman"/>
                <a:cs typeface="Times New Roman"/>
                <a:sym typeface="Times New Roman"/>
              </a:rPr>
              <a:t>CagA is a protein encoded on the Cag pathogenicity island, and  has been hypothesized by Ohnishi et al to be an oncoprotein, which turns regular host cells into tumorous cells, however, researchers do not know exactly how CagA affects apoptosis of gastric cancer cells. </a:t>
            </a:r>
          </a:p>
          <a:p>
            <a:pPr indent="-304800" lvl="0" marL="457200" rtl="0">
              <a:spcBef>
                <a:spcPts val="0"/>
              </a:spcBef>
              <a:buSzPts val="1200"/>
              <a:buFont typeface="Times New Roman"/>
              <a:buChar char="-"/>
            </a:pPr>
            <a:r>
              <a:t/>
            </a:r>
            <a:endParaRPr sz="1200">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3" name="Shape 16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304800" lvl="0" marL="457200" rtl="0">
              <a:spcBef>
                <a:spcPts val="0"/>
              </a:spcBef>
              <a:buSzPts val="1200"/>
              <a:buFont typeface="Times New Roman"/>
              <a:buChar char="-"/>
            </a:pPr>
            <a:r>
              <a:rPr lang="en" sz="1200">
                <a:latin typeface="Times New Roman"/>
                <a:ea typeface="Times New Roman"/>
                <a:cs typeface="Times New Roman"/>
                <a:sym typeface="Times New Roman"/>
              </a:rPr>
              <a:t>As I mentioned early, CagA is a protein encoded on the Cag pathogenicity island, which </a:t>
            </a:r>
            <a:r>
              <a:rPr lang="en" sz="1200">
                <a:solidFill>
                  <a:srgbClr val="222222"/>
                </a:solidFill>
                <a:highlight>
                  <a:srgbClr val="FFFFFF"/>
                </a:highlight>
                <a:latin typeface="Roboto"/>
                <a:ea typeface="Roboto"/>
                <a:cs typeface="Roboto"/>
                <a:sym typeface="Roboto"/>
              </a:rPr>
              <a:t>are distinct genetic elements on the chromosomes of a large number of bacterial pathogens. PAIs encode various virulence factors and are normally absent from non-</a:t>
            </a:r>
            <a:r>
              <a:rPr b="1" lang="en" sz="1200">
                <a:solidFill>
                  <a:srgbClr val="222222"/>
                </a:solidFill>
                <a:highlight>
                  <a:srgbClr val="FFFFFF"/>
                </a:highlight>
                <a:latin typeface="Roboto"/>
                <a:ea typeface="Roboto"/>
                <a:cs typeface="Roboto"/>
                <a:sym typeface="Roboto"/>
              </a:rPr>
              <a:t>pathogenic</a:t>
            </a:r>
            <a:r>
              <a:rPr lang="en" sz="1200">
                <a:solidFill>
                  <a:srgbClr val="222222"/>
                </a:solidFill>
                <a:highlight>
                  <a:srgbClr val="FFFFFF"/>
                </a:highlight>
                <a:latin typeface="Roboto"/>
                <a:ea typeface="Roboto"/>
                <a:cs typeface="Roboto"/>
                <a:sym typeface="Roboto"/>
              </a:rPr>
              <a:t> strains of the same or closely related species.</a:t>
            </a:r>
          </a:p>
          <a:p>
            <a:pPr indent="-304800" lvl="0" marL="457200" rtl="0">
              <a:spcBef>
                <a:spcPts val="0"/>
              </a:spcBef>
              <a:buSzPts val="1200"/>
              <a:buFont typeface="Times New Roman"/>
              <a:buChar char="-"/>
            </a:pPr>
            <a:r>
              <a:rPr lang="en" sz="1200">
                <a:latin typeface="Times New Roman"/>
                <a:ea typeface="Times New Roman"/>
                <a:cs typeface="Times New Roman"/>
                <a:sym typeface="Times New Roman"/>
              </a:rPr>
              <a:t>The only difference between the CagA-positive strain and CagA-negative strain of H. pylori is that the CagA-positive strain contains the entire pathogenicity island containing the CagA gene while the CagA-negative strain is missing the entire pathogenicity island.</a:t>
            </a:r>
          </a:p>
          <a:p>
            <a:pPr indent="-304800" lvl="0" marL="457200" rtl="0">
              <a:spcBef>
                <a:spcPts val="0"/>
              </a:spcBef>
              <a:buSzPts val="1200"/>
              <a:buFont typeface="Times New Roman"/>
              <a:buChar char="-"/>
            </a:pPr>
            <a:r>
              <a:rPr lang="en" sz="1200">
                <a:latin typeface="Times New Roman"/>
                <a:ea typeface="Times New Roman"/>
                <a:cs typeface="Times New Roman"/>
                <a:sym typeface="Times New Roman"/>
              </a:rPr>
              <a:t>Therefore, in order to compare the CagA-positive plasmid and CagA-negative plasmid to determine the difference in apoptosis, I want these plasmids to be exactly the same other than the CagA gene, which means the CagA negative strain needs to include the pathogenicity island, but not the CagA gene. </a:t>
            </a:r>
          </a:p>
          <a:p>
            <a:pPr indent="0" lvl="0" marL="0" rtl="0">
              <a:spcBef>
                <a:spcPts val="0"/>
              </a:spcBef>
              <a:buNone/>
            </a:pPr>
            <a:r>
              <a:t/>
            </a:r>
            <a:endParaRPr sz="1200">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Shape 1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1" name="Shape 181"/>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298450" lvl="0" marL="457200" rtl="0">
              <a:spcBef>
                <a:spcPts val="0"/>
              </a:spcBef>
              <a:buSzPts val="1100"/>
              <a:buChar char="-"/>
            </a:pPr>
            <a:r>
              <a:rPr lang="en"/>
              <a:t>The source organism for the gastric cancer cells are homosapiens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Shape 1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3" name="Shape 19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6" name="Shape 20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Shape 2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8" name="Shape 22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p:nvPr/>
        </p:nvSpPr>
        <p:spPr>
          <a:xfrm rot="5400000">
            <a:off x="7500300" y="505"/>
            <a:ext cx="1643700" cy="1643700"/>
          </a:xfrm>
          <a:prstGeom prst="diagStripe">
            <a:avLst>
              <a:gd fmla="val 0" name="adj"/>
            </a:avLst>
          </a:prstGeom>
          <a:solidFill>
            <a:schemeClr val="lt1">
              <a:alpha val="3030"/>
            </a:schemeClr>
          </a:solidFill>
          <a:ln>
            <a:noFill/>
          </a:ln>
        </p:spPr>
        <p:txBody>
          <a:bodyPr anchorCtr="0" anchor="ctr" bIns="91425" lIns="91425" rIns="91425" wrap="square" tIns="91425">
            <a:noAutofit/>
          </a:bodyPr>
          <a:lstStyle/>
          <a:p>
            <a:pPr indent="0" lvl="0" marL="0">
              <a:spcBef>
                <a:spcPts val="0"/>
              </a:spcBef>
              <a:buNone/>
            </a:pPr>
            <a:r>
              <a:t/>
            </a:r>
            <a:endParaRPr/>
          </a:p>
        </p:txBody>
      </p:sp>
      <p:grpSp>
        <p:nvGrpSpPr>
          <p:cNvPr id="11" name="Shape 11"/>
          <p:cNvGrpSpPr/>
          <p:nvPr/>
        </p:nvGrpSpPr>
        <p:grpSpPr>
          <a:xfrm>
            <a:off x="0" y="490"/>
            <a:ext cx="5153705" cy="5134399"/>
            <a:chOff x="0" y="75"/>
            <a:chExt cx="5153705" cy="5152950"/>
          </a:xfrm>
        </p:grpSpPr>
        <p:sp>
          <p:nvSpPr>
            <p:cNvPr id="12" name="Shape 12"/>
            <p:cNvSpPr/>
            <p:nvPr/>
          </p:nvSpPr>
          <p:spPr>
            <a:xfrm rot="-5400000">
              <a:off x="455" y="-225"/>
              <a:ext cx="5152800" cy="5153700"/>
            </a:xfrm>
            <a:prstGeom prst="diagStripe">
              <a:avLst>
                <a:gd fmla="val 50000" name="adj"/>
              </a:avLst>
            </a:prstGeom>
            <a:solidFill>
              <a:schemeClr val="lt1">
                <a:alpha val="303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3" name="Shape 13"/>
            <p:cNvSpPr/>
            <p:nvPr/>
          </p:nvSpPr>
          <p:spPr>
            <a:xfrm rot="-5400000">
              <a:off x="150" y="1145825"/>
              <a:ext cx="3996600" cy="3996900"/>
            </a:xfrm>
            <a:prstGeom prst="diagStripe">
              <a:avLst>
                <a:gd fmla="val 58774" name="adj"/>
              </a:avLst>
            </a:prstGeom>
            <a:solidFill>
              <a:schemeClr val="lt1">
                <a:alpha val="303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4" name="Shape 14"/>
            <p:cNvSpPr/>
            <p:nvPr/>
          </p:nvSpPr>
          <p:spPr>
            <a:xfrm rot="-5400000">
              <a:off x="1646" y="-75"/>
              <a:ext cx="2299800" cy="23001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5" name="Shape 15"/>
            <p:cNvSpPr/>
            <p:nvPr/>
          </p:nvSpPr>
          <p:spPr>
            <a:xfrm flipH="1">
              <a:off x="652821" y="590035"/>
              <a:ext cx="2300100" cy="2299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6" name="Shape 16"/>
          <p:cNvSpPr txBox="1"/>
          <p:nvPr>
            <p:ph type="ctrTitle"/>
          </p:nvPr>
        </p:nvSpPr>
        <p:spPr>
          <a:xfrm>
            <a:off x="3537150" y="1578400"/>
            <a:ext cx="5017500" cy="1578900"/>
          </a:xfrm>
          <a:prstGeom prst="rect">
            <a:avLst/>
          </a:prstGeom>
        </p:spPr>
        <p:txBody>
          <a:bodyPr anchorCtr="0" anchor="t" bIns="91425" lIns="91425" rIns="91425" wrap="square" tIns="91425"/>
          <a:lstStyle>
            <a:lvl1pPr lvl="0">
              <a:spcBef>
                <a:spcPts val="0"/>
              </a:spcBef>
              <a:buSzPts val="4000"/>
              <a:buNone/>
              <a:defRPr sz="4000"/>
            </a:lvl1pPr>
            <a:lvl2pPr lvl="1">
              <a:spcBef>
                <a:spcPts val="0"/>
              </a:spcBef>
              <a:buSzPts val="4000"/>
              <a:buNone/>
              <a:defRPr sz="4000"/>
            </a:lvl2pPr>
            <a:lvl3pPr lvl="2">
              <a:spcBef>
                <a:spcPts val="0"/>
              </a:spcBef>
              <a:buSzPts val="4000"/>
              <a:buNone/>
              <a:defRPr sz="4000"/>
            </a:lvl3pPr>
            <a:lvl4pPr lvl="3">
              <a:spcBef>
                <a:spcPts val="0"/>
              </a:spcBef>
              <a:buSzPts val="4000"/>
              <a:buNone/>
              <a:defRPr sz="4000"/>
            </a:lvl4pPr>
            <a:lvl5pPr lvl="4">
              <a:spcBef>
                <a:spcPts val="0"/>
              </a:spcBef>
              <a:buSzPts val="4000"/>
              <a:buNone/>
              <a:defRPr sz="4000"/>
            </a:lvl5pPr>
            <a:lvl6pPr lvl="5">
              <a:spcBef>
                <a:spcPts val="0"/>
              </a:spcBef>
              <a:buSzPts val="4000"/>
              <a:buNone/>
              <a:defRPr sz="4000"/>
            </a:lvl6pPr>
            <a:lvl7pPr lvl="6">
              <a:spcBef>
                <a:spcPts val="0"/>
              </a:spcBef>
              <a:buSzPts val="4000"/>
              <a:buNone/>
              <a:defRPr sz="4000"/>
            </a:lvl7pPr>
            <a:lvl8pPr lvl="7">
              <a:spcBef>
                <a:spcPts val="0"/>
              </a:spcBef>
              <a:buSzPts val="4000"/>
              <a:buNone/>
              <a:defRPr sz="4000"/>
            </a:lvl8pPr>
            <a:lvl9pPr lvl="8">
              <a:spcBef>
                <a:spcPts val="0"/>
              </a:spcBef>
              <a:buSzPts val="4000"/>
              <a:buNone/>
              <a:defRPr sz="4000"/>
            </a:lvl9pPr>
          </a:lstStyle>
          <a:p/>
        </p:txBody>
      </p:sp>
      <p:sp>
        <p:nvSpPr>
          <p:cNvPr id="17" name="Shape 17"/>
          <p:cNvSpPr txBox="1"/>
          <p:nvPr>
            <p:ph idx="1" type="subTitle"/>
          </p:nvPr>
        </p:nvSpPr>
        <p:spPr>
          <a:xfrm>
            <a:off x="5083950" y="3924925"/>
            <a:ext cx="3470700" cy="506100"/>
          </a:xfrm>
          <a:prstGeom prst="rect">
            <a:avLst/>
          </a:prstGeom>
        </p:spPr>
        <p:txBody>
          <a:bodyPr anchorCtr="0" anchor="t" bIns="91425" lIns="91425"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105" name="Shape 105"/>
        <p:cNvGrpSpPr/>
        <p:nvPr/>
      </p:nvGrpSpPr>
      <p:grpSpPr>
        <a:xfrm>
          <a:off x="0" y="0"/>
          <a:ext cx="0" cy="0"/>
          <a:chOff x="0" y="0"/>
          <a:chExt cx="0" cy="0"/>
        </a:xfrm>
      </p:grpSpPr>
      <p:grpSp>
        <p:nvGrpSpPr>
          <p:cNvPr id="106" name="Shape 106"/>
          <p:cNvGrpSpPr/>
          <p:nvPr/>
        </p:nvGrpSpPr>
        <p:grpSpPr>
          <a:xfrm>
            <a:off x="4406400" y="0"/>
            <a:ext cx="4737600" cy="5143065"/>
            <a:chOff x="4406400" y="0"/>
            <a:chExt cx="4737600" cy="5143065"/>
          </a:xfrm>
        </p:grpSpPr>
        <p:sp>
          <p:nvSpPr>
            <p:cNvPr id="107" name="Shape 107"/>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08" name="Shape 108"/>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09" name="Shape 109"/>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0" name="Shape 110"/>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1" name="Shape 111"/>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2" name="Shape 112"/>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3" name="Shape 113"/>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4" name="Shape 114"/>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115" name="Shape 115"/>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6" name="Shape 116"/>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7" name="Shape 117"/>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8" name="Shape 118"/>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19" name="Shape 119"/>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20" name="Shape 120"/>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121" name="Shape 121"/>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22" name="Shape 122"/>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23" name="Shape 123"/>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24" name="Shape 124"/>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25" name="Shape 125"/>
          <p:cNvSpPr txBox="1"/>
          <p:nvPr>
            <p:ph type="title"/>
          </p:nvPr>
        </p:nvSpPr>
        <p:spPr>
          <a:xfrm>
            <a:off x="823850" y="1284675"/>
            <a:ext cx="4776000" cy="1300800"/>
          </a:xfrm>
          <a:prstGeom prst="rect">
            <a:avLst/>
          </a:prstGeom>
        </p:spPr>
        <p:txBody>
          <a:bodyPr anchorCtr="0" anchor="t" bIns="91425" lIns="91425" rIns="91425" wrap="square" tIns="91425"/>
          <a:lstStyle>
            <a:lvl1pPr lvl="0">
              <a:spcBef>
                <a:spcPts val="0"/>
              </a:spcBef>
              <a:buSzPts val="8000"/>
              <a:buNone/>
              <a:defRPr sz="8000"/>
            </a:lvl1pPr>
            <a:lvl2pPr lvl="1">
              <a:spcBef>
                <a:spcPts val="0"/>
              </a:spcBef>
              <a:buSzPts val="8000"/>
              <a:buNone/>
              <a:defRPr sz="8000"/>
            </a:lvl2pPr>
            <a:lvl3pPr lvl="2">
              <a:spcBef>
                <a:spcPts val="0"/>
              </a:spcBef>
              <a:buSzPts val="8000"/>
              <a:buNone/>
              <a:defRPr sz="8000"/>
            </a:lvl3pPr>
            <a:lvl4pPr lvl="3">
              <a:spcBef>
                <a:spcPts val="0"/>
              </a:spcBef>
              <a:buSzPts val="8000"/>
              <a:buNone/>
              <a:defRPr sz="8000"/>
            </a:lvl4pPr>
            <a:lvl5pPr lvl="4">
              <a:spcBef>
                <a:spcPts val="0"/>
              </a:spcBef>
              <a:buSzPts val="8000"/>
              <a:buNone/>
              <a:defRPr sz="8000"/>
            </a:lvl5pPr>
            <a:lvl6pPr lvl="5">
              <a:spcBef>
                <a:spcPts val="0"/>
              </a:spcBef>
              <a:buSzPts val="8000"/>
              <a:buNone/>
              <a:defRPr sz="8000"/>
            </a:lvl6pPr>
            <a:lvl7pPr lvl="6">
              <a:spcBef>
                <a:spcPts val="0"/>
              </a:spcBef>
              <a:buSzPts val="8000"/>
              <a:buNone/>
              <a:defRPr sz="8000"/>
            </a:lvl7pPr>
            <a:lvl8pPr lvl="7">
              <a:spcBef>
                <a:spcPts val="0"/>
              </a:spcBef>
              <a:buSzPts val="8000"/>
              <a:buNone/>
              <a:defRPr sz="8000"/>
            </a:lvl8pPr>
            <a:lvl9pPr lvl="8">
              <a:spcBef>
                <a:spcPts val="0"/>
              </a:spcBef>
              <a:buSzPts val="8000"/>
              <a:buNone/>
              <a:defRPr sz="8000"/>
            </a:lvl9pPr>
          </a:lstStyle>
          <a:p/>
        </p:txBody>
      </p:sp>
      <p:sp>
        <p:nvSpPr>
          <p:cNvPr id="126" name="Shape 126"/>
          <p:cNvSpPr txBox="1"/>
          <p:nvPr>
            <p:ph idx="1" type="body"/>
          </p:nvPr>
        </p:nvSpPr>
        <p:spPr>
          <a:xfrm>
            <a:off x="823850" y="2643124"/>
            <a:ext cx="4776000" cy="12189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127" name="Shape 12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128" name="Shape 128"/>
        <p:cNvGrpSpPr/>
        <p:nvPr/>
      </p:nvGrpSpPr>
      <p:grpSpPr>
        <a:xfrm>
          <a:off x="0" y="0"/>
          <a:ext cx="0" cy="0"/>
          <a:chOff x="0" y="0"/>
          <a:chExt cx="0" cy="0"/>
        </a:xfrm>
      </p:grpSpPr>
      <p:sp>
        <p:nvSpPr>
          <p:cNvPr id="129" name="Shape 129"/>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9" name="Shape 19"/>
        <p:cNvGrpSpPr/>
        <p:nvPr/>
      </p:nvGrpSpPr>
      <p:grpSpPr>
        <a:xfrm>
          <a:off x="0" y="0"/>
          <a:ext cx="0" cy="0"/>
          <a:chOff x="0" y="0"/>
          <a:chExt cx="0" cy="0"/>
        </a:xfrm>
      </p:grpSpPr>
      <p:grpSp>
        <p:nvGrpSpPr>
          <p:cNvPr id="20" name="Shape 20"/>
          <p:cNvGrpSpPr/>
          <p:nvPr/>
        </p:nvGrpSpPr>
        <p:grpSpPr>
          <a:xfrm>
            <a:off x="4406400" y="0"/>
            <a:ext cx="4737600" cy="5143065"/>
            <a:chOff x="4406400" y="0"/>
            <a:chExt cx="4737600" cy="5143065"/>
          </a:xfrm>
        </p:grpSpPr>
        <p:sp>
          <p:nvSpPr>
            <p:cNvPr id="21" name="Shape 21"/>
            <p:cNvSpPr/>
            <p:nvPr/>
          </p:nvSpPr>
          <p:spPr>
            <a:xfrm rot="5400000">
              <a:off x="4408200" y="-1800"/>
              <a:ext cx="47340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22" name="Shape 22"/>
            <p:cNvSpPr/>
            <p:nvPr/>
          </p:nvSpPr>
          <p:spPr>
            <a:xfrm rot="5400000">
              <a:off x="4841125" y="5700"/>
              <a:ext cx="42981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23" name="Shape 23"/>
            <p:cNvSpPr/>
            <p:nvPr/>
          </p:nvSpPr>
          <p:spPr>
            <a:xfrm rot="-5400000">
              <a:off x="5618399" y="123646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24" name="Shape 24"/>
            <p:cNvSpPr/>
            <p:nvPr/>
          </p:nvSpPr>
          <p:spPr>
            <a:xfrm flipH="1">
              <a:off x="5849857" y="14439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25" name="Shape 25"/>
            <p:cNvSpPr/>
            <p:nvPr/>
          </p:nvSpPr>
          <p:spPr>
            <a:xfrm rot="-5400000">
              <a:off x="5987081" y="24694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26" name="Shape 26"/>
            <p:cNvSpPr/>
            <p:nvPr/>
          </p:nvSpPr>
          <p:spPr>
            <a:xfrm flipH="1">
              <a:off x="6222115" y="267695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27" name="Shape 27"/>
            <p:cNvSpPr/>
            <p:nvPr/>
          </p:nvSpPr>
          <p:spPr>
            <a:xfrm rot="-5400000">
              <a:off x="6675341" y="186201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28" name="Shape 28"/>
            <p:cNvSpPr/>
            <p:nvPr/>
          </p:nvSpPr>
          <p:spPr>
            <a:xfrm flipH="1">
              <a:off x="6908099" y="2069505"/>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29" name="Shape 29"/>
            <p:cNvSpPr/>
            <p:nvPr/>
          </p:nvSpPr>
          <p:spPr>
            <a:xfrm rot="-5400000">
              <a:off x="6861141" y="247781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0" name="Shape 30"/>
            <p:cNvSpPr/>
            <p:nvPr/>
          </p:nvSpPr>
          <p:spPr>
            <a:xfrm flipH="1">
              <a:off x="7965266" y="269296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1" name="Shape 31"/>
            <p:cNvSpPr/>
            <p:nvPr/>
          </p:nvSpPr>
          <p:spPr>
            <a:xfrm flipH="1">
              <a:off x="8145082" y="330875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2" name="Shape 32"/>
            <p:cNvSpPr/>
            <p:nvPr/>
          </p:nvSpPr>
          <p:spPr>
            <a:xfrm rot="-5400000">
              <a:off x="7047599" y="309501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3" name="Shape 33"/>
            <p:cNvSpPr/>
            <p:nvPr/>
          </p:nvSpPr>
          <p:spPr>
            <a:xfrm flipH="1">
              <a:off x="7276649" y="330250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4" name="Shape 34"/>
            <p:cNvSpPr/>
            <p:nvPr/>
          </p:nvSpPr>
          <p:spPr>
            <a:xfrm rot="-5400000">
              <a:off x="7227414" y="3710807"/>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35" name="Shape 35"/>
            <p:cNvSpPr/>
            <p:nvPr/>
          </p:nvSpPr>
          <p:spPr>
            <a:xfrm flipH="1">
              <a:off x="7462448" y="391829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6" name="Shape 36"/>
            <p:cNvSpPr/>
            <p:nvPr/>
          </p:nvSpPr>
          <p:spPr>
            <a:xfrm rot="-5400000">
              <a:off x="8102491" y="371847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7" name="Shape 37"/>
            <p:cNvSpPr/>
            <p:nvPr/>
          </p:nvSpPr>
          <p:spPr>
            <a:xfrm flipH="1">
              <a:off x="8334533" y="392596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38" name="Shape 38"/>
            <p:cNvSpPr/>
            <p:nvPr/>
          </p:nvSpPr>
          <p:spPr>
            <a:xfrm rot="-5400000">
              <a:off x="8288290" y="433426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39" name="Shape 39"/>
          <p:cNvSpPr txBox="1"/>
          <p:nvPr>
            <p:ph type="title"/>
          </p:nvPr>
        </p:nvSpPr>
        <p:spPr>
          <a:xfrm>
            <a:off x="823850" y="2053000"/>
            <a:ext cx="4587000" cy="1148700"/>
          </a:xfrm>
          <a:prstGeom prst="rect">
            <a:avLst/>
          </a:prstGeom>
        </p:spPr>
        <p:txBody>
          <a:bodyPr anchorCtr="0" anchor="ctr"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41" name="Shape 41"/>
        <p:cNvGrpSpPr/>
        <p:nvPr/>
      </p:nvGrpSpPr>
      <p:grpSpPr>
        <a:xfrm>
          <a:off x="0" y="0"/>
          <a:ext cx="0" cy="0"/>
          <a:chOff x="0" y="0"/>
          <a:chExt cx="0" cy="0"/>
        </a:xfrm>
      </p:grpSpPr>
      <p:grpSp>
        <p:nvGrpSpPr>
          <p:cNvPr id="42" name="Shape 42"/>
          <p:cNvGrpSpPr/>
          <p:nvPr/>
        </p:nvGrpSpPr>
        <p:grpSpPr>
          <a:xfrm>
            <a:off x="0" y="381001"/>
            <a:ext cx="1037850" cy="1016287"/>
            <a:chOff x="0" y="381001"/>
            <a:chExt cx="1037850" cy="1016287"/>
          </a:xfrm>
        </p:grpSpPr>
        <p:sp>
          <p:nvSpPr>
            <p:cNvPr id="43" name="Shape 4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44" name="Shape 4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45" name="Shape 45"/>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46" name="Shape 46"/>
          <p:cNvSpPr txBox="1"/>
          <p:nvPr>
            <p:ph idx="1" type="body"/>
          </p:nvPr>
        </p:nvSpPr>
        <p:spPr>
          <a:xfrm>
            <a:off x="1297500" y="1567550"/>
            <a:ext cx="7038900" cy="29112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48" name="Shape 48"/>
        <p:cNvGrpSpPr/>
        <p:nvPr/>
      </p:nvGrpSpPr>
      <p:grpSpPr>
        <a:xfrm>
          <a:off x="0" y="0"/>
          <a:ext cx="0" cy="0"/>
          <a:chOff x="0" y="0"/>
          <a:chExt cx="0" cy="0"/>
        </a:xfrm>
      </p:grpSpPr>
      <p:grpSp>
        <p:nvGrpSpPr>
          <p:cNvPr id="49" name="Shape 49"/>
          <p:cNvGrpSpPr/>
          <p:nvPr/>
        </p:nvGrpSpPr>
        <p:grpSpPr>
          <a:xfrm>
            <a:off x="0" y="381001"/>
            <a:ext cx="1037850" cy="1016287"/>
            <a:chOff x="0" y="381001"/>
            <a:chExt cx="1037850" cy="1016287"/>
          </a:xfrm>
        </p:grpSpPr>
        <p:sp>
          <p:nvSpPr>
            <p:cNvPr id="50" name="Shape 50"/>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51" name="Shape 51"/>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52" name="Shape 52"/>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53" name="Shape 53"/>
          <p:cNvSpPr txBox="1"/>
          <p:nvPr>
            <p:ph idx="1" type="body"/>
          </p:nvPr>
        </p:nvSpPr>
        <p:spPr>
          <a:xfrm>
            <a:off x="1297500" y="1567550"/>
            <a:ext cx="3403200" cy="29112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4" name="Shape 54"/>
          <p:cNvSpPr txBox="1"/>
          <p:nvPr>
            <p:ph idx="2" type="body"/>
          </p:nvPr>
        </p:nvSpPr>
        <p:spPr>
          <a:xfrm>
            <a:off x="4933221" y="1567550"/>
            <a:ext cx="3403200" cy="29112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55" name="Shape 55"/>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56" name="Shape 56"/>
        <p:cNvGrpSpPr/>
        <p:nvPr/>
      </p:nvGrpSpPr>
      <p:grpSpPr>
        <a:xfrm>
          <a:off x="0" y="0"/>
          <a:ext cx="0" cy="0"/>
          <a:chOff x="0" y="0"/>
          <a:chExt cx="0" cy="0"/>
        </a:xfrm>
      </p:grpSpPr>
      <p:grpSp>
        <p:nvGrpSpPr>
          <p:cNvPr id="57" name="Shape 57"/>
          <p:cNvGrpSpPr/>
          <p:nvPr/>
        </p:nvGrpSpPr>
        <p:grpSpPr>
          <a:xfrm>
            <a:off x="0" y="381001"/>
            <a:ext cx="1037850" cy="1016287"/>
            <a:chOff x="0" y="381001"/>
            <a:chExt cx="1037850" cy="1016287"/>
          </a:xfrm>
        </p:grpSpPr>
        <p:sp>
          <p:nvSpPr>
            <p:cNvPr id="58" name="Shape 58"/>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59" name="Shape 59"/>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60" name="Shape 60"/>
          <p:cNvSpPr txBox="1"/>
          <p:nvPr>
            <p:ph type="title"/>
          </p:nvPr>
        </p:nvSpPr>
        <p:spPr>
          <a:xfrm>
            <a:off x="1297500" y="393750"/>
            <a:ext cx="7038900" cy="914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61" name="Shape 61"/>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62" name="Shape 62"/>
        <p:cNvGrpSpPr/>
        <p:nvPr/>
      </p:nvGrpSpPr>
      <p:grpSpPr>
        <a:xfrm>
          <a:off x="0" y="0"/>
          <a:ext cx="0" cy="0"/>
          <a:chOff x="0" y="0"/>
          <a:chExt cx="0" cy="0"/>
        </a:xfrm>
      </p:grpSpPr>
      <p:grpSp>
        <p:nvGrpSpPr>
          <p:cNvPr id="63" name="Shape 63"/>
          <p:cNvGrpSpPr/>
          <p:nvPr/>
        </p:nvGrpSpPr>
        <p:grpSpPr>
          <a:xfrm>
            <a:off x="0" y="381001"/>
            <a:ext cx="1037850" cy="1016287"/>
            <a:chOff x="0" y="381001"/>
            <a:chExt cx="1037850" cy="1016287"/>
          </a:xfrm>
        </p:grpSpPr>
        <p:sp>
          <p:nvSpPr>
            <p:cNvPr id="64" name="Shape 64"/>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65" name="Shape 65"/>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66" name="Shape 66"/>
          <p:cNvSpPr txBox="1"/>
          <p:nvPr>
            <p:ph type="title"/>
          </p:nvPr>
        </p:nvSpPr>
        <p:spPr>
          <a:xfrm>
            <a:off x="1297500" y="393750"/>
            <a:ext cx="3798900" cy="14931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67" name="Shape 67"/>
          <p:cNvSpPr txBox="1"/>
          <p:nvPr>
            <p:ph idx="1" type="body"/>
          </p:nvPr>
        </p:nvSpPr>
        <p:spPr>
          <a:xfrm>
            <a:off x="1297500" y="1972550"/>
            <a:ext cx="3798900" cy="24159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68" name="Shape 6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69" name="Shape 69"/>
        <p:cNvGrpSpPr/>
        <p:nvPr/>
      </p:nvGrpSpPr>
      <p:grpSpPr>
        <a:xfrm>
          <a:off x="0" y="0"/>
          <a:ext cx="0" cy="0"/>
          <a:chOff x="0" y="0"/>
          <a:chExt cx="0" cy="0"/>
        </a:xfrm>
      </p:grpSpPr>
      <p:grpSp>
        <p:nvGrpSpPr>
          <p:cNvPr id="70" name="Shape 70"/>
          <p:cNvGrpSpPr/>
          <p:nvPr/>
        </p:nvGrpSpPr>
        <p:grpSpPr>
          <a:xfrm>
            <a:off x="4406400" y="0"/>
            <a:ext cx="4737600" cy="5143500"/>
            <a:chOff x="4406400" y="0"/>
            <a:chExt cx="4737600" cy="5143500"/>
          </a:xfrm>
        </p:grpSpPr>
        <p:sp>
          <p:nvSpPr>
            <p:cNvPr id="71" name="Shape 71"/>
            <p:cNvSpPr/>
            <p:nvPr/>
          </p:nvSpPr>
          <p:spPr>
            <a:xfrm rot="5400000">
              <a:off x="4407900" y="-1500"/>
              <a:ext cx="4734600" cy="4737600"/>
            </a:xfrm>
            <a:prstGeom prst="diagStripe">
              <a:avLst>
                <a:gd fmla="val 49469" name="adj"/>
              </a:avLst>
            </a:prstGeom>
            <a:solidFill>
              <a:schemeClr val="lt1">
                <a:alpha val="346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72" name="Shape 72"/>
            <p:cNvSpPr/>
            <p:nvPr/>
          </p:nvSpPr>
          <p:spPr>
            <a:xfrm rot="5400000">
              <a:off x="4840825" y="6000"/>
              <a:ext cx="4298700" cy="4286700"/>
            </a:xfrm>
            <a:prstGeom prst="diagStripe">
              <a:avLst>
                <a:gd fmla="val 0" name="adj"/>
              </a:avLst>
            </a:prstGeom>
            <a:solidFill>
              <a:schemeClr val="lt1">
                <a:alpha val="346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73" name="Shape 73"/>
            <p:cNvSpPr/>
            <p:nvPr/>
          </p:nvSpPr>
          <p:spPr>
            <a:xfrm rot="-5400000">
              <a:off x="5618399" y="123664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74" name="Shape 74"/>
            <p:cNvSpPr/>
            <p:nvPr/>
          </p:nvSpPr>
          <p:spPr>
            <a:xfrm flipH="1">
              <a:off x="5849857" y="144407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75" name="Shape 75"/>
            <p:cNvSpPr/>
            <p:nvPr/>
          </p:nvSpPr>
          <p:spPr>
            <a:xfrm rot="-5400000">
              <a:off x="5987081" y="2469743"/>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76" name="Shape 76"/>
            <p:cNvSpPr/>
            <p:nvPr/>
          </p:nvSpPr>
          <p:spPr>
            <a:xfrm flipH="1">
              <a:off x="6222115" y="2677179"/>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77" name="Shape 77"/>
            <p:cNvSpPr/>
            <p:nvPr/>
          </p:nvSpPr>
          <p:spPr>
            <a:xfrm rot="-5400000">
              <a:off x="6675341" y="1862244"/>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78" name="Shape 78"/>
            <p:cNvSpPr/>
            <p:nvPr/>
          </p:nvSpPr>
          <p:spPr>
            <a:xfrm flipH="1">
              <a:off x="6908099" y="2069680"/>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sp>
          <p:nvSpPr>
            <p:cNvPr id="79" name="Shape 79"/>
            <p:cNvSpPr/>
            <p:nvPr/>
          </p:nvSpPr>
          <p:spPr>
            <a:xfrm rot="-5400000">
              <a:off x="6861141" y="2478088"/>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0" name="Shape 80"/>
            <p:cNvSpPr/>
            <p:nvPr/>
          </p:nvSpPr>
          <p:spPr>
            <a:xfrm flipH="1">
              <a:off x="7965266" y="269319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1" name="Shape 81"/>
            <p:cNvSpPr/>
            <p:nvPr/>
          </p:nvSpPr>
          <p:spPr>
            <a:xfrm flipH="1">
              <a:off x="8145082" y="330903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2" name="Shape 82"/>
            <p:cNvSpPr/>
            <p:nvPr/>
          </p:nvSpPr>
          <p:spPr>
            <a:xfrm rot="-5400000">
              <a:off x="7047599" y="309534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3" name="Shape 83"/>
            <p:cNvSpPr/>
            <p:nvPr/>
          </p:nvSpPr>
          <p:spPr>
            <a:xfrm flipH="1">
              <a:off x="7276649" y="3302781"/>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4" name="Shape 84"/>
            <p:cNvSpPr/>
            <p:nvPr/>
          </p:nvSpPr>
          <p:spPr>
            <a:xfrm rot="-5400000">
              <a:off x="7227414" y="3711189"/>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85" name="Shape 85"/>
            <p:cNvSpPr/>
            <p:nvPr/>
          </p:nvSpPr>
          <p:spPr>
            <a:xfrm flipH="1">
              <a:off x="7462448" y="3918625"/>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6" name="Shape 86"/>
            <p:cNvSpPr/>
            <p:nvPr/>
          </p:nvSpPr>
          <p:spPr>
            <a:xfrm rot="-5400000">
              <a:off x="8102491" y="3718856"/>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7" name="Shape 87"/>
            <p:cNvSpPr/>
            <p:nvPr/>
          </p:nvSpPr>
          <p:spPr>
            <a:xfrm flipH="1">
              <a:off x="8334533" y="3926292"/>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88" name="Shape 88"/>
            <p:cNvSpPr/>
            <p:nvPr/>
          </p:nvSpPr>
          <p:spPr>
            <a:xfrm rot="-5400000">
              <a:off x="8288290" y="4334700"/>
              <a:ext cx="808800" cy="808800"/>
            </a:xfrm>
            <a:prstGeom prst="diagStripe">
              <a:avLst>
                <a:gd fmla="val 50000" name="adj"/>
              </a:avLst>
            </a:prstGeom>
            <a:solidFill>
              <a:schemeClr val="lt1">
                <a:alpha val="7310"/>
              </a:schemeClr>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89" name="Shape 89"/>
          <p:cNvSpPr txBox="1"/>
          <p:nvPr>
            <p:ph type="title"/>
          </p:nvPr>
        </p:nvSpPr>
        <p:spPr>
          <a:xfrm>
            <a:off x="823850" y="866775"/>
            <a:ext cx="4587000" cy="3521100"/>
          </a:xfrm>
          <a:prstGeom prst="rect">
            <a:avLst/>
          </a:prstGeom>
        </p:spPr>
        <p:txBody>
          <a:bodyPr anchorCtr="0" anchor="ctr" bIns="91425" lIns="91425" rIns="91425" wrap="square" tIns="91425"/>
          <a:lstStyle>
            <a:lvl1pPr lvl="0">
              <a:spcBef>
                <a:spcPts val="0"/>
              </a:spcBef>
              <a:buSzPts val="2800"/>
              <a:buNone/>
              <a:defRPr/>
            </a:lvl1pPr>
            <a:lvl2pPr lvl="1">
              <a:spcBef>
                <a:spcPts val="0"/>
              </a:spcBef>
              <a:buSzPts val="2800"/>
              <a:buNone/>
              <a:defRPr/>
            </a:lvl2pPr>
            <a:lvl3pPr lvl="2">
              <a:spcBef>
                <a:spcPts val="0"/>
              </a:spcBef>
              <a:buSzPts val="2800"/>
              <a:buNone/>
              <a:defRPr/>
            </a:lvl3pPr>
            <a:lvl4pPr lvl="3">
              <a:spcBef>
                <a:spcPts val="0"/>
              </a:spcBef>
              <a:buSzPts val="2800"/>
              <a:buNone/>
              <a:defRPr/>
            </a:lvl4pPr>
            <a:lvl5pPr lvl="4">
              <a:spcBef>
                <a:spcPts val="0"/>
              </a:spcBef>
              <a:buSzPts val="2800"/>
              <a:buNone/>
              <a:defRPr/>
            </a:lvl5pPr>
            <a:lvl6pPr lvl="5">
              <a:spcBef>
                <a:spcPts val="0"/>
              </a:spcBef>
              <a:buSzPts val="2800"/>
              <a:buNone/>
              <a:defRPr/>
            </a:lvl6pPr>
            <a:lvl7pPr lvl="6">
              <a:spcBef>
                <a:spcPts val="0"/>
              </a:spcBef>
              <a:buSzPts val="2800"/>
              <a:buNone/>
              <a:defRPr/>
            </a:lvl7pPr>
            <a:lvl8pPr lvl="7">
              <a:spcBef>
                <a:spcPts val="0"/>
              </a:spcBef>
              <a:buSzPts val="2800"/>
              <a:buNone/>
              <a:defRPr/>
            </a:lvl8pPr>
            <a:lvl9pPr lvl="8">
              <a:spcBef>
                <a:spcPts val="0"/>
              </a:spcBef>
              <a:buSzPts val="2800"/>
              <a:buNone/>
              <a:defRPr/>
            </a:lvl9pPr>
          </a:lstStyle>
          <a:p/>
        </p:txBody>
      </p:sp>
      <p:sp>
        <p:nvSpPr>
          <p:cNvPr id="90" name="Shape 90"/>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91" name="Shape 91"/>
        <p:cNvGrpSpPr/>
        <p:nvPr/>
      </p:nvGrpSpPr>
      <p:grpSpPr>
        <a:xfrm>
          <a:off x="0" y="0"/>
          <a:ext cx="0" cy="0"/>
          <a:chOff x="0" y="0"/>
          <a:chExt cx="0" cy="0"/>
        </a:xfrm>
      </p:grpSpPr>
      <p:grpSp>
        <p:nvGrpSpPr>
          <p:cNvPr id="92" name="Shape 92"/>
          <p:cNvGrpSpPr/>
          <p:nvPr/>
        </p:nvGrpSpPr>
        <p:grpSpPr>
          <a:xfrm>
            <a:off x="0" y="381001"/>
            <a:ext cx="1037850" cy="1016287"/>
            <a:chOff x="0" y="381001"/>
            <a:chExt cx="1037850" cy="1016287"/>
          </a:xfrm>
        </p:grpSpPr>
        <p:sp>
          <p:nvSpPr>
            <p:cNvPr id="93" name="Shape 93"/>
            <p:cNvSpPr/>
            <p:nvPr/>
          </p:nvSpPr>
          <p:spPr>
            <a:xfrm rot="-5400000">
              <a:off x="0" y="381001"/>
              <a:ext cx="808800" cy="808800"/>
            </a:xfrm>
            <a:prstGeom prst="diagStripe">
              <a:avLst>
                <a:gd fmla="val 50000" name="adj"/>
              </a:avLst>
            </a:prstGeom>
            <a:solidFill>
              <a:schemeClr val="accent1"/>
            </a:solidFill>
            <a:ln>
              <a:noFill/>
            </a:ln>
          </p:spPr>
          <p:txBody>
            <a:bodyPr anchorCtr="0" anchor="ctr" bIns="91425" lIns="91425" rIns="91425" wrap="square" tIns="91425">
              <a:noAutofit/>
            </a:bodyPr>
            <a:lstStyle/>
            <a:p>
              <a:pPr indent="0" lvl="0" marL="0">
                <a:spcBef>
                  <a:spcPts val="0"/>
                </a:spcBef>
                <a:buNone/>
              </a:pPr>
              <a:r>
                <a:t/>
              </a:r>
              <a:endParaRPr/>
            </a:p>
          </p:txBody>
        </p:sp>
        <p:sp>
          <p:nvSpPr>
            <p:cNvPr id="94" name="Shape 94"/>
            <p:cNvSpPr/>
            <p:nvPr/>
          </p:nvSpPr>
          <p:spPr>
            <a:xfrm flipH="1">
              <a:off x="229050" y="588489"/>
              <a:ext cx="808800" cy="808800"/>
            </a:xfrm>
            <a:prstGeom prst="diagStripe">
              <a:avLst>
                <a:gd fmla="val 50000" name="adj"/>
              </a:avLst>
            </a:prstGeom>
            <a:solidFill>
              <a:schemeClr val="lt2"/>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95" name="Shape 95"/>
          <p:cNvSpPr txBox="1"/>
          <p:nvPr>
            <p:ph type="title"/>
          </p:nvPr>
        </p:nvSpPr>
        <p:spPr>
          <a:xfrm>
            <a:off x="1297500" y="1658325"/>
            <a:ext cx="3036300" cy="1751700"/>
          </a:xfrm>
          <a:prstGeom prst="rect">
            <a:avLst/>
          </a:prstGeom>
        </p:spPr>
        <p:txBody>
          <a:bodyPr anchorCtr="0" anchor="t" bIns="91425" lIns="91425" rIns="91425" wrap="square" tIns="91425"/>
          <a:lstStyle>
            <a:lvl1pPr lvl="0">
              <a:spcBef>
                <a:spcPts val="0"/>
              </a:spcBef>
              <a:buSzPts val="2400"/>
              <a:buNone/>
              <a:defRPr sz="2400"/>
            </a:lvl1pPr>
            <a:lvl2pPr lvl="1">
              <a:spcBef>
                <a:spcPts val="0"/>
              </a:spcBef>
              <a:buSzPts val="2400"/>
              <a:buNone/>
              <a:defRPr sz="2400"/>
            </a:lvl2pPr>
            <a:lvl3pPr lvl="2">
              <a:spcBef>
                <a:spcPts val="0"/>
              </a:spcBef>
              <a:buSzPts val="2400"/>
              <a:buNone/>
              <a:defRPr sz="2400"/>
            </a:lvl3pPr>
            <a:lvl4pPr lvl="3">
              <a:spcBef>
                <a:spcPts val="0"/>
              </a:spcBef>
              <a:buSzPts val="2400"/>
              <a:buNone/>
              <a:defRPr sz="2400"/>
            </a:lvl4pPr>
            <a:lvl5pPr lvl="4">
              <a:spcBef>
                <a:spcPts val="0"/>
              </a:spcBef>
              <a:buSzPts val="2400"/>
              <a:buNone/>
              <a:defRPr sz="2400"/>
            </a:lvl5pPr>
            <a:lvl6pPr lvl="5">
              <a:spcBef>
                <a:spcPts val="0"/>
              </a:spcBef>
              <a:buSzPts val="2400"/>
              <a:buNone/>
              <a:defRPr sz="2400"/>
            </a:lvl6pPr>
            <a:lvl7pPr lvl="6">
              <a:spcBef>
                <a:spcPts val="0"/>
              </a:spcBef>
              <a:buSzPts val="2400"/>
              <a:buNone/>
              <a:defRPr sz="2400"/>
            </a:lvl7pPr>
            <a:lvl8pPr lvl="7">
              <a:spcBef>
                <a:spcPts val="0"/>
              </a:spcBef>
              <a:buSzPts val="2400"/>
              <a:buNone/>
              <a:defRPr sz="2400"/>
            </a:lvl8pPr>
            <a:lvl9pPr lvl="8">
              <a:spcBef>
                <a:spcPts val="0"/>
              </a:spcBef>
              <a:buSzPts val="2400"/>
              <a:buNone/>
              <a:defRPr sz="2400"/>
            </a:lvl9pPr>
          </a:lstStyle>
          <a:p/>
        </p:txBody>
      </p:sp>
      <p:sp>
        <p:nvSpPr>
          <p:cNvPr id="96" name="Shape 96"/>
          <p:cNvSpPr txBox="1"/>
          <p:nvPr>
            <p:ph idx="1" type="subTitle"/>
          </p:nvPr>
        </p:nvSpPr>
        <p:spPr>
          <a:xfrm>
            <a:off x="1297500" y="3538000"/>
            <a:ext cx="3036300" cy="506100"/>
          </a:xfrm>
          <a:prstGeom prst="rect">
            <a:avLst/>
          </a:prstGeom>
        </p:spPr>
        <p:txBody>
          <a:bodyPr anchorCtr="0" anchor="t" bIns="91425" lIns="91425" rIns="91425" wrap="square" tIns="91425"/>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p:txBody>
      </p:sp>
      <p:sp>
        <p:nvSpPr>
          <p:cNvPr id="97" name="Shape 97"/>
          <p:cNvSpPr txBox="1"/>
          <p:nvPr>
            <p:ph idx="2" type="body"/>
          </p:nvPr>
        </p:nvSpPr>
        <p:spPr>
          <a:xfrm>
            <a:off x="4648200" y="1696600"/>
            <a:ext cx="3676800" cy="2347500"/>
          </a:xfrm>
          <a:prstGeom prst="rect">
            <a:avLst/>
          </a:prstGeom>
        </p:spPr>
        <p:txBody>
          <a:bodyPr anchorCtr="0" anchor="t" bIns="91425" lIns="91425" rIns="91425" wrap="square" tIns="91425"/>
          <a:lstStyle>
            <a:lvl1pPr lvl="0">
              <a:spcBef>
                <a:spcPts val="0"/>
              </a:spcBef>
              <a:buSzPts val="1300"/>
              <a:buChar char="●"/>
              <a:defRPr/>
            </a:lvl1pPr>
            <a:lvl2pPr lvl="1">
              <a:spcBef>
                <a:spcPts val="0"/>
              </a:spcBef>
              <a:buSzPts val="1100"/>
              <a:buChar char="○"/>
              <a:defRPr/>
            </a:lvl2pPr>
            <a:lvl3pPr lvl="2">
              <a:spcBef>
                <a:spcPts val="0"/>
              </a:spcBef>
              <a:buSzPts val="1100"/>
              <a:buChar char="■"/>
              <a:defRPr/>
            </a:lvl3pPr>
            <a:lvl4pPr lvl="3">
              <a:spcBef>
                <a:spcPts val="0"/>
              </a:spcBef>
              <a:buSzPts val="1100"/>
              <a:buChar char="●"/>
              <a:defRPr/>
            </a:lvl4pPr>
            <a:lvl5pPr lvl="4">
              <a:spcBef>
                <a:spcPts val="0"/>
              </a:spcBef>
              <a:buSzPts val="1100"/>
              <a:buChar char="○"/>
              <a:defRPr/>
            </a:lvl5pPr>
            <a:lvl6pPr lvl="5">
              <a:spcBef>
                <a:spcPts val="0"/>
              </a:spcBef>
              <a:buSzPts val="1100"/>
              <a:buChar char="■"/>
              <a:defRPr/>
            </a:lvl6pPr>
            <a:lvl7pPr lvl="6">
              <a:spcBef>
                <a:spcPts val="0"/>
              </a:spcBef>
              <a:buSzPts val="1100"/>
              <a:buChar char="●"/>
              <a:defRPr/>
            </a:lvl7pPr>
            <a:lvl8pPr lvl="7">
              <a:spcBef>
                <a:spcPts val="0"/>
              </a:spcBef>
              <a:buSzPts val="1100"/>
              <a:buChar char="○"/>
              <a:defRPr/>
            </a:lvl8pPr>
            <a:lvl9pPr lvl="8">
              <a:spcBef>
                <a:spcPts val="0"/>
              </a:spcBef>
              <a:buSzPts val="1100"/>
              <a:buChar char="■"/>
              <a:defRPr/>
            </a:lvl9pPr>
          </a:lstStyle>
          <a:p/>
        </p:txBody>
      </p:sp>
      <p:sp>
        <p:nvSpPr>
          <p:cNvPr id="98" name="Shape 98"/>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99" name="Shape 99"/>
        <p:cNvGrpSpPr/>
        <p:nvPr/>
      </p:nvGrpSpPr>
      <p:grpSpPr>
        <a:xfrm>
          <a:off x="0" y="0"/>
          <a:ext cx="0" cy="0"/>
          <a:chOff x="0" y="0"/>
          <a:chExt cx="0" cy="0"/>
        </a:xfrm>
      </p:grpSpPr>
      <p:grpSp>
        <p:nvGrpSpPr>
          <p:cNvPr id="100" name="Shape 100"/>
          <p:cNvGrpSpPr/>
          <p:nvPr/>
        </p:nvGrpSpPr>
        <p:grpSpPr>
          <a:xfrm>
            <a:off x="0" y="4128572"/>
            <a:ext cx="698925" cy="684657"/>
            <a:chOff x="0" y="3785672"/>
            <a:chExt cx="698925" cy="684657"/>
          </a:xfrm>
        </p:grpSpPr>
        <p:sp>
          <p:nvSpPr>
            <p:cNvPr id="101" name="Shape 101"/>
            <p:cNvSpPr/>
            <p:nvPr/>
          </p:nvSpPr>
          <p:spPr>
            <a:xfrm rot="-5400000">
              <a:off x="0" y="3785672"/>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indent="0" lvl="0" marL="0">
                <a:spcBef>
                  <a:spcPts val="0"/>
                </a:spcBef>
                <a:buNone/>
              </a:pPr>
              <a:r>
                <a:t/>
              </a:r>
              <a:endParaRPr/>
            </a:p>
          </p:txBody>
        </p:sp>
        <p:sp>
          <p:nvSpPr>
            <p:cNvPr id="102" name="Shape 102"/>
            <p:cNvSpPr/>
            <p:nvPr/>
          </p:nvSpPr>
          <p:spPr>
            <a:xfrm flipH="1">
              <a:off x="154125" y="3925529"/>
              <a:ext cx="544800" cy="544800"/>
            </a:xfrm>
            <a:prstGeom prst="diagStripe">
              <a:avLst>
                <a:gd fmla="val 50000" name="adj"/>
              </a:avLst>
            </a:prstGeom>
            <a:solidFill>
              <a:schemeClr val="lt1">
                <a:alpha val="9620"/>
              </a:schemeClr>
            </a:solidFill>
            <a:ln>
              <a:noFill/>
            </a:ln>
          </p:spPr>
          <p:txBody>
            <a:bodyPr anchorCtr="0" anchor="ctr" bIns="91425" lIns="91425" rIns="91425" wrap="square" tIns="91425">
              <a:noAutofit/>
            </a:bodyPr>
            <a:lstStyle/>
            <a:p>
              <a:pPr indent="0" lvl="0" marL="0">
                <a:spcBef>
                  <a:spcPts val="0"/>
                </a:spcBef>
                <a:buNone/>
              </a:pPr>
              <a:r>
                <a:t/>
              </a:r>
              <a:endParaRPr/>
            </a:p>
          </p:txBody>
        </p:sp>
      </p:grpSp>
      <p:sp>
        <p:nvSpPr>
          <p:cNvPr id="103" name="Shape 103"/>
          <p:cNvSpPr txBox="1"/>
          <p:nvPr>
            <p:ph idx="1" type="body"/>
          </p:nvPr>
        </p:nvSpPr>
        <p:spPr>
          <a:xfrm>
            <a:off x="812725" y="4305375"/>
            <a:ext cx="6936000" cy="523800"/>
          </a:xfrm>
          <a:prstGeom prst="rect">
            <a:avLst/>
          </a:prstGeom>
        </p:spPr>
        <p:txBody>
          <a:bodyPr anchorCtr="0" anchor="ctr" bIns="91425" lIns="91425" rIns="91425" wrap="square" tIns="91425"/>
          <a:lstStyle>
            <a:lvl1pPr lvl="0">
              <a:lnSpc>
                <a:spcPct val="100000"/>
              </a:lnSpc>
              <a:spcBef>
                <a:spcPts val="0"/>
              </a:spcBef>
              <a:spcAft>
                <a:spcPts val="0"/>
              </a:spcAft>
              <a:buSzPts val="1300"/>
              <a:buNone/>
              <a:defRPr/>
            </a:lvl1pPr>
          </a:lstStyle>
          <a:p/>
        </p:txBody>
      </p:sp>
      <p:sp>
        <p:nvSpPr>
          <p:cNvPr id="104" name="Shape 104"/>
          <p:cNvSpPr txBox="1"/>
          <p:nvPr>
            <p:ph idx="12" type="sldNum"/>
          </p:nvPr>
        </p:nvSpPr>
        <p:spPr>
          <a:xfrm>
            <a:off x="8472458" y="4663217"/>
            <a:ext cx="548700" cy="393600"/>
          </a:xfrm>
          <a:prstGeom prst="rect">
            <a:avLst/>
          </a:prstGeom>
        </p:spPr>
        <p:txBody>
          <a:bodyPr anchorCtr="0" anchor="ctr" bIns="91425" lIns="91425" rIns="91425" wrap="square" tIns="91425">
            <a:noAutofit/>
          </a:bodyPr>
          <a:lstStyle/>
          <a:p>
            <a:pPr indent="0" lvl="0" mar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focus">
    <p:bg>
      <p:bgPr>
        <a:solidFill>
          <a:schemeClr val="dk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wrap="square" tIns="91425"/>
          <a:lstStyle>
            <a:lvl1pPr lvl="0">
              <a:spcBef>
                <a:spcPts val="0"/>
              </a:spcBef>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buClr>
                <a:schemeClr val="lt1"/>
              </a:buClr>
              <a:buSzPts val="2800"/>
              <a:buFont typeface="Montserrat"/>
              <a:buNone/>
              <a:defRPr sz="2800">
                <a:solidFill>
                  <a:schemeClr val="lt1"/>
                </a:solidFill>
                <a:latin typeface="Montserrat"/>
                <a:ea typeface="Montserrat"/>
                <a:cs typeface="Montserrat"/>
                <a:sym typeface="Montserrat"/>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lt1"/>
              </a:buClr>
              <a:buSzPts val="1300"/>
              <a:buFont typeface="Lato"/>
              <a:buChar char="●"/>
              <a:defRPr sz="1300">
                <a:solidFill>
                  <a:schemeClr val="lt1"/>
                </a:solidFill>
                <a:latin typeface="Lato"/>
                <a:ea typeface="Lato"/>
                <a:cs typeface="Lato"/>
                <a:sym typeface="Lato"/>
              </a:defRPr>
            </a:lvl1pPr>
            <a:lvl2pPr lvl="1">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2pPr>
            <a:lvl3pPr lvl="2">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3pPr>
            <a:lvl4pPr lvl="3">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4pPr>
            <a:lvl5pPr lvl="4">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5pPr>
            <a:lvl6pPr lvl="5">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6pPr>
            <a:lvl7pPr lvl="6">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7pPr>
            <a:lvl8pPr lvl="7">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8pPr>
            <a:lvl9pPr lvl="8">
              <a:lnSpc>
                <a:spcPct val="115000"/>
              </a:lnSpc>
              <a:spcBef>
                <a:spcPts val="0"/>
              </a:spcBef>
              <a:spcAft>
                <a:spcPts val="1600"/>
              </a:spcAft>
              <a:buClr>
                <a:schemeClr val="lt1"/>
              </a:buClr>
              <a:buSzPts val="1100"/>
              <a:buFont typeface="Lato"/>
              <a:buChar char="■"/>
              <a:defRPr sz="1100">
                <a:solidFill>
                  <a:schemeClr val="lt1"/>
                </a:solidFill>
                <a:latin typeface="Lato"/>
                <a:ea typeface="Lato"/>
                <a:cs typeface="Lato"/>
                <a:sym typeface="Lato"/>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rIns="91425" wrap="square" tIns="91425">
            <a:noAutofit/>
          </a:bodyPr>
          <a:lstStyle/>
          <a:p>
            <a:pPr indent="0" lvl="0" marL="0" algn="r">
              <a:spcBef>
                <a:spcPts val="0"/>
              </a:spcBef>
              <a:buNone/>
            </a:pPr>
            <a:fld id="{00000000-1234-1234-1234-123412341234}" type="slidenum">
              <a:rPr lang="en" sz="1000">
                <a:solidFill>
                  <a:schemeClr val="lt1"/>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3.png"/><Relationship Id="rId5" Type="http://schemas.openxmlformats.org/officeDocument/2006/relationships/image" Target="../media/image11.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ctrTitle"/>
          </p:nvPr>
        </p:nvSpPr>
        <p:spPr>
          <a:xfrm>
            <a:off x="2749050" y="2146500"/>
            <a:ext cx="5832300" cy="850500"/>
          </a:xfrm>
          <a:prstGeom prst="rect">
            <a:avLst/>
          </a:prstGeom>
        </p:spPr>
        <p:txBody>
          <a:bodyPr anchorCtr="0" anchor="t" bIns="91425" lIns="91425" rIns="91425" wrap="square" tIns="91425">
            <a:noAutofit/>
          </a:bodyPr>
          <a:lstStyle/>
          <a:p>
            <a:pPr indent="0" lvl="0" marL="0" rtl="0" algn="ctr">
              <a:lnSpc>
                <a:spcPct val="115000"/>
              </a:lnSpc>
              <a:spcBef>
                <a:spcPts val="0"/>
              </a:spcBef>
              <a:buNone/>
            </a:pPr>
            <a:r>
              <a:rPr b="1" lang="en" sz="1800">
                <a:solidFill>
                  <a:srgbClr val="D9EAD3"/>
                </a:solidFill>
                <a:latin typeface="Times New Roman"/>
                <a:ea typeface="Times New Roman"/>
                <a:cs typeface="Times New Roman"/>
                <a:sym typeface="Times New Roman"/>
              </a:rPr>
              <a:t>How does CagA in </a:t>
            </a:r>
            <a:r>
              <a:rPr b="1" i="1" lang="en" sz="1800">
                <a:solidFill>
                  <a:srgbClr val="D9EAD3"/>
                </a:solidFill>
                <a:latin typeface="Times New Roman"/>
                <a:ea typeface="Times New Roman"/>
                <a:cs typeface="Times New Roman"/>
                <a:sym typeface="Times New Roman"/>
              </a:rPr>
              <a:t>H. pylori</a:t>
            </a:r>
            <a:r>
              <a:rPr b="1" lang="en" sz="1800">
                <a:solidFill>
                  <a:srgbClr val="D9EAD3"/>
                </a:solidFill>
                <a:latin typeface="Times New Roman"/>
                <a:ea typeface="Times New Roman"/>
                <a:cs typeface="Times New Roman"/>
                <a:sym typeface="Times New Roman"/>
              </a:rPr>
              <a:t> contribute  to apoptosis  in gastric  cancer  cells?</a:t>
            </a:r>
          </a:p>
          <a:p>
            <a:pPr indent="0" lvl="0" marL="0">
              <a:spcBef>
                <a:spcPts val="0"/>
              </a:spcBef>
              <a:buNone/>
            </a:pPr>
            <a:r>
              <a:t/>
            </a:r>
            <a:endParaRPr/>
          </a:p>
        </p:txBody>
      </p:sp>
      <p:sp>
        <p:nvSpPr>
          <p:cNvPr id="135" name="Shape 135"/>
          <p:cNvSpPr txBox="1"/>
          <p:nvPr>
            <p:ph idx="1" type="subTitle"/>
          </p:nvPr>
        </p:nvSpPr>
        <p:spPr>
          <a:xfrm>
            <a:off x="3929850" y="2997000"/>
            <a:ext cx="3470700" cy="506100"/>
          </a:xfrm>
          <a:prstGeom prst="rect">
            <a:avLst/>
          </a:prstGeom>
        </p:spPr>
        <p:txBody>
          <a:bodyPr anchorCtr="0" anchor="t" bIns="91425" lIns="91425" rIns="91425" wrap="square" tIns="91425">
            <a:noAutofit/>
          </a:bodyPr>
          <a:lstStyle/>
          <a:p>
            <a:pPr indent="0" lvl="0" marL="914400">
              <a:spcBef>
                <a:spcPts val="0"/>
              </a:spcBef>
              <a:buNone/>
            </a:pPr>
            <a:r>
              <a:rPr lang="en">
                <a:solidFill>
                  <a:srgbClr val="D9EAD3"/>
                </a:solidFill>
              </a:rPr>
              <a:t> Angela Michalak</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1297500" y="393750"/>
            <a:ext cx="7764600" cy="1493100"/>
          </a:xfrm>
          <a:prstGeom prst="rect">
            <a:avLst/>
          </a:prstGeom>
        </p:spPr>
        <p:txBody>
          <a:bodyPr anchorCtr="0" anchor="t" bIns="91425" lIns="91425" rIns="91425" wrap="square" tIns="91425">
            <a:noAutofit/>
          </a:bodyPr>
          <a:lstStyle/>
          <a:p>
            <a:pPr indent="0" lvl="0" marL="0">
              <a:spcBef>
                <a:spcPts val="0"/>
              </a:spcBef>
              <a:buNone/>
            </a:pPr>
            <a:r>
              <a:rPr lang="en"/>
              <a:t>6. Leave to incubate</a:t>
            </a:r>
          </a:p>
        </p:txBody>
      </p:sp>
      <p:pic>
        <p:nvPicPr>
          <p:cNvPr id="257" name="Shape 257"/>
          <p:cNvPicPr preferRelativeResize="0"/>
          <p:nvPr/>
        </p:nvPicPr>
        <p:blipFill>
          <a:blip r:embed="rId3">
            <a:alphaModFix/>
          </a:blip>
          <a:stretch>
            <a:fillRect/>
          </a:stretch>
        </p:blipFill>
        <p:spPr>
          <a:xfrm>
            <a:off x="815650" y="2043200"/>
            <a:ext cx="1646125" cy="1646125"/>
          </a:xfrm>
          <a:prstGeom prst="rect">
            <a:avLst/>
          </a:prstGeom>
          <a:noFill/>
          <a:ln>
            <a:noFill/>
          </a:ln>
        </p:spPr>
      </p:pic>
      <p:pic>
        <p:nvPicPr>
          <p:cNvPr id="258" name="Shape 258"/>
          <p:cNvPicPr preferRelativeResize="0"/>
          <p:nvPr/>
        </p:nvPicPr>
        <p:blipFill>
          <a:blip r:embed="rId3">
            <a:alphaModFix/>
          </a:blip>
          <a:stretch>
            <a:fillRect/>
          </a:stretch>
        </p:blipFill>
        <p:spPr>
          <a:xfrm>
            <a:off x="730775" y="1252563"/>
            <a:ext cx="3425450" cy="3425450"/>
          </a:xfrm>
          <a:prstGeom prst="rect">
            <a:avLst/>
          </a:prstGeom>
          <a:noFill/>
          <a:ln>
            <a:noFill/>
          </a:ln>
        </p:spPr>
      </p:pic>
      <p:pic>
        <p:nvPicPr>
          <p:cNvPr id="259" name="Shape 259"/>
          <p:cNvPicPr preferRelativeResize="0"/>
          <p:nvPr/>
        </p:nvPicPr>
        <p:blipFill>
          <a:blip r:embed="rId3">
            <a:alphaModFix/>
          </a:blip>
          <a:stretch>
            <a:fillRect/>
          </a:stretch>
        </p:blipFill>
        <p:spPr>
          <a:xfrm>
            <a:off x="4852800" y="1230100"/>
            <a:ext cx="3425450" cy="3425450"/>
          </a:xfrm>
          <a:prstGeom prst="rect">
            <a:avLst/>
          </a:prstGeom>
          <a:noFill/>
          <a:ln>
            <a:noFill/>
          </a:ln>
        </p:spPr>
      </p:pic>
      <p:sp>
        <p:nvSpPr>
          <p:cNvPr id="260" name="Shape 260"/>
          <p:cNvSpPr txBox="1"/>
          <p:nvPr/>
        </p:nvSpPr>
        <p:spPr>
          <a:xfrm>
            <a:off x="1440175" y="2152450"/>
            <a:ext cx="2088000" cy="16461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t>G.C.C with H. pylori- Cag +</a:t>
            </a:r>
          </a:p>
        </p:txBody>
      </p:sp>
      <p:sp>
        <p:nvSpPr>
          <p:cNvPr id="261" name="Shape 261"/>
          <p:cNvSpPr txBox="1"/>
          <p:nvPr/>
        </p:nvSpPr>
        <p:spPr>
          <a:xfrm>
            <a:off x="5531225" y="2186400"/>
            <a:ext cx="1646100" cy="1952100"/>
          </a:xfrm>
          <a:prstGeom prst="rect">
            <a:avLst/>
          </a:prstGeom>
          <a:noFill/>
          <a:ln>
            <a:noFill/>
          </a:ln>
        </p:spPr>
        <p:txBody>
          <a:bodyPr anchorCtr="0" anchor="t" bIns="91425" lIns="91425" rIns="91425" wrap="square" tIns="91425">
            <a:noAutofit/>
          </a:bodyPr>
          <a:lstStyle/>
          <a:p>
            <a:pPr indent="0" lvl="0" marL="0">
              <a:spcBef>
                <a:spcPts val="0"/>
              </a:spcBef>
              <a:buNone/>
            </a:pPr>
            <a:r>
              <a:rPr lang="en" sz="1800"/>
              <a:t>G.C.C with H. pylori- Cag -</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1297500" y="393750"/>
            <a:ext cx="6689400" cy="1493100"/>
          </a:xfrm>
          <a:prstGeom prst="rect">
            <a:avLst/>
          </a:prstGeom>
        </p:spPr>
        <p:txBody>
          <a:bodyPr anchorCtr="0" anchor="t" bIns="91425" lIns="91425" rIns="91425" wrap="square" tIns="91425">
            <a:noAutofit/>
          </a:bodyPr>
          <a:lstStyle/>
          <a:p>
            <a:pPr indent="0" lvl="0" marL="0">
              <a:spcBef>
                <a:spcPts val="0"/>
              </a:spcBef>
              <a:buNone/>
            </a:pPr>
            <a:r>
              <a:rPr lang="en"/>
              <a:t>7. Prepare a solution from the G.C.C lines to put through flow cytometer</a:t>
            </a:r>
          </a:p>
        </p:txBody>
      </p:sp>
      <p:pic>
        <p:nvPicPr>
          <p:cNvPr id="267" name="Shape 267"/>
          <p:cNvPicPr preferRelativeResize="0"/>
          <p:nvPr/>
        </p:nvPicPr>
        <p:blipFill>
          <a:blip r:embed="rId3">
            <a:alphaModFix/>
          </a:blip>
          <a:stretch>
            <a:fillRect/>
          </a:stretch>
        </p:blipFill>
        <p:spPr>
          <a:xfrm>
            <a:off x="2614900" y="1468175"/>
            <a:ext cx="3413625" cy="3675325"/>
          </a:xfrm>
          <a:prstGeom prst="rect">
            <a:avLst/>
          </a:prstGeom>
          <a:noFill/>
          <a:ln>
            <a:noFill/>
          </a:ln>
        </p:spPr>
      </p:pic>
      <p:sp>
        <p:nvSpPr>
          <p:cNvPr id="268" name="Shape 268"/>
          <p:cNvSpPr txBox="1"/>
          <p:nvPr/>
        </p:nvSpPr>
        <p:spPr>
          <a:xfrm>
            <a:off x="6138900" y="3831248"/>
            <a:ext cx="3005100" cy="11463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sz="1100">
                <a:solidFill>
                  <a:srgbClr val="FFFFFF"/>
                </a:solidFill>
                <a:latin typeface="Times New Roman"/>
                <a:ea typeface="Times New Roman"/>
                <a:cs typeface="Times New Roman"/>
                <a:sym typeface="Times New Roman"/>
              </a:rPr>
              <a:t>Figure 4: Visualization of flow cytometry. From Faculty of Medicine and Dentistry at University of Alberta, Canada.  </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1297500" y="393750"/>
            <a:ext cx="7339200" cy="1493100"/>
          </a:xfrm>
          <a:prstGeom prst="rect">
            <a:avLst/>
          </a:prstGeom>
        </p:spPr>
        <p:txBody>
          <a:bodyPr anchorCtr="0" anchor="t" bIns="91425" lIns="91425" rIns="91425" wrap="square" tIns="91425">
            <a:noAutofit/>
          </a:bodyPr>
          <a:lstStyle/>
          <a:p>
            <a:pPr indent="0" lvl="0" marL="0">
              <a:spcBef>
                <a:spcPts val="0"/>
              </a:spcBef>
              <a:buNone/>
            </a:pPr>
            <a:r>
              <a:rPr lang="en"/>
              <a:t>8. Visualize the results from a graph produced from the flow cytometer</a:t>
            </a:r>
          </a:p>
        </p:txBody>
      </p:sp>
      <p:pic>
        <p:nvPicPr>
          <p:cNvPr id="274" name="Shape 274"/>
          <p:cNvPicPr preferRelativeResize="0"/>
          <p:nvPr/>
        </p:nvPicPr>
        <p:blipFill>
          <a:blip r:embed="rId3">
            <a:alphaModFix/>
          </a:blip>
          <a:stretch>
            <a:fillRect/>
          </a:stretch>
        </p:blipFill>
        <p:spPr>
          <a:xfrm>
            <a:off x="1161750" y="1345825"/>
            <a:ext cx="6216600" cy="2801850"/>
          </a:xfrm>
          <a:prstGeom prst="rect">
            <a:avLst/>
          </a:prstGeom>
          <a:noFill/>
          <a:ln>
            <a:noFill/>
          </a:ln>
        </p:spPr>
      </p:pic>
      <p:sp>
        <p:nvSpPr>
          <p:cNvPr id="275" name="Shape 275"/>
          <p:cNvSpPr/>
          <p:nvPr/>
        </p:nvSpPr>
        <p:spPr>
          <a:xfrm>
            <a:off x="5874975" y="2449850"/>
            <a:ext cx="894000" cy="278700"/>
          </a:xfrm>
          <a:prstGeom prst="rect">
            <a:avLst/>
          </a:prstGeom>
          <a:solidFill>
            <a:srgbClr val="FFFFFF"/>
          </a:solidFill>
          <a:ln>
            <a:noFill/>
          </a:ln>
        </p:spPr>
        <p:txBody>
          <a:bodyPr anchorCtr="0" anchor="ctr" bIns="91425" lIns="91425" rIns="91425" wrap="square" tIns="91425">
            <a:noAutofit/>
          </a:bodyPr>
          <a:lstStyle/>
          <a:p>
            <a:pPr indent="0" lvl="0" marL="0">
              <a:spcBef>
                <a:spcPts val="0"/>
              </a:spcBef>
              <a:buNone/>
            </a:pPr>
            <a:r>
              <a:t/>
            </a:r>
            <a:endParaRPr/>
          </a:p>
        </p:txBody>
      </p:sp>
      <p:sp>
        <p:nvSpPr>
          <p:cNvPr id="276" name="Shape 276"/>
          <p:cNvSpPr txBox="1"/>
          <p:nvPr/>
        </p:nvSpPr>
        <p:spPr>
          <a:xfrm>
            <a:off x="874850" y="3755800"/>
            <a:ext cx="7149600" cy="18099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sz="1200">
                <a:solidFill>
                  <a:srgbClr val="FFFFFF"/>
                </a:solidFill>
                <a:latin typeface="Times New Roman"/>
                <a:ea typeface="Times New Roman"/>
                <a:cs typeface="Times New Roman"/>
                <a:sym typeface="Times New Roman"/>
              </a:rPr>
              <a:t>Figure 5: Scatter analysis of DEX-induced apoptosis in mouse thymocytes. Apoptotic cells are clearly distinguishable from normal thymocytes for the reduced cell size (low FSC) and enhanced density (high SSC). Modified from Nicoletti et al.</a:t>
            </a:r>
          </a:p>
        </p:txBody>
      </p:sp>
      <p:sp>
        <p:nvSpPr>
          <p:cNvPr id="277" name="Shape 277"/>
          <p:cNvSpPr/>
          <p:nvPr/>
        </p:nvSpPr>
        <p:spPr>
          <a:xfrm>
            <a:off x="5513225" y="1760575"/>
            <a:ext cx="1152600" cy="278700"/>
          </a:xfrm>
          <a:prstGeom prst="rect">
            <a:avLst/>
          </a:prstGeom>
          <a:solidFill>
            <a:srgbClr val="FFFFFF"/>
          </a:solid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Shape 282"/>
          <p:cNvSpPr txBox="1"/>
          <p:nvPr>
            <p:ph type="title"/>
          </p:nvPr>
        </p:nvSpPr>
        <p:spPr>
          <a:xfrm>
            <a:off x="1297500" y="393750"/>
            <a:ext cx="7217400" cy="1493100"/>
          </a:xfrm>
          <a:prstGeom prst="rect">
            <a:avLst/>
          </a:prstGeom>
        </p:spPr>
        <p:txBody>
          <a:bodyPr anchorCtr="0" anchor="t" bIns="91425" lIns="91425" rIns="91425" wrap="square" tIns="91425">
            <a:noAutofit/>
          </a:bodyPr>
          <a:lstStyle/>
          <a:p>
            <a:pPr indent="0" lvl="0" marL="0">
              <a:spcBef>
                <a:spcPts val="0"/>
              </a:spcBef>
              <a:buNone/>
            </a:pPr>
            <a:r>
              <a:rPr lang="en"/>
              <a:t>Future Research </a:t>
            </a:r>
            <a:r>
              <a:rPr lang="en"/>
              <a:t>Possibilities</a:t>
            </a:r>
          </a:p>
        </p:txBody>
      </p:sp>
      <p:sp>
        <p:nvSpPr>
          <p:cNvPr id="283" name="Shape 283"/>
          <p:cNvSpPr txBox="1"/>
          <p:nvPr>
            <p:ph idx="1" type="body"/>
          </p:nvPr>
        </p:nvSpPr>
        <p:spPr>
          <a:xfrm>
            <a:off x="1239900" y="1239050"/>
            <a:ext cx="7217400" cy="3149400"/>
          </a:xfrm>
          <a:prstGeom prst="rect">
            <a:avLst/>
          </a:prstGeom>
        </p:spPr>
        <p:txBody>
          <a:bodyPr anchorCtr="0" anchor="t" bIns="91425" lIns="91425" rIns="91425" wrap="square" tIns="91425">
            <a:noAutofit/>
          </a:bodyPr>
          <a:lstStyle/>
          <a:p>
            <a:pPr indent="-381000" lvl="0" marL="457200" rtl="0">
              <a:spcBef>
                <a:spcPts val="0"/>
              </a:spcBef>
              <a:spcAft>
                <a:spcPts val="0"/>
              </a:spcAft>
              <a:buSzPts val="2400"/>
              <a:buChar char="-"/>
            </a:pPr>
            <a:r>
              <a:rPr lang="en" sz="2400"/>
              <a:t>Stop the injection of CagA</a:t>
            </a:r>
          </a:p>
          <a:p>
            <a:pPr indent="-381000" lvl="0" marL="457200" rtl="0">
              <a:spcBef>
                <a:spcPts val="0"/>
              </a:spcBef>
              <a:buSzPts val="2400"/>
              <a:buChar char="-"/>
            </a:pPr>
            <a:r>
              <a:rPr lang="en" sz="2400"/>
              <a:t>Understanding the PAI gene interactions </a:t>
            </a:r>
          </a:p>
          <a:p>
            <a:pPr indent="0" lvl="0" marL="0">
              <a:spcBef>
                <a:spcPts val="0"/>
              </a:spcBef>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228750" y="170125"/>
            <a:ext cx="4587000" cy="3521100"/>
          </a:xfrm>
          <a:prstGeom prst="rect">
            <a:avLst/>
          </a:prstGeom>
        </p:spPr>
        <p:txBody>
          <a:bodyPr anchorCtr="0" anchor="ctr" bIns="91425" lIns="91425" rIns="91425" wrap="square" tIns="91425">
            <a:noAutofit/>
          </a:bodyPr>
          <a:lstStyle/>
          <a:p>
            <a:pPr indent="0" lvl="0" marL="0">
              <a:spcBef>
                <a:spcPts val="0"/>
              </a:spcBef>
              <a:buNone/>
            </a:pPr>
            <a:r>
              <a:rPr lang="en" sz="3600">
                <a:solidFill>
                  <a:srgbClr val="D9EAD3"/>
                </a:solidFill>
              </a:rPr>
              <a:t>Gastric Cancer</a:t>
            </a:r>
          </a:p>
          <a:p>
            <a:pPr indent="0" lvl="0" marL="0" rtl="0">
              <a:spcBef>
                <a:spcPts val="0"/>
              </a:spcBef>
              <a:buNone/>
            </a:pPr>
            <a:r>
              <a:rPr lang="en" sz="3000">
                <a:solidFill>
                  <a:srgbClr val="D9EAD3"/>
                </a:solidFill>
              </a:rPr>
              <a:t>Why should we care?</a:t>
            </a:r>
          </a:p>
        </p:txBody>
      </p:sp>
      <p:sp>
        <p:nvSpPr>
          <p:cNvPr id="141" name="Shape 141"/>
          <p:cNvSpPr txBox="1"/>
          <p:nvPr/>
        </p:nvSpPr>
        <p:spPr>
          <a:xfrm>
            <a:off x="861775" y="170125"/>
            <a:ext cx="4412400" cy="5448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EAD3"/>
        </a:solidFill>
      </p:bgPr>
    </p:bg>
    <p:spTree>
      <p:nvGrpSpPr>
        <p:cNvPr id="145" name="Shape 145"/>
        <p:cNvGrpSpPr/>
        <p:nvPr/>
      </p:nvGrpSpPr>
      <p:grpSpPr>
        <a:xfrm>
          <a:off x="0" y="0"/>
          <a:ext cx="0" cy="0"/>
          <a:chOff x="0" y="0"/>
          <a:chExt cx="0" cy="0"/>
        </a:xfrm>
      </p:grpSpPr>
      <p:sp>
        <p:nvSpPr>
          <p:cNvPr id="146" name="Shape 146"/>
          <p:cNvSpPr txBox="1"/>
          <p:nvPr>
            <p:ph type="title"/>
          </p:nvPr>
        </p:nvSpPr>
        <p:spPr>
          <a:xfrm>
            <a:off x="552600" y="-743750"/>
            <a:ext cx="8038800" cy="2546400"/>
          </a:xfrm>
          <a:prstGeom prst="rect">
            <a:avLst/>
          </a:prstGeom>
        </p:spPr>
        <p:txBody>
          <a:bodyPr anchorCtr="0" anchor="ctr" bIns="91425" lIns="91425" rIns="91425" wrap="square" tIns="91425">
            <a:noAutofit/>
          </a:bodyPr>
          <a:lstStyle/>
          <a:p>
            <a:pPr indent="0" lvl="0" marL="0">
              <a:spcBef>
                <a:spcPts val="0"/>
              </a:spcBef>
              <a:buNone/>
            </a:pPr>
            <a:r>
              <a:rPr lang="en">
                <a:solidFill>
                  <a:srgbClr val="1C4587"/>
                </a:solidFill>
              </a:rPr>
              <a:t>One of the biggest contributors to gastric cancer:</a:t>
            </a:r>
            <a:r>
              <a:rPr i="1" lang="en">
                <a:solidFill>
                  <a:srgbClr val="1C4587"/>
                </a:solidFill>
              </a:rPr>
              <a:t> Helicobacter pylori </a:t>
            </a:r>
          </a:p>
        </p:txBody>
      </p:sp>
      <p:pic>
        <p:nvPicPr>
          <p:cNvPr id="147" name="Shape 147"/>
          <p:cNvPicPr preferRelativeResize="0"/>
          <p:nvPr/>
        </p:nvPicPr>
        <p:blipFill>
          <a:blip r:embed="rId3">
            <a:alphaModFix/>
          </a:blip>
          <a:stretch>
            <a:fillRect/>
          </a:stretch>
        </p:blipFill>
        <p:spPr>
          <a:xfrm>
            <a:off x="2113225" y="1003375"/>
            <a:ext cx="3751525" cy="3525125"/>
          </a:xfrm>
          <a:prstGeom prst="rect">
            <a:avLst/>
          </a:prstGeom>
          <a:noFill/>
          <a:ln>
            <a:noFill/>
          </a:ln>
        </p:spPr>
      </p:pic>
      <p:pic>
        <p:nvPicPr>
          <p:cNvPr id="148" name="Shape 148"/>
          <p:cNvPicPr preferRelativeResize="0"/>
          <p:nvPr/>
        </p:nvPicPr>
        <p:blipFill rotWithShape="1">
          <a:blip r:embed="rId4">
            <a:alphaModFix/>
          </a:blip>
          <a:srcRect b="69672" l="58721" r="14640" t="24344"/>
          <a:stretch/>
        </p:blipFill>
        <p:spPr>
          <a:xfrm>
            <a:off x="2113225" y="4528500"/>
            <a:ext cx="3751526" cy="4740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Shape 153"/>
          <p:cNvSpPr txBox="1"/>
          <p:nvPr>
            <p:ph type="title"/>
          </p:nvPr>
        </p:nvSpPr>
        <p:spPr>
          <a:xfrm>
            <a:off x="823850" y="866775"/>
            <a:ext cx="4587000" cy="3521100"/>
          </a:xfrm>
          <a:prstGeom prst="rect">
            <a:avLst/>
          </a:prstGeom>
        </p:spPr>
        <p:txBody>
          <a:bodyPr anchorCtr="0" anchor="ctr" bIns="91425" lIns="91425" rIns="91425" wrap="square" tIns="91425">
            <a:noAutofit/>
          </a:bodyPr>
          <a:lstStyle/>
          <a:p>
            <a:pPr indent="0" lvl="0" marL="0">
              <a:spcBef>
                <a:spcPts val="0"/>
              </a:spcBef>
              <a:buNone/>
            </a:pPr>
            <a:r>
              <a:t/>
            </a:r>
            <a:endParaRPr/>
          </a:p>
        </p:txBody>
      </p:sp>
      <p:pic>
        <p:nvPicPr>
          <p:cNvPr id="154" name="Shape 154"/>
          <p:cNvPicPr preferRelativeResize="0"/>
          <p:nvPr/>
        </p:nvPicPr>
        <p:blipFill rotWithShape="1">
          <a:blip r:embed="rId3">
            <a:alphaModFix/>
          </a:blip>
          <a:srcRect b="20555" l="22998" r="23229" t="24009"/>
          <a:stretch/>
        </p:blipFill>
        <p:spPr>
          <a:xfrm>
            <a:off x="460950" y="856948"/>
            <a:ext cx="6867077" cy="3982100"/>
          </a:xfrm>
          <a:prstGeom prst="rect">
            <a:avLst/>
          </a:prstGeom>
          <a:noFill/>
          <a:ln>
            <a:noFill/>
          </a:ln>
        </p:spPr>
      </p:pic>
      <p:sp>
        <p:nvSpPr>
          <p:cNvPr id="155" name="Shape 155"/>
          <p:cNvSpPr txBox="1"/>
          <p:nvPr/>
        </p:nvSpPr>
        <p:spPr>
          <a:xfrm>
            <a:off x="0" y="0"/>
            <a:ext cx="8643900" cy="866700"/>
          </a:xfrm>
          <a:prstGeom prst="rect">
            <a:avLst/>
          </a:prstGeom>
          <a:noFill/>
          <a:ln>
            <a:noFill/>
          </a:ln>
        </p:spPr>
        <p:txBody>
          <a:bodyPr anchorCtr="0" anchor="ctr" bIns="91425" lIns="91425" rIns="91425" wrap="square" tIns="91425">
            <a:noAutofit/>
          </a:bodyPr>
          <a:lstStyle/>
          <a:p>
            <a:pPr indent="0" lvl="0" marL="0" rtl="0" algn="ctr">
              <a:lnSpc>
                <a:spcPct val="115000"/>
              </a:lnSpc>
              <a:spcBef>
                <a:spcPts val="0"/>
              </a:spcBef>
              <a:buNone/>
            </a:pPr>
            <a:r>
              <a:rPr b="1" lang="en" sz="1800">
                <a:solidFill>
                  <a:srgbClr val="D9EAD3"/>
                </a:solidFill>
                <a:latin typeface="Times New Roman"/>
                <a:ea typeface="Times New Roman"/>
                <a:cs typeface="Times New Roman"/>
                <a:sym typeface="Times New Roman"/>
              </a:rPr>
              <a:t>CagA (</a:t>
            </a:r>
            <a:r>
              <a:rPr b="1" lang="en" sz="1800">
                <a:solidFill>
                  <a:srgbClr val="D9EAD3"/>
                </a:solidFill>
                <a:latin typeface="Times New Roman"/>
                <a:ea typeface="Times New Roman"/>
                <a:cs typeface="Times New Roman"/>
                <a:sym typeface="Times New Roman"/>
              </a:rPr>
              <a:t>Cytotoxin- associated gene A) : is injected into the cytoplasm of the host cell</a:t>
            </a:r>
          </a:p>
        </p:txBody>
      </p:sp>
      <p:sp>
        <p:nvSpPr>
          <p:cNvPr id="156" name="Shape 156"/>
          <p:cNvSpPr/>
          <p:nvPr/>
        </p:nvSpPr>
        <p:spPr>
          <a:xfrm>
            <a:off x="492825" y="3755950"/>
            <a:ext cx="837300" cy="974100"/>
          </a:xfrm>
          <a:prstGeom prst="rect">
            <a:avLst/>
          </a:prstGeom>
          <a:solidFill>
            <a:schemeClr val="lt1"/>
          </a:solidFill>
          <a:ln>
            <a:noFill/>
          </a:ln>
        </p:spPr>
        <p:txBody>
          <a:bodyPr anchorCtr="0" anchor="ctr" bIns="91425" lIns="91425" rIns="91425" wrap="square" tIns="91425">
            <a:noAutofit/>
          </a:bodyPr>
          <a:lstStyle/>
          <a:p>
            <a:pPr indent="0" lvl="0" marL="0">
              <a:spcBef>
                <a:spcPts val="0"/>
              </a:spcBef>
              <a:buNone/>
            </a:pPr>
            <a:r>
              <a:t/>
            </a:r>
            <a:endParaRPr>
              <a:solidFill>
                <a:schemeClr val="lt1"/>
              </a:solidFill>
            </a:endParaRPr>
          </a:p>
        </p:txBody>
      </p:sp>
      <p:sp>
        <p:nvSpPr>
          <p:cNvPr id="157" name="Shape 157"/>
          <p:cNvSpPr/>
          <p:nvPr/>
        </p:nvSpPr>
        <p:spPr>
          <a:xfrm>
            <a:off x="1174950" y="3923950"/>
            <a:ext cx="309000" cy="638100"/>
          </a:xfrm>
          <a:prstGeom prst="rect">
            <a:avLst/>
          </a:prstGeom>
          <a:solidFill>
            <a:schemeClr val="lt1"/>
          </a:solidFill>
          <a:ln>
            <a:noFill/>
          </a:ln>
        </p:spPr>
        <p:txBody>
          <a:bodyPr anchorCtr="0" anchor="ctr" bIns="91425" lIns="91425" rIns="91425" wrap="square" tIns="91425">
            <a:noAutofit/>
          </a:bodyPr>
          <a:lstStyle/>
          <a:p>
            <a:pPr indent="0" lvl="0" marL="0" rtl="0">
              <a:spcBef>
                <a:spcPts val="0"/>
              </a:spcBef>
              <a:buNone/>
            </a:pPr>
            <a:r>
              <a:t/>
            </a:r>
            <a:endParaRPr>
              <a:solidFill>
                <a:schemeClr val="lt1"/>
              </a:solidFill>
            </a:endParaRPr>
          </a:p>
        </p:txBody>
      </p:sp>
      <p:sp>
        <p:nvSpPr>
          <p:cNvPr id="158" name="Shape 158"/>
          <p:cNvSpPr/>
          <p:nvPr/>
        </p:nvSpPr>
        <p:spPr>
          <a:xfrm>
            <a:off x="1483950" y="4062150"/>
            <a:ext cx="1367100" cy="667800"/>
          </a:xfrm>
          <a:prstGeom prst="rect">
            <a:avLst/>
          </a:prstGeom>
          <a:solidFill>
            <a:schemeClr val="lt1"/>
          </a:solidFill>
          <a:ln>
            <a:noFill/>
          </a:ln>
        </p:spPr>
        <p:txBody>
          <a:bodyPr anchorCtr="0" anchor="ctr" bIns="91425" lIns="91425" rIns="91425" wrap="square" tIns="91425">
            <a:noAutofit/>
          </a:bodyPr>
          <a:lstStyle/>
          <a:p>
            <a:pPr indent="0" lvl="0" marL="0" rtl="0">
              <a:spcBef>
                <a:spcPts val="0"/>
              </a:spcBef>
              <a:buNone/>
            </a:pPr>
            <a:r>
              <a:t/>
            </a:r>
            <a:endParaRPr>
              <a:solidFill>
                <a:schemeClr val="lt1"/>
              </a:solidFill>
            </a:endParaRPr>
          </a:p>
        </p:txBody>
      </p:sp>
      <p:sp>
        <p:nvSpPr>
          <p:cNvPr id="159" name="Shape 159"/>
          <p:cNvSpPr/>
          <p:nvPr/>
        </p:nvSpPr>
        <p:spPr>
          <a:xfrm>
            <a:off x="5224850" y="4062150"/>
            <a:ext cx="1367100" cy="667800"/>
          </a:xfrm>
          <a:prstGeom prst="rect">
            <a:avLst/>
          </a:prstGeom>
          <a:solidFill>
            <a:schemeClr val="lt1"/>
          </a:solidFill>
          <a:ln>
            <a:noFill/>
          </a:ln>
        </p:spPr>
        <p:txBody>
          <a:bodyPr anchorCtr="0" anchor="ctr" bIns="91425" lIns="91425" rIns="91425" wrap="square" tIns="91425">
            <a:noAutofit/>
          </a:bodyPr>
          <a:lstStyle/>
          <a:p>
            <a:pPr indent="0" lvl="0" marL="0" rtl="0">
              <a:spcBef>
                <a:spcPts val="0"/>
              </a:spcBef>
              <a:buNone/>
            </a:pPr>
            <a:r>
              <a:t/>
            </a:r>
            <a:endParaRPr>
              <a:solidFill>
                <a:schemeClr val="lt1"/>
              </a:solidFill>
            </a:endParaRPr>
          </a:p>
        </p:txBody>
      </p:sp>
      <p:pic>
        <p:nvPicPr>
          <p:cNvPr id="160" name="Shape 160"/>
          <p:cNvPicPr preferRelativeResize="0"/>
          <p:nvPr/>
        </p:nvPicPr>
        <p:blipFill rotWithShape="1">
          <a:blip r:embed="rId4">
            <a:alphaModFix/>
          </a:blip>
          <a:srcRect b="63089" l="58724" r="11215" t="29578"/>
          <a:stretch/>
        </p:blipFill>
        <p:spPr>
          <a:xfrm>
            <a:off x="2950050" y="4149238"/>
            <a:ext cx="4233374" cy="5808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pic>
        <p:nvPicPr>
          <p:cNvPr id="165" name="Shape 165"/>
          <p:cNvPicPr preferRelativeResize="0"/>
          <p:nvPr/>
        </p:nvPicPr>
        <p:blipFill rotWithShape="1">
          <a:blip r:embed="rId3">
            <a:alphaModFix/>
          </a:blip>
          <a:srcRect b="51366" l="0" r="0" t="0"/>
          <a:stretch/>
        </p:blipFill>
        <p:spPr>
          <a:xfrm>
            <a:off x="464450" y="377675"/>
            <a:ext cx="7622350" cy="1534600"/>
          </a:xfrm>
          <a:prstGeom prst="rect">
            <a:avLst/>
          </a:prstGeom>
          <a:noFill/>
          <a:ln>
            <a:noFill/>
          </a:ln>
        </p:spPr>
      </p:pic>
      <p:sp>
        <p:nvSpPr>
          <p:cNvPr id="166" name="Shape 166"/>
          <p:cNvSpPr txBox="1"/>
          <p:nvPr/>
        </p:nvSpPr>
        <p:spPr>
          <a:xfrm>
            <a:off x="117550" y="3979425"/>
            <a:ext cx="4052700" cy="411300"/>
          </a:xfrm>
          <a:prstGeom prst="rect">
            <a:avLst/>
          </a:prstGeom>
          <a:noFill/>
          <a:ln>
            <a:noFill/>
          </a:ln>
        </p:spPr>
        <p:txBody>
          <a:bodyPr anchorCtr="0" anchor="t" bIns="91425" lIns="91425" rIns="91425" wrap="square" tIns="91425">
            <a:noAutofit/>
          </a:bodyPr>
          <a:lstStyle/>
          <a:p>
            <a:pPr indent="0" lvl="0" marL="0">
              <a:spcBef>
                <a:spcPts val="0"/>
              </a:spcBef>
              <a:buNone/>
            </a:pPr>
            <a:r>
              <a:rPr lang="en" sz="1200">
                <a:solidFill>
                  <a:srgbClr val="FFFFFF"/>
                </a:solidFill>
                <a:latin typeface="Times New Roman"/>
                <a:ea typeface="Times New Roman"/>
                <a:cs typeface="Times New Roman"/>
                <a:sym typeface="Times New Roman"/>
              </a:rPr>
              <a:t>Figure 2: The cag Pathogenicity Island. Most H. pylori strains that cause disease (so-called type I strains) contain the cag pathogenicity island, a chromosomal region with about 37,000 bp and 29 genes, whose location is indicated by the arrows. Modified from Suerbaum &amp; Michetti, 2002. </a:t>
            </a:r>
          </a:p>
          <a:p>
            <a:pPr indent="0" lvl="0" marL="0">
              <a:spcBef>
                <a:spcPts val="0"/>
              </a:spcBef>
              <a:buNone/>
            </a:pPr>
            <a:r>
              <a:t/>
            </a:r>
            <a:endParaRPr/>
          </a:p>
        </p:txBody>
      </p:sp>
      <p:pic>
        <p:nvPicPr>
          <p:cNvPr id="167" name="Shape 167"/>
          <p:cNvPicPr preferRelativeResize="0"/>
          <p:nvPr/>
        </p:nvPicPr>
        <p:blipFill rotWithShape="1">
          <a:blip r:embed="rId3">
            <a:alphaModFix/>
          </a:blip>
          <a:srcRect b="66256" l="17680" r="12545" t="32147"/>
          <a:stretch/>
        </p:blipFill>
        <p:spPr>
          <a:xfrm>
            <a:off x="1939700" y="1301125"/>
            <a:ext cx="5318350" cy="50350"/>
          </a:xfrm>
          <a:prstGeom prst="rect">
            <a:avLst/>
          </a:prstGeom>
          <a:noFill/>
          <a:ln>
            <a:noFill/>
          </a:ln>
        </p:spPr>
      </p:pic>
      <p:pic>
        <p:nvPicPr>
          <p:cNvPr id="168" name="Shape 168"/>
          <p:cNvPicPr preferRelativeResize="0"/>
          <p:nvPr/>
        </p:nvPicPr>
        <p:blipFill rotWithShape="1">
          <a:blip r:embed="rId3">
            <a:alphaModFix/>
          </a:blip>
          <a:srcRect b="66256" l="17680" r="13816" t="32147"/>
          <a:stretch/>
        </p:blipFill>
        <p:spPr>
          <a:xfrm>
            <a:off x="2083700" y="1234025"/>
            <a:ext cx="5221200" cy="50350"/>
          </a:xfrm>
          <a:prstGeom prst="rect">
            <a:avLst/>
          </a:prstGeom>
          <a:noFill/>
          <a:ln>
            <a:noFill/>
          </a:ln>
        </p:spPr>
      </p:pic>
      <p:pic>
        <p:nvPicPr>
          <p:cNvPr id="169" name="Shape 169"/>
          <p:cNvPicPr preferRelativeResize="0"/>
          <p:nvPr/>
        </p:nvPicPr>
        <p:blipFill rotWithShape="1">
          <a:blip r:embed="rId3">
            <a:alphaModFix/>
          </a:blip>
          <a:srcRect b="66256" l="17681" r="15771" t="32147"/>
          <a:stretch/>
        </p:blipFill>
        <p:spPr>
          <a:xfrm>
            <a:off x="2009575" y="1092775"/>
            <a:ext cx="4996750" cy="191600"/>
          </a:xfrm>
          <a:prstGeom prst="rect">
            <a:avLst/>
          </a:prstGeom>
          <a:noFill/>
          <a:ln>
            <a:noFill/>
          </a:ln>
        </p:spPr>
      </p:pic>
      <p:pic>
        <p:nvPicPr>
          <p:cNvPr id="170" name="Shape 170"/>
          <p:cNvPicPr preferRelativeResize="0"/>
          <p:nvPr/>
        </p:nvPicPr>
        <p:blipFill rotWithShape="1">
          <a:blip r:embed="rId3">
            <a:alphaModFix/>
          </a:blip>
          <a:srcRect b="66256" l="17680" r="12545" t="32147"/>
          <a:stretch/>
        </p:blipFill>
        <p:spPr>
          <a:xfrm>
            <a:off x="1879600" y="1242400"/>
            <a:ext cx="5425300" cy="191600"/>
          </a:xfrm>
          <a:prstGeom prst="rect">
            <a:avLst/>
          </a:prstGeom>
          <a:noFill/>
          <a:ln>
            <a:noFill/>
          </a:ln>
        </p:spPr>
      </p:pic>
      <p:pic>
        <p:nvPicPr>
          <p:cNvPr id="171" name="Shape 171"/>
          <p:cNvPicPr preferRelativeResize="0"/>
          <p:nvPr/>
        </p:nvPicPr>
        <p:blipFill rotWithShape="1">
          <a:blip r:embed="rId4">
            <a:alphaModFix/>
          </a:blip>
          <a:srcRect b="58217" l="37457" r="23389" t="29118"/>
          <a:stretch/>
        </p:blipFill>
        <p:spPr>
          <a:xfrm>
            <a:off x="377675" y="2175325"/>
            <a:ext cx="7622349" cy="1541054"/>
          </a:xfrm>
          <a:prstGeom prst="rect">
            <a:avLst/>
          </a:prstGeom>
          <a:noFill/>
          <a:ln>
            <a:noFill/>
          </a:ln>
        </p:spPr>
      </p:pic>
      <p:pic>
        <p:nvPicPr>
          <p:cNvPr id="172" name="Shape 172"/>
          <p:cNvPicPr preferRelativeResize="0"/>
          <p:nvPr/>
        </p:nvPicPr>
        <p:blipFill rotWithShape="1">
          <a:blip r:embed="rId3">
            <a:alphaModFix/>
          </a:blip>
          <a:srcRect b="66256" l="17680" r="12545" t="32147"/>
          <a:stretch/>
        </p:blipFill>
        <p:spPr>
          <a:xfrm>
            <a:off x="1635225" y="2955450"/>
            <a:ext cx="5564400" cy="191600"/>
          </a:xfrm>
          <a:prstGeom prst="rect">
            <a:avLst/>
          </a:prstGeom>
          <a:noFill/>
          <a:ln>
            <a:noFill/>
          </a:ln>
        </p:spPr>
      </p:pic>
      <p:pic>
        <p:nvPicPr>
          <p:cNvPr id="173" name="Shape 173"/>
          <p:cNvPicPr preferRelativeResize="0"/>
          <p:nvPr/>
        </p:nvPicPr>
        <p:blipFill rotWithShape="1">
          <a:blip r:embed="rId3">
            <a:alphaModFix/>
          </a:blip>
          <a:srcRect b="66256" l="17680" r="12545" t="32147"/>
          <a:stretch/>
        </p:blipFill>
        <p:spPr>
          <a:xfrm>
            <a:off x="1563500" y="3107875"/>
            <a:ext cx="5564400" cy="191600"/>
          </a:xfrm>
          <a:prstGeom prst="rect">
            <a:avLst/>
          </a:prstGeom>
          <a:noFill/>
          <a:ln>
            <a:noFill/>
          </a:ln>
        </p:spPr>
      </p:pic>
      <p:pic>
        <p:nvPicPr>
          <p:cNvPr id="174" name="Shape 174"/>
          <p:cNvPicPr preferRelativeResize="0"/>
          <p:nvPr/>
        </p:nvPicPr>
        <p:blipFill rotWithShape="1">
          <a:blip r:embed="rId4">
            <a:alphaModFix/>
          </a:blip>
          <a:srcRect b="59114" l="58654" r="38967" t="39920"/>
          <a:stretch/>
        </p:blipFill>
        <p:spPr>
          <a:xfrm>
            <a:off x="3993949" y="3499502"/>
            <a:ext cx="462950" cy="117450"/>
          </a:xfrm>
          <a:prstGeom prst="rect">
            <a:avLst/>
          </a:prstGeom>
          <a:noFill/>
          <a:ln>
            <a:noFill/>
          </a:ln>
        </p:spPr>
      </p:pic>
      <p:pic>
        <p:nvPicPr>
          <p:cNvPr id="175" name="Shape 175"/>
          <p:cNvPicPr preferRelativeResize="0"/>
          <p:nvPr/>
        </p:nvPicPr>
        <p:blipFill rotWithShape="1">
          <a:blip r:embed="rId4">
            <a:alphaModFix/>
          </a:blip>
          <a:srcRect b="59114" l="58654" r="38967" t="39920"/>
          <a:stretch/>
        </p:blipFill>
        <p:spPr>
          <a:xfrm>
            <a:off x="4114224" y="3499502"/>
            <a:ext cx="462950" cy="117450"/>
          </a:xfrm>
          <a:prstGeom prst="rect">
            <a:avLst/>
          </a:prstGeom>
          <a:noFill/>
          <a:ln>
            <a:noFill/>
          </a:ln>
        </p:spPr>
      </p:pic>
      <p:pic>
        <p:nvPicPr>
          <p:cNvPr id="176" name="Shape 176"/>
          <p:cNvPicPr preferRelativeResize="0"/>
          <p:nvPr/>
        </p:nvPicPr>
        <p:blipFill rotWithShape="1">
          <a:blip r:embed="rId4">
            <a:alphaModFix/>
          </a:blip>
          <a:srcRect b="59114" l="58654" r="38967" t="39920"/>
          <a:stretch/>
        </p:blipFill>
        <p:spPr>
          <a:xfrm>
            <a:off x="3984013" y="3484237"/>
            <a:ext cx="583226" cy="147964"/>
          </a:xfrm>
          <a:prstGeom prst="rect">
            <a:avLst/>
          </a:prstGeom>
          <a:noFill/>
          <a:ln>
            <a:noFill/>
          </a:ln>
        </p:spPr>
      </p:pic>
      <p:sp>
        <p:nvSpPr>
          <p:cNvPr id="177" name="Shape 177"/>
          <p:cNvSpPr txBox="1"/>
          <p:nvPr/>
        </p:nvSpPr>
        <p:spPr>
          <a:xfrm>
            <a:off x="3163375" y="1039625"/>
            <a:ext cx="2215200" cy="411300"/>
          </a:xfrm>
          <a:prstGeom prst="rect">
            <a:avLst/>
          </a:prstGeom>
          <a:noFill/>
          <a:ln>
            <a:noFill/>
          </a:ln>
        </p:spPr>
        <p:txBody>
          <a:bodyPr anchorCtr="0" anchor="t" bIns="91425" lIns="91425" rIns="91425" wrap="square" tIns="91425">
            <a:noAutofit/>
          </a:bodyPr>
          <a:lstStyle/>
          <a:p>
            <a:pPr indent="0" lvl="0" marL="0">
              <a:spcBef>
                <a:spcPts val="0"/>
              </a:spcBef>
              <a:buNone/>
            </a:pPr>
            <a:r>
              <a:rPr lang="en"/>
              <a:t>CagA- Positive H. pylori</a:t>
            </a:r>
          </a:p>
        </p:txBody>
      </p:sp>
      <p:sp>
        <p:nvSpPr>
          <p:cNvPr id="178" name="Shape 178"/>
          <p:cNvSpPr txBox="1"/>
          <p:nvPr/>
        </p:nvSpPr>
        <p:spPr>
          <a:xfrm>
            <a:off x="3081250" y="2888175"/>
            <a:ext cx="2215200" cy="411300"/>
          </a:xfrm>
          <a:prstGeom prst="rect">
            <a:avLst/>
          </a:prstGeom>
          <a:noFill/>
          <a:ln>
            <a:noFill/>
          </a:ln>
        </p:spPr>
        <p:txBody>
          <a:bodyPr anchorCtr="0" anchor="t" bIns="91425" lIns="91425" rIns="91425" wrap="square" tIns="91425">
            <a:noAutofit/>
          </a:bodyPr>
          <a:lstStyle/>
          <a:p>
            <a:pPr indent="0" lvl="0" marL="0" rtl="0">
              <a:spcBef>
                <a:spcPts val="0"/>
              </a:spcBef>
              <a:buNone/>
            </a:pPr>
            <a:r>
              <a:rPr lang="en"/>
              <a:t>CagA- Negative H. pylori</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Shape 183"/>
          <p:cNvSpPr txBox="1"/>
          <p:nvPr>
            <p:ph type="title"/>
          </p:nvPr>
        </p:nvSpPr>
        <p:spPr>
          <a:xfrm>
            <a:off x="513350" y="1621550"/>
            <a:ext cx="3450000" cy="3097200"/>
          </a:xfrm>
          <a:prstGeom prst="rect">
            <a:avLst/>
          </a:prstGeom>
        </p:spPr>
        <p:txBody>
          <a:bodyPr anchorCtr="0" anchor="t" bIns="91425" lIns="91425" rIns="91425" wrap="square" tIns="91425">
            <a:noAutofit/>
          </a:bodyPr>
          <a:lstStyle/>
          <a:p>
            <a:pPr indent="-342900" lvl="0" marL="457200" rtl="0">
              <a:spcBef>
                <a:spcPts val="0"/>
              </a:spcBef>
              <a:buClr>
                <a:srgbClr val="D9EAD3"/>
              </a:buClr>
              <a:buSzPts val="1800"/>
              <a:buFont typeface="Times New Roman"/>
              <a:buAutoNum type="arabicPeriod"/>
            </a:pPr>
            <a:r>
              <a:rPr lang="en" sz="1800">
                <a:solidFill>
                  <a:srgbClr val="D9EAD3"/>
                </a:solidFill>
                <a:latin typeface="Lato"/>
                <a:ea typeface="Lato"/>
                <a:cs typeface="Lato"/>
                <a:sym typeface="Lato"/>
              </a:rPr>
              <a:t>Obtain gastric cancer cell lines (ATCC)</a:t>
            </a:r>
          </a:p>
          <a:p>
            <a:pPr indent="0" lvl="0" marL="0">
              <a:spcBef>
                <a:spcPts val="0"/>
              </a:spcBef>
              <a:buNone/>
            </a:pPr>
            <a:r>
              <a:t/>
            </a:r>
            <a:endParaRPr sz="1800">
              <a:solidFill>
                <a:srgbClr val="D9EAD3"/>
              </a:solidFill>
              <a:latin typeface="Lato"/>
              <a:ea typeface="Lato"/>
              <a:cs typeface="Lato"/>
              <a:sym typeface="Lato"/>
            </a:endParaRPr>
          </a:p>
          <a:p>
            <a:pPr indent="0" lvl="0" marL="0">
              <a:spcBef>
                <a:spcPts val="0"/>
              </a:spcBef>
              <a:buNone/>
            </a:pPr>
            <a:r>
              <a:t/>
            </a:r>
            <a:endParaRPr sz="1800">
              <a:solidFill>
                <a:srgbClr val="D9EAD3"/>
              </a:solidFill>
              <a:latin typeface="Lato"/>
              <a:ea typeface="Lato"/>
              <a:cs typeface="Lato"/>
              <a:sym typeface="Lato"/>
            </a:endParaRPr>
          </a:p>
          <a:p>
            <a:pPr indent="0" lvl="0" marL="0">
              <a:spcBef>
                <a:spcPts val="0"/>
              </a:spcBef>
              <a:buNone/>
            </a:pPr>
            <a:r>
              <a:t/>
            </a:r>
            <a:endParaRPr sz="1800">
              <a:solidFill>
                <a:srgbClr val="D9EAD3"/>
              </a:solidFill>
              <a:latin typeface="Lato"/>
              <a:ea typeface="Lato"/>
              <a:cs typeface="Lato"/>
              <a:sym typeface="Lato"/>
            </a:endParaRPr>
          </a:p>
          <a:p>
            <a:pPr indent="0" lvl="0" marL="0" rtl="0">
              <a:spcBef>
                <a:spcPts val="0"/>
              </a:spcBef>
              <a:buNone/>
            </a:pPr>
            <a:r>
              <a:t/>
            </a:r>
            <a:endParaRPr sz="1800">
              <a:solidFill>
                <a:srgbClr val="D9EAD3"/>
              </a:solidFill>
              <a:latin typeface="Lato"/>
              <a:ea typeface="Lato"/>
              <a:cs typeface="Lato"/>
              <a:sym typeface="Lato"/>
            </a:endParaRPr>
          </a:p>
          <a:p>
            <a:pPr indent="-342900" lvl="0" marL="457200" rtl="0">
              <a:spcBef>
                <a:spcPts val="0"/>
              </a:spcBef>
              <a:buClr>
                <a:srgbClr val="D9EAD3"/>
              </a:buClr>
              <a:buSzPts val="1800"/>
              <a:buFont typeface="Lato"/>
              <a:buAutoNum type="arabicPeriod"/>
            </a:pPr>
            <a:r>
              <a:rPr lang="en" sz="1800">
                <a:solidFill>
                  <a:srgbClr val="D9EAD3"/>
                </a:solidFill>
                <a:latin typeface="Lato"/>
                <a:ea typeface="Lato"/>
                <a:cs typeface="Lato"/>
                <a:sym typeface="Lato"/>
              </a:rPr>
              <a:t>Grow and replicate CagA- positive H. pylori</a:t>
            </a:r>
          </a:p>
          <a:p>
            <a:pPr indent="0" lvl="0" marL="0" rtl="0">
              <a:spcBef>
                <a:spcPts val="0"/>
              </a:spcBef>
              <a:buNone/>
            </a:pPr>
            <a:r>
              <a:t/>
            </a:r>
            <a:endParaRPr sz="1300">
              <a:solidFill>
                <a:srgbClr val="D9EAD3"/>
              </a:solidFill>
              <a:latin typeface="Lato"/>
              <a:ea typeface="Lato"/>
              <a:cs typeface="Lato"/>
              <a:sym typeface="Lato"/>
            </a:endParaRPr>
          </a:p>
          <a:p>
            <a:pPr indent="0" lvl="0" marL="0" rtl="0" algn="ctr">
              <a:lnSpc>
                <a:spcPct val="115000"/>
              </a:lnSpc>
              <a:spcBef>
                <a:spcPts val="0"/>
              </a:spcBef>
              <a:buNone/>
            </a:pPr>
            <a:r>
              <a:t/>
            </a:r>
            <a:endParaRPr b="1" sz="1800">
              <a:solidFill>
                <a:srgbClr val="D9EAD3"/>
              </a:solidFill>
              <a:latin typeface="Times New Roman"/>
              <a:ea typeface="Times New Roman"/>
              <a:cs typeface="Times New Roman"/>
              <a:sym typeface="Times New Roman"/>
            </a:endParaRPr>
          </a:p>
          <a:p>
            <a:pPr indent="0" lvl="0" marL="0" rtl="0">
              <a:spcBef>
                <a:spcPts val="0"/>
              </a:spcBef>
              <a:buNone/>
            </a:pPr>
            <a:r>
              <a:t/>
            </a:r>
            <a:endParaRPr/>
          </a:p>
        </p:txBody>
      </p:sp>
      <p:sp>
        <p:nvSpPr>
          <p:cNvPr id="184" name="Shape 184"/>
          <p:cNvSpPr txBox="1"/>
          <p:nvPr/>
        </p:nvSpPr>
        <p:spPr>
          <a:xfrm>
            <a:off x="1645925" y="0"/>
            <a:ext cx="5967600" cy="1143000"/>
          </a:xfrm>
          <a:prstGeom prst="rect">
            <a:avLst/>
          </a:prstGeom>
          <a:noFill/>
          <a:ln>
            <a:noFill/>
          </a:ln>
        </p:spPr>
        <p:txBody>
          <a:bodyPr anchorCtr="0" anchor="t" bIns="91425" lIns="91425" rIns="91425" wrap="square" tIns="91425">
            <a:noAutofit/>
          </a:bodyPr>
          <a:lstStyle/>
          <a:p>
            <a:pPr indent="0" lvl="0" marL="457200" rtl="0" algn="l">
              <a:lnSpc>
                <a:spcPct val="115000"/>
              </a:lnSpc>
              <a:spcBef>
                <a:spcPts val="0"/>
              </a:spcBef>
              <a:buNone/>
            </a:pPr>
            <a:r>
              <a:rPr b="1" lang="en" sz="2400">
                <a:solidFill>
                  <a:srgbClr val="D9EAD3"/>
                </a:solidFill>
                <a:latin typeface="Times New Roman"/>
                <a:ea typeface="Times New Roman"/>
                <a:cs typeface="Times New Roman"/>
                <a:sym typeface="Times New Roman"/>
              </a:rPr>
              <a:t>Testing: How does CagA in </a:t>
            </a:r>
            <a:r>
              <a:rPr b="1" i="1" lang="en" sz="2400">
                <a:solidFill>
                  <a:srgbClr val="D9EAD3"/>
                </a:solidFill>
                <a:latin typeface="Times New Roman"/>
                <a:ea typeface="Times New Roman"/>
                <a:cs typeface="Times New Roman"/>
                <a:sym typeface="Times New Roman"/>
              </a:rPr>
              <a:t>H. pylori</a:t>
            </a:r>
            <a:r>
              <a:rPr b="1" lang="en" sz="2400">
                <a:solidFill>
                  <a:srgbClr val="D9EAD3"/>
                </a:solidFill>
                <a:latin typeface="Times New Roman"/>
                <a:ea typeface="Times New Roman"/>
                <a:cs typeface="Times New Roman"/>
                <a:sym typeface="Times New Roman"/>
              </a:rPr>
              <a:t> contribute  to apoptosis in gastric  cancer  cells?</a:t>
            </a:r>
          </a:p>
        </p:txBody>
      </p:sp>
      <p:pic>
        <p:nvPicPr>
          <p:cNvPr id="185" name="Shape 185"/>
          <p:cNvPicPr preferRelativeResize="0"/>
          <p:nvPr/>
        </p:nvPicPr>
        <p:blipFill>
          <a:blip r:embed="rId3">
            <a:alphaModFix/>
          </a:blip>
          <a:stretch>
            <a:fillRect/>
          </a:stretch>
        </p:blipFill>
        <p:spPr>
          <a:xfrm>
            <a:off x="4392012" y="3119525"/>
            <a:ext cx="1758825" cy="1758825"/>
          </a:xfrm>
          <a:prstGeom prst="rect">
            <a:avLst/>
          </a:prstGeom>
          <a:noFill/>
          <a:ln>
            <a:noFill/>
          </a:ln>
        </p:spPr>
      </p:pic>
      <p:sp>
        <p:nvSpPr>
          <p:cNvPr id="186" name="Shape 186"/>
          <p:cNvSpPr txBox="1"/>
          <p:nvPr/>
        </p:nvSpPr>
        <p:spPr>
          <a:xfrm>
            <a:off x="4710050" y="3706588"/>
            <a:ext cx="1248600" cy="584700"/>
          </a:xfrm>
          <a:prstGeom prst="rect">
            <a:avLst/>
          </a:prstGeom>
          <a:noFill/>
          <a:ln>
            <a:noFill/>
          </a:ln>
        </p:spPr>
        <p:txBody>
          <a:bodyPr anchorCtr="0" anchor="t" bIns="91425" lIns="91425" rIns="91425" wrap="square" tIns="91425">
            <a:noAutofit/>
          </a:bodyPr>
          <a:lstStyle/>
          <a:p>
            <a:pPr indent="0" lvl="0" marL="0">
              <a:spcBef>
                <a:spcPts val="0"/>
              </a:spcBef>
              <a:buNone/>
            </a:pPr>
            <a:r>
              <a:rPr lang="en"/>
              <a:t>H. pylori- CagA +</a:t>
            </a:r>
          </a:p>
        </p:txBody>
      </p:sp>
      <p:pic>
        <p:nvPicPr>
          <p:cNvPr id="187" name="Shape 187"/>
          <p:cNvPicPr preferRelativeResize="0"/>
          <p:nvPr/>
        </p:nvPicPr>
        <p:blipFill>
          <a:blip r:embed="rId4">
            <a:alphaModFix/>
          </a:blip>
          <a:stretch>
            <a:fillRect/>
          </a:stretch>
        </p:blipFill>
        <p:spPr>
          <a:xfrm>
            <a:off x="4448350" y="1228400"/>
            <a:ext cx="1646125" cy="1646125"/>
          </a:xfrm>
          <a:prstGeom prst="rect">
            <a:avLst/>
          </a:prstGeom>
          <a:noFill/>
          <a:ln>
            <a:noFill/>
          </a:ln>
        </p:spPr>
      </p:pic>
      <p:pic>
        <p:nvPicPr>
          <p:cNvPr id="188" name="Shape 188"/>
          <p:cNvPicPr preferRelativeResize="0"/>
          <p:nvPr/>
        </p:nvPicPr>
        <p:blipFill>
          <a:blip r:embed="rId4">
            <a:alphaModFix/>
          </a:blip>
          <a:stretch>
            <a:fillRect/>
          </a:stretch>
        </p:blipFill>
        <p:spPr>
          <a:xfrm>
            <a:off x="6705338" y="1241913"/>
            <a:ext cx="1646125" cy="1646147"/>
          </a:xfrm>
          <a:prstGeom prst="rect">
            <a:avLst/>
          </a:prstGeom>
          <a:noFill/>
          <a:ln>
            <a:noFill/>
          </a:ln>
        </p:spPr>
      </p:pic>
      <p:sp>
        <p:nvSpPr>
          <p:cNvPr id="189" name="Shape 189"/>
          <p:cNvSpPr txBox="1"/>
          <p:nvPr/>
        </p:nvSpPr>
        <p:spPr>
          <a:xfrm>
            <a:off x="4710050" y="1412900"/>
            <a:ext cx="1248600" cy="11430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a:t>Gastric Cancer cell lines</a:t>
            </a:r>
          </a:p>
        </p:txBody>
      </p:sp>
      <p:sp>
        <p:nvSpPr>
          <p:cNvPr id="190" name="Shape 190"/>
          <p:cNvSpPr txBox="1"/>
          <p:nvPr/>
        </p:nvSpPr>
        <p:spPr>
          <a:xfrm>
            <a:off x="6869763" y="1214763"/>
            <a:ext cx="1317300" cy="16734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a:t>Gastric Cancer cell lines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Shape 195"/>
          <p:cNvSpPr txBox="1"/>
          <p:nvPr>
            <p:ph type="title"/>
          </p:nvPr>
        </p:nvSpPr>
        <p:spPr>
          <a:xfrm>
            <a:off x="1227850" y="68650"/>
            <a:ext cx="7396800" cy="1493100"/>
          </a:xfrm>
          <a:prstGeom prst="rect">
            <a:avLst/>
          </a:prstGeom>
        </p:spPr>
        <p:txBody>
          <a:bodyPr anchorCtr="0" anchor="t" bIns="91425" lIns="91425" rIns="91425" wrap="square" tIns="91425">
            <a:noAutofit/>
          </a:bodyPr>
          <a:lstStyle/>
          <a:p>
            <a:pPr indent="0" lvl="0" marL="0">
              <a:spcBef>
                <a:spcPts val="0"/>
              </a:spcBef>
              <a:buNone/>
            </a:pPr>
            <a:r>
              <a:rPr lang="en"/>
              <a:t>3.  The H. pylori CagA-positive (+) strain is split into two CagA-positive strains.</a:t>
            </a:r>
          </a:p>
        </p:txBody>
      </p:sp>
      <p:sp>
        <p:nvSpPr>
          <p:cNvPr id="196" name="Shape 196"/>
          <p:cNvSpPr txBox="1"/>
          <p:nvPr/>
        </p:nvSpPr>
        <p:spPr>
          <a:xfrm>
            <a:off x="222188" y="2587400"/>
            <a:ext cx="1672500" cy="654900"/>
          </a:xfrm>
          <a:prstGeom prst="rect">
            <a:avLst/>
          </a:prstGeom>
          <a:noFill/>
          <a:ln>
            <a:noFill/>
          </a:ln>
        </p:spPr>
        <p:txBody>
          <a:bodyPr anchorCtr="0" anchor="ctr" bIns="91425" lIns="91425" rIns="91425" wrap="square" tIns="91425">
            <a:noAutofit/>
          </a:bodyPr>
          <a:lstStyle/>
          <a:p>
            <a:pPr indent="0" lvl="0" marL="0">
              <a:spcBef>
                <a:spcPts val="0"/>
              </a:spcBef>
              <a:buNone/>
            </a:pPr>
            <a:r>
              <a:rPr lang="en"/>
              <a:t>H. pylori- </a:t>
            </a:r>
          </a:p>
          <a:p>
            <a:pPr indent="0" lvl="0" marL="0" rtl="0">
              <a:spcBef>
                <a:spcPts val="0"/>
              </a:spcBef>
              <a:buNone/>
            </a:pPr>
            <a:r>
              <a:rPr lang="en"/>
              <a:t>CagA +</a:t>
            </a:r>
          </a:p>
        </p:txBody>
      </p:sp>
      <p:pic>
        <p:nvPicPr>
          <p:cNvPr id="197" name="Shape 197"/>
          <p:cNvPicPr preferRelativeResize="0"/>
          <p:nvPr/>
        </p:nvPicPr>
        <p:blipFill rotWithShape="1">
          <a:blip r:embed="rId3">
            <a:alphaModFix/>
          </a:blip>
          <a:srcRect b="38233" l="59779" r="30043" t="41831"/>
          <a:stretch/>
        </p:blipFill>
        <p:spPr>
          <a:xfrm>
            <a:off x="222200" y="2034875"/>
            <a:ext cx="1725499" cy="1901124"/>
          </a:xfrm>
          <a:prstGeom prst="rect">
            <a:avLst/>
          </a:prstGeom>
          <a:noFill/>
          <a:ln>
            <a:noFill/>
          </a:ln>
        </p:spPr>
      </p:pic>
      <p:cxnSp>
        <p:nvCxnSpPr>
          <p:cNvPr id="198" name="Shape 198"/>
          <p:cNvCxnSpPr>
            <a:stCxn id="197" idx="3"/>
            <a:endCxn id="199" idx="1"/>
          </p:cNvCxnSpPr>
          <p:nvPr/>
        </p:nvCxnSpPr>
        <p:spPr>
          <a:xfrm flipH="1" rot="10800000">
            <a:off x="1947699" y="1804337"/>
            <a:ext cx="2971200" cy="1181100"/>
          </a:xfrm>
          <a:prstGeom prst="straightConnector1">
            <a:avLst/>
          </a:prstGeom>
          <a:noFill/>
          <a:ln cap="flat" cmpd="sng" w="38100">
            <a:solidFill>
              <a:srgbClr val="00FF00"/>
            </a:solidFill>
            <a:prstDash val="solid"/>
            <a:round/>
            <a:headEnd len="lg" w="lg" type="none"/>
            <a:tailEnd len="lg" w="lg" type="triangle"/>
          </a:ln>
        </p:spPr>
      </p:cxnSp>
      <p:cxnSp>
        <p:nvCxnSpPr>
          <p:cNvPr id="200" name="Shape 200"/>
          <p:cNvCxnSpPr>
            <a:stCxn id="197" idx="3"/>
            <a:endCxn id="201" idx="1"/>
          </p:cNvCxnSpPr>
          <p:nvPr/>
        </p:nvCxnSpPr>
        <p:spPr>
          <a:xfrm>
            <a:off x="1947699" y="2985437"/>
            <a:ext cx="2961000" cy="839700"/>
          </a:xfrm>
          <a:prstGeom prst="straightConnector1">
            <a:avLst/>
          </a:prstGeom>
          <a:noFill/>
          <a:ln cap="flat" cmpd="sng" w="38100">
            <a:solidFill>
              <a:srgbClr val="00FF00"/>
            </a:solidFill>
            <a:prstDash val="solid"/>
            <a:round/>
            <a:headEnd len="lg" w="lg" type="none"/>
            <a:tailEnd len="lg" w="lg" type="triangle"/>
          </a:ln>
        </p:spPr>
      </p:cxnSp>
      <p:pic>
        <p:nvPicPr>
          <p:cNvPr id="202" name="Shape 202"/>
          <p:cNvPicPr preferRelativeResize="0"/>
          <p:nvPr/>
        </p:nvPicPr>
        <p:blipFill rotWithShape="1">
          <a:blip r:embed="rId3">
            <a:alphaModFix/>
          </a:blip>
          <a:srcRect b="38233" l="59779" r="30043" t="41831"/>
          <a:stretch/>
        </p:blipFill>
        <p:spPr>
          <a:xfrm>
            <a:off x="4982799" y="1094300"/>
            <a:ext cx="1524403" cy="1679551"/>
          </a:xfrm>
          <a:prstGeom prst="rect">
            <a:avLst/>
          </a:prstGeom>
          <a:noFill/>
          <a:ln>
            <a:noFill/>
          </a:ln>
        </p:spPr>
      </p:pic>
      <p:pic>
        <p:nvPicPr>
          <p:cNvPr id="203" name="Shape 203"/>
          <p:cNvPicPr preferRelativeResize="0"/>
          <p:nvPr/>
        </p:nvPicPr>
        <p:blipFill rotWithShape="1">
          <a:blip r:embed="rId3">
            <a:alphaModFix/>
          </a:blip>
          <a:srcRect b="38233" l="59779" r="30043" t="41831"/>
          <a:stretch/>
        </p:blipFill>
        <p:spPr>
          <a:xfrm>
            <a:off x="4961700" y="3105975"/>
            <a:ext cx="1672502" cy="184272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1297500" y="393750"/>
            <a:ext cx="6813900" cy="1493100"/>
          </a:xfrm>
          <a:prstGeom prst="rect">
            <a:avLst/>
          </a:prstGeom>
        </p:spPr>
        <p:txBody>
          <a:bodyPr anchorCtr="0" anchor="t" bIns="91425" lIns="91425" rIns="91425" wrap="square" tIns="91425">
            <a:noAutofit/>
          </a:bodyPr>
          <a:lstStyle/>
          <a:p>
            <a:pPr indent="0" lvl="0" marL="0">
              <a:spcBef>
                <a:spcPts val="0"/>
              </a:spcBef>
              <a:buNone/>
            </a:pPr>
            <a:r>
              <a:rPr lang="en"/>
              <a:t>4. PCR is used to replicate the H. pylori plasmid, except the CagA gene</a:t>
            </a:r>
          </a:p>
        </p:txBody>
      </p:sp>
      <p:pic>
        <p:nvPicPr>
          <p:cNvPr id="209" name="Shape 209"/>
          <p:cNvPicPr preferRelativeResize="0"/>
          <p:nvPr/>
        </p:nvPicPr>
        <p:blipFill rotWithShape="1">
          <a:blip r:embed="rId3">
            <a:alphaModFix/>
          </a:blip>
          <a:srcRect b="38345" l="59779" r="27753" t="41830"/>
          <a:stretch/>
        </p:blipFill>
        <p:spPr>
          <a:xfrm>
            <a:off x="79525" y="2170150"/>
            <a:ext cx="1669334" cy="1493100"/>
          </a:xfrm>
          <a:prstGeom prst="rect">
            <a:avLst/>
          </a:prstGeom>
          <a:noFill/>
          <a:ln>
            <a:noFill/>
          </a:ln>
        </p:spPr>
      </p:pic>
      <p:cxnSp>
        <p:nvCxnSpPr>
          <p:cNvPr id="210" name="Shape 210"/>
          <p:cNvCxnSpPr>
            <a:endCxn id="211" idx="1"/>
          </p:cNvCxnSpPr>
          <p:nvPr/>
        </p:nvCxnSpPr>
        <p:spPr>
          <a:xfrm flipH="1" rot="10800000">
            <a:off x="1539518" y="2073866"/>
            <a:ext cx="1878300" cy="464100"/>
          </a:xfrm>
          <a:prstGeom prst="straightConnector1">
            <a:avLst/>
          </a:prstGeom>
          <a:noFill/>
          <a:ln cap="flat" cmpd="sng" w="38100">
            <a:solidFill>
              <a:srgbClr val="FFFFFF"/>
            </a:solidFill>
            <a:prstDash val="solid"/>
            <a:round/>
            <a:headEnd len="lg" w="lg" type="none"/>
            <a:tailEnd len="lg" w="lg" type="stealth"/>
          </a:ln>
        </p:spPr>
      </p:cxnSp>
      <p:cxnSp>
        <p:nvCxnSpPr>
          <p:cNvPr id="212" name="Shape 212"/>
          <p:cNvCxnSpPr/>
          <p:nvPr/>
        </p:nvCxnSpPr>
        <p:spPr>
          <a:xfrm>
            <a:off x="1529675" y="3027625"/>
            <a:ext cx="1605300" cy="920100"/>
          </a:xfrm>
          <a:prstGeom prst="straightConnector1">
            <a:avLst/>
          </a:prstGeom>
          <a:noFill/>
          <a:ln cap="flat" cmpd="sng" w="38100">
            <a:solidFill>
              <a:srgbClr val="FFFFFF"/>
            </a:solidFill>
            <a:prstDash val="solid"/>
            <a:round/>
            <a:headEnd len="lg" w="lg" type="none"/>
            <a:tailEnd len="lg" w="lg" type="triangle"/>
          </a:ln>
        </p:spPr>
      </p:cxnSp>
      <p:sp>
        <p:nvSpPr>
          <p:cNvPr id="211" name="Shape 211"/>
          <p:cNvSpPr/>
          <p:nvPr/>
        </p:nvSpPr>
        <p:spPr>
          <a:xfrm>
            <a:off x="2506100" y="1659525"/>
            <a:ext cx="6225600" cy="28293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solidFill>
                <a:srgbClr val="FF0000"/>
              </a:solidFill>
            </a:endParaRPr>
          </a:p>
        </p:txBody>
      </p:sp>
      <p:sp>
        <p:nvSpPr>
          <p:cNvPr id="213" name="Shape 213"/>
          <p:cNvSpPr/>
          <p:nvPr/>
        </p:nvSpPr>
        <p:spPr>
          <a:xfrm>
            <a:off x="3161050" y="2642200"/>
            <a:ext cx="970200" cy="7575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14" name="Shape 214"/>
          <p:cNvSpPr/>
          <p:nvPr/>
        </p:nvSpPr>
        <p:spPr>
          <a:xfrm>
            <a:off x="3195250" y="2682100"/>
            <a:ext cx="901800" cy="6777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cxnSp>
        <p:nvCxnSpPr>
          <p:cNvPr id="215" name="Shape 215"/>
          <p:cNvCxnSpPr>
            <a:endCxn id="214" idx="7"/>
          </p:cNvCxnSpPr>
          <p:nvPr/>
        </p:nvCxnSpPr>
        <p:spPr>
          <a:xfrm>
            <a:off x="3612784" y="2642147"/>
            <a:ext cx="352200" cy="139200"/>
          </a:xfrm>
          <a:prstGeom prst="curvedConnector2">
            <a:avLst/>
          </a:prstGeom>
          <a:noFill/>
          <a:ln cap="flat" cmpd="sng" w="28575">
            <a:solidFill>
              <a:srgbClr val="FF0000"/>
            </a:solidFill>
            <a:prstDash val="solid"/>
            <a:round/>
            <a:headEnd len="lg" w="lg" type="none"/>
            <a:tailEnd len="lg" w="lg" type="none"/>
          </a:ln>
        </p:spPr>
      </p:cxnSp>
      <p:cxnSp>
        <p:nvCxnSpPr>
          <p:cNvPr id="216" name="Shape 216"/>
          <p:cNvCxnSpPr/>
          <p:nvPr/>
        </p:nvCxnSpPr>
        <p:spPr>
          <a:xfrm flipH="1" rot="10800000">
            <a:off x="4410375" y="3067575"/>
            <a:ext cx="478500" cy="13200"/>
          </a:xfrm>
          <a:prstGeom prst="straightConnector1">
            <a:avLst/>
          </a:prstGeom>
          <a:noFill/>
          <a:ln cap="flat" cmpd="sng" w="38100">
            <a:solidFill>
              <a:srgbClr val="FFFFFF"/>
            </a:solidFill>
            <a:prstDash val="solid"/>
            <a:round/>
            <a:headEnd len="lg" w="lg" type="none"/>
            <a:tailEnd len="lg" w="lg" type="triangle"/>
          </a:ln>
        </p:spPr>
      </p:cxnSp>
      <p:sp>
        <p:nvSpPr>
          <p:cNvPr id="217" name="Shape 217"/>
          <p:cNvSpPr txBox="1"/>
          <p:nvPr/>
        </p:nvSpPr>
        <p:spPr>
          <a:xfrm>
            <a:off x="3240850" y="3455650"/>
            <a:ext cx="1496400" cy="492000"/>
          </a:xfrm>
          <a:prstGeom prst="rect">
            <a:avLst/>
          </a:prstGeom>
          <a:noFill/>
          <a:ln>
            <a:noFill/>
          </a:ln>
        </p:spPr>
        <p:txBody>
          <a:bodyPr anchorCtr="0" anchor="t" bIns="91425" lIns="91425" rIns="91425" wrap="square" tIns="91425">
            <a:noAutofit/>
          </a:bodyPr>
          <a:lstStyle/>
          <a:p>
            <a:pPr indent="0" lvl="0" marL="0">
              <a:spcBef>
                <a:spcPts val="0"/>
              </a:spcBef>
              <a:buNone/>
            </a:pPr>
            <a:r>
              <a:rPr lang="en" sz="1200">
                <a:solidFill>
                  <a:srgbClr val="FFFFFF"/>
                </a:solidFill>
              </a:rPr>
              <a:t>H. pylori CagA- positive</a:t>
            </a:r>
          </a:p>
        </p:txBody>
      </p:sp>
      <p:sp>
        <p:nvSpPr>
          <p:cNvPr id="218" name="Shape 218"/>
          <p:cNvSpPr txBox="1"/>
          <p:nvPr/>
        </p:nvSpPr>
        <p:spPr>
          <a:xfrm>
            <a:off x="5375250" y="3455650"/>
            <a:ext cx="2736300" cy="4572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200">
                <a:solidFill>
                  <a:srgbClr val="FFFFFF"/>
                </a:solidFill>
              </a:rPr>
              <a:t>H. pylori CagA-negative</a:t>
            </a:r>
          </a:p>
        </p:txBody>
      </p:sp>
      <p:sp>
        <p:nvSpPr>
          <p:cNvPr id="219" name="Shape 219"/>
          <p:cNvSpPr txBox="1"/>
          <p:nvPr/>
        </p:nvSpPr>
        <p:spPr>
          <a:xfrm>
            <a:off x="3763700" y="2328238"/>
            <a:ext cx="741300" cy="258000"/>
          </a:xfrm>
          <a:prstGeom prst="rect">
            <a:avLst/>
          </a:prstGeom>
          <a:noFill/>
          <a:ln>
            <a:noFill/>
          </a:ln>
        </p:spPr>
        <p:txBody>
          <a:bodyPr anchorCtr="0" anchor="t" bIns="91425" lIns="91425" rIns="91425" wrap="square" tIns="91425">
            <a:noAutofit/>
          </a:bodyPr>
          <a:lstStyle/>
          <a:p>
            <a:pPr indent="0" lvl="0" marL="0">
              <a:spcBef>
                <a:spcPts val="0"/>
              </a:spcBef>
              <a:buNone/>
            </a:pPr>
            <a:r>
              <a:rPr lang="en">
                <a:solidFill>
                  <a:srgbClr val="FF0000"/>
                </a:solidFill>
              </a:rPr>
              <a:t>CagA</a:t>
            </a:r>
          </a:p>
        </p:txBody>
      </p:sp>
      <p:sp>
        <p:nvSpPr>
          <p:cNvPr id="220" name="Shape 220"/>
          <p:cNvSpPr/>
          <p:nvPr/>
        </p:nvSpPr>
        <p:spPr>
          <a:xfrm>
            <a:off x="5133800" y="2537950"/>
            <a:ext cx="970200" cy="7575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1" name="Shape 221"/>
          <p:cNvSpPr/>
          <p:nvPr/>
        </p:nvSpPr>
        <p:spPr>
          <a:xfrm>
            <a:off x="5168000" y="2577850"/>
            <a:ext cx="901800" cy="6777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2" name="Shape 222"/>
          <p:cNvSpPr/>
          <p:nvPr/>
        </p:nvSpPr>
        <p:spPr>
          <a:xfrm>
            <a:off x="6348925" y="2577850"/>
            <a:ext cx="901800" cy="6777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3" name="Shape 223"/>
          <p:cNvSpPr/>
          <p:nvPr/>
        </p:nvSpPr>
        <p:spPr>
          <a:xfrm>
            <a:off x="6314725" y="2537950"/>
            <a:ext cx="970200" cy="7575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4" name="Shape 224"/>
          <p:cNvSpPr/>
          <p:nvPr/>
        </p:nvSpPr>
        <p:spPr>
          <a:xfrm>
            <a:off x="7495650" y="2577850"/>
            <a:ext cx="901800" cy="6777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
        <p:nvSpPr>
          <p:cNvPr id="225" name="Shape 225"/>
          <p:cNvSpPr/>
          <p:nvPr/>
        </p:nvSpPr>
        <p:spPr>
          <a:xfrm>
            <a:off x="7461450" y="2537950"/>
            <a:ext cx="970200" cy="757500"/>
          </a:xfrm>
          <a:prstGeom prst="ellipse">
            <a:avLst/>
          </a:prstGeom>
          <a:noFill/>
          <a:ln cap="flat" cmpd="sng" w="9525">
            <a:solidFill>
              <a:srgbClr val="FFFFFF"/>
            </a:solidFill>
            <a:prstDash val="solid"/>
            <a:round/>
            <a:headEnd len="med" w="med" type="none"/>
            <a:tailEnd len="med" w="med" type="none"/>
          </a:ln>
        </p:spPr>
        <p:txBody>
          <a:bodyPr anchorCtr="0" anchor="ctr" bIns="91425" lIns="91425" rIns="91425" wrap="square" tIns="91425">
            <a:noAutofit/>
          </a:bodyPr>
          <a:lstStyle/>
          <a:p>
            <a:pPr indent="0" lvl="0" marL="0">
              <a:spcBef>
                <a:spcPts val="0"/>
              </a:spcBef>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9" name="Shape 229"/>
        <p:cNvGrpSpPr/>
        <p:nvPr/>
      </p:nvGrpSpPr>
      <p:grpSpPr>
        <a:xfrm>
          <a:off x="0" y="0"/>
          <a:ext cx="0" cy="0"/>
          <a:chOff x="0" y="0"/>
          <a:chExt cx="0" cy="0"/>
        </a:xfrm>
      </p:grpSpPr>
      <p:sp>
        <p:nvSpPr>
          <p:cNvPr id="230" name="Shape 230"/>
          <p:cNvSpPr txBox="1"/>
          <p:nvPr>
            <p:ph type="title"/>
          </p:nvPr>
        </p:nvSpPr>
        <p:spPr>
          <a:xfrm>
            <a:off x="1126475" y="-7650"/>
            <a:ext cx="7266000" cy="1554900"/>
          </a:xfrm>
          <a:prstGeom prst="rect">
            <a:avLst/>
          </a:prstGeom>
        </p:spPr>
        <p:txBody>
          <a:bodyPr anchorCtr="0" anchor="t" bIns="91425" lIns="91425" rIns="91425" wrap="square" tIns="91425">
            <a:noAutofit/>
          </a:bodyPr>
          <a:lstStyle/>
          <a:p>
            <a:pPr indent="0" lvl="0" marL="0" rtl="0">
              <a:spcBef>
                <a:spcPts val="0"/>
              </a:spcBef>
              <a:buNone/>
            </a:pPr>
            <a:r>
              <a:rPr lang="en"/>
              <a:t>5</a:t>
            </a:r>
            <a:r>
              <a:rPr lang="en"/>
              <a:t>. CagA-negative and CagA-positive plasmids are inserted into gastric cancer cell lines</a:t>
            </a:r>
          </a:p>
        </p:txBody>
      </p:sp>
      <p:sp>
        <p:nvSpPr>
          <p:cNvPr id="231" name="Shape 231"/>
          <p:cNvSpPr txBox="1"/>
          <p:nvPr/>
        </p:nvSpPr>
        <p:spPr>
          <a:xfrm>
            <a:off x="4836575" y="3383100"/>
            <a:ext cx="981000" cy="8433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a:p>
        </p:txBody>
      </p:sp>
      <p:pic>
        <p:nvPicPr>
          <p:cNvPr id="232" name="Shape 232"/>
          <p:cNvPicPr preferRelativeResize="0"/>
          <p:nvPr/>
        </p:nvPicPr>
        <p:blipFill>
          <a:blip r:embed="rId3">
            <a:alphaModFix/>
          </a:blip>
          <a:stretch>
            <a:fillRect/>
          </a:stretch>
        </p:blipFill>
        <p:spPr>
          <a:xfrm>
            <a:off x="4710451" y="1153662"/>
            <a:ext cx="1554923" cy="1554900"/>
          </a:xfrm>
          <a:prstGeom prst="rect">
            <a:avLst/>
          </a:prstGeom>
          <a:noFill/>
          <a:ln>
            <a:noFill/>
          </a:ln>
        </p:spPr>
      </p:pic>
      <p:sp>
        <p:nvSpPr>
          <p:cNvPr id="233" name="Shape 233"/>
          <p:cNvSpPr txBox="1"/>
          <p:nvPr/>
        </p:nvSpPr>
        <p:spPr>
          <a:xfrm>
            <a:off x="5030550" y="1509449"/>
            <a:ext cx="914700" cy="8433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a:latin typeface="Lato"/>
                <a:ea typeface="Lato"/>
                <a:cs typeface="Lato"/>
                <a:sym typeface="Lato"/>
              </a:rPr>
              <a:t>G</a:t>
            </a:r>
            <a:r>
              <a:rPr lang="en">
                <a:latin typeface="Lato"/>
                <a:ea typeface="Lato"/>
                <a:cs typeface="Lato"/>
                <a:sym typeface="Lato"/>
              </a:rPr>
              <a:t>astric Cancer Cell lines</a:t>
            </a:r>
          </a:p>
        </p:txBody>
      </p:sp>
      <p:sp>
        <p:nvSpPr>
          <p:cNvPr id="234" name="Shape 234"/>
          <p:cNvSpPr txBox="1"/>
          <p:nvPr/>
        </p:nvSpPr>
        <p:spPr>
          <a:xfrm>
            <a:off x="1026425" y="1710375"/>
            <a:ext cx="914700" cy="756900"/>
          </a:xfrm>
          <a:prstGeom prst="rect">
            <a:avLst/>
          </a:prstGeom>
          <a:noFill/>
          <a:ln>
            <a:noFill/>
          </a:ln>
        </p:spPr>
        <p:txBody>
          <a:bodyPr anchorCtr="0" anchor="t" bIns="91425" lIns="91425" rIns="91425" wrap="square" tIns="91425">
            <a:noAutofit/>
          </a:bodyPr>
          <a:lstStyle/>
          <a:p>
            <a:pPr indent="0" lvl="0" marL="0">
              <a:spcBef>
                <a:spcPts val="0"/>
              </a:spcBef>
              <a:buNone/>
            </a:pPr>
            <a:r>
              <a:rPr lang="en"/>
              <a:t>      </a:t>
            </a:r>
          </a:p>
          <a:p>
            <a:pPr indent="0" lvl="0" marL="0">
              <a:spcBef>
                <a:spcPts val="0"/>
              </a:spcBef>
              <a:buNone/>
            </a:pPr>
            <a:r>
              <a:rPr lang="en"/>
              <a:t>    </a:t>
            </a:r>
            <a:r>
              <a:rPr lang="en" sz="3600">
                <a:solidFill>
                  <a:srgbClr val="00FF00"/>
                </a:solidFill>
              </a:rPr>
              <a:t> </a:t>
            </a:r>
          </a:p>
        </p:txBody>
      </p:sp>
      <p:cxnSp>
        <p:nvCxnSpPr>
          <p:cNvPr id="235" name="Shape 235"/>
          <p:cNvCxnSpPr/>
          <p:nvPr/>
        </p:nvCxnSpPr>
        <p:spPr>
          <a:xfrm flipH="1" rot="10800000">
            <a:off x="3220550" y="1871899"/>
            <a:ext cx="1150800" cy="18300"/>
          </a:xfrm>
          <a:prstGeom prst="straightConnector1">
            <a:avLst/>
          </a:prstGeom>
          <a:noFill/>
          <a:ln cap="flat" cmpd="sng" w="38100">
            <a:solidFill>
              <a:srgbClr val="00FF00"/>
            </a:solidFill>
            <a:prstDash val="solid"/>
            <a:round/>
            <a:headEnd len="lg" w="lg" type="none"/>
            <a:tailEnd len="lg" w="lg" type="triangle"/>
          </a:ln>
        </p:spPr>
      </p:cxnSp>
      <p:sp>
        <p:nvSpPr>
          <p:cNvPr id="236" name="Shape 236"/>
          <p:cNvSpPr txBox="1"/>
          <p:nvPr/>
        </p:nvSpPr>
        <p:spPr>
          <a:xfrm>
            <a:off x="2964650" y="1200237"/>
            <a:ext cx="914700" cy="843300"/>
          </a:xfrm>
          <a:prstGeom prst="rect">
            <a:avLst/>
          </a:prstGeom>
          <a:noFill/>
          <a:ln>
            <a:noFill/>
          </a:ln>
        </p:spPr>
        <p:txBody>
          <a:bodyPr anchorCtr="0" anchor="ctr" bIns="91425" lIns="91425" rIns="91425" wrap="square" tIns="91425">
            <a:noAutofit/>
          </a:bodyPr>
          <a:lstStyle/>
          <a:p>
            <a:pPr indent="0" lvl="0" marL="0" rtl="0">
              <a:spcBef>
                <a:spcPts val="0"/>
              </a:spcBef>
              <a:buNone/>
            </a:pPr>
            <a:r>
              <a:t/>
            </a:r>
            <a:endParaRPr/>
          </a:p>
        </p:txBody>
      </p:sp>
      <p:sp>
        <p:nvSpPr>
          <p:cNvPr id="237" name="Shape 237"/>
          <p:cNvSpPr txBox="1"/>
          <p:nvPr/>
        </p:nvSpPr>
        <p:spPr>
          <a:xfrm>
            <a:off x="7884000" y="3188013"/>
            <a:ext cx="1150800" cy="312000"/>
          </a:xfrm>
          <a:prstGeom prst="rect">
            <a:avLst/>
          </a:prstGeom>
          <a:noFill/>
          <a:ln>
            <a:noFill/>
          </a:ln>
        </p:spPr>
        <p:txBody>
          <a:bodyPr anchorCtr="0" anchor="t" bIns="91425" lIns="91425" rIns="91425" wrap="square" tIns="91425">
            <a:noAutofit/>
          </a:bodyPr>
          <a:lstStyle/>
          <a:p>
            <a:pPr indent="0" lvl="0" marL="0">
              <a:spcBef>
                <a:spcPts val="0"/>
              </a:spcBef>
              <a:buNone/>
            </a:pPr>
            <a:r>
              <a:t/>
            </a:r>
            <a:endParaRPr sz="1800">
              <a:solidFill>
                <a:srgbClr val="FF0000"/>
              </a:solidFill>
            </a:endParaRPr>
          </a:p>
        </p:txBody>
      </p:sp>
      <p:sp>
        <p:nvSpPr>
          <p:cNvPr id="238" name="Shape 238"/>
          <p:cNvSpPr txBox="1"/>
          <p:nvPr/>
        </p:nvSpPr>
        <p:spPr>
          <a:xfrm>
            <a:off x="4784825" y="3383100"/>
            <a:ext cx="1150800" cy="542700"/>
          </a:xfrm>
          <a:prstGeom prst="rect">
            <a:avLst/>
          </a:prstGeom>
          <a:noFill/>
          <a:ln>
            <a:noFill/>
          </a:ln>
        </p:spPr>
        <p:txBody>
          <a:bodyPr anchorCtr="0" anchor="t" bIns="91425" lIns="91425" rIns="91425" wrap="square" tIns="91425">
            <a:noAutofit/>
          </a:bodyPr>
          <a:lstStyle/>
          <a:p>
            <a:pPr indent="0" lvl="0" marL="0" rtl="0">
              <a:spcBef>
                <a:spcPts val="0"/>
              </a:spcBef>
              <a:buNone/>
            </a:pPr>
            <a:r>
              <a:t/>
            </a:r>
            <a:endParaRPr sz="1800">
              <a:solidFill>
                <a:srgbClr val="FF0000"/>
              </a:solidFill>
            </a:endParaRPr>
          </a:p>
        </p:txBody>
      </p:sp>
      <p:pic>
        <p:nvPicPr>
          <p:cNvPr id="239" name="Shape 239"/>
          <p:cNvPicPr preferRelativeResize="0"/>
          <p:nvPr/>
        </p:nvPicPr>
        <p:blipFill rotWithShape="1">
          <a:blip r:embed="rId4">
            <a:alphaModFix/>
          </a:blip>
          <a:srcRect b="39831" l="66546" r="29674" t="51627"/>
          <a:stretch/>
        </p:blipFill>
        <p:spPr>
          <a:xfrm>
            <a:off x="160850" y="2079075"/>
            <a:ext cx="82925" cy="843299"/>
          </a:xfrm>
          <a:prstGeom prst="rect">
            <a:avLst/>
          </a:prstGeom>
          <a:noFill/>
          <a:ln>
            <a:noFill/>
          </a:ln>
        </p:spPr>
      </p:pic>
      <p:pic>
        <p:nvPicPr>
          <p:cNvPr id="240" name="Shape 240"/>
          <p:cNvPicPr preferRelativeResize="0"/>
          <p:nvPr/>
        </p:nvPicPr>
        <p:blipFill rotWithShape="1">
          <a:blip r:embed="rId5">
            <a:alphaModFix/>
          </a:blip>
          <a:srcRect b="36118" l="61176" r="14691" t="51917"/>
          <a:stretch/>
        </p:blipFill>
        <p:spPr>
          <a:xfrm>
            <a:off x="58050" y="1423850"/>
            <a:ext cx="2951088" cy="914400"/>
          </a:xfrm>
          <a:prstGeom prst="rect">
            <a:avLst/>
          </a:prstGeom>
          <a:noFill/>
          <a:ln>
            <a:noFill/>
          </a:ln>
        </p:spPr>
      </p:pic>
      <p:pic>
        <p:nvPicPr>
          <p:cNvPr id="241" name="Shape 241"/>
          <p:cNvPicPr preferRelativeResize="0"/>
          <p:nvPr/>
        </p:nvPicPr>
        <p:blipFill rotWithShape="1">
          <a:blip r:embed="rId6">
            <a:alphaModFix/>
          </a:blip>
          <a:srcRect b="25672" l="32143" r="59844" t="68261"/>
          <a:stretch/>
        </p:blipFill>
        <p:spPr>
          <a:xfrm>
            <a:off x="2834250" y="1282650"/>
            <a:ext cx="659325" cy="312000"/>
          </a:xfrm>
          <a:prstGeom prst="rect">
            <a:avLst/>
          </a:prstGeom>
          <a:noFill/>
          <a:ln>
            <a:noFill/>
          </a:ln>
        </p:spPr>
      </p:pic>
      <p:sp>
        <p:nvSpPr>
          <p:cNvPr id="242" name="Shape 242"/>
          <p:cNvSpPr txBox="1"/>
          <p:nvPr/>
        </p:nvSpPr>
        <p:spPr>
          <a:xfrm>
            <a:off x="232950" y="2343150"/>
            <a:ext cx="2601300" cy="457200"/>
          </a:xfrm>
          <a:prstGeom prst="rect">
            <a:avLst/>
          </a:prstGeom>
          <a:noFill/>
          <a:ln>
            <a:noFill/>
          </a:ln>
        </p:spPr>
        <p:txBody>
          <a:bodyPr anchorCtr="0" anchor="t" bIns="91425" lIns="91425" rIns="91425" wrap="square" tIns="91425">
            <a:noAutofit/>
          </a:bodyPr>
          <a:lstStyle/>
          <a:p>
            <a:pPr indent="0" lvl="0" marL="0" rtl="0">
              <a:spcBef>
                <a:spcPts val="0"/>
              </a:spcBef>
              <a:buNone/>
            </a:pPr>
            <a:r>
              <a:rPr lang="en" sz="1200">
                <a:solidFill>
                  <a:srgbClr val="FFFFFF"/>
                </a:solidFill>
              </a:rPr>
              <a:t>H. pylori CagA-negative Plasmids</a:t>
            </a:r>
          </a:p>
        </p:txBody>
      </p:sp>
      <p:sp>
        <p:nvSpPr>
          <p:cNvPr id="243" name="Shape 243"/>
          <p:cNvSpPr txBox="1"/>
          <p:nvPr/>
        </p:nvSpPr>
        <p:spPr>
          <a:xfrm>
            <a:off x="1747622" y="4356450"/>
            <a:ext cx="1886400" cy="5427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sz="1200">
                <a:solidFill>
                  <a:schemeClr val="lt1"/>
                </a:solidFill>
              </a:rPr>
              <a:t>H. pylori CagA-positive Plasmids</a:t>
            </a:r>
          </a:p>
        </p:txBody>
      </p:sp>
      <p:cxnSp>
        <p:nvCxnSpPr>
          <p:cNvPr id="244" name="Shape 244"/>
          <p:cNvCxnSpPr/>
          <p:nvPr/>
        </p:nvCxnSpPr>
        <p:spPr>
          <a:xfrm flipH="1" rot="10800000">
            <a:off x="5748700" y="3795599"/>
            <a:ext cx="1150800" cy="18300"/>
          </a:xfrm>
          <a:prstGeom prst="straightConnector1">
            <a:avLst/>
          </a:prstGeom>
          <a:noFill/>
          <a:ln cap="flat" cmpd="sng" w="38100">
            <a:solidFill>
              <a:srgbClr val="00FF00"/>
            </a:solidFill>
            <a:prstDash val="solid"/>
            <a:round/>
            <a:headEnd len="lg" w="lg" type="none"/>
            <a:tailEnd len="lg" w="lg" type="triangle"/>
          </a:ln>
        </p:spPr>
      </p:cxnSp>
      <p:pic>
        <p:nvPicPr>
          <p:cNvPr id="245" name="Shape 245"/>
          <p:cNvPicPr preferRelativeResize="0"/>
          <p:nvPr/>
        </p:nvPicPr>
        <p:blipFill rotWithShape="1">
          <a:blip r:embed="rId7">
            <a:alphaModFix/>
          </a:blip>
          <a:srcRect b="25959" l="28366" r="64107" t="61981"/>
          <a:stretch/>
        </p:blipFill>
        <p:spPr>
          <a:xfrm>
            <a:off x="3634013" y="3720200"/>
            <a:ext cx="1150800" cy="1152344"/>
          </a:xfrm>
          <a:prstGeom prst="rect">
            <a:avLst/>
          </a:prstGeom>
          <a:noFill/>
          <a:ln>
            <a:noFill/>
          </a:ln>
        </p:spPr>
      </p:pic>
      <p:pic>
        <p:nvPicPr>
          <p:cNvPr id="246" name="Shape 246"/>
          <p:cNvPicPr preferRelativeResize="0"/>
          <p:nvPr/>
        </p:nvPicPr>
        <p:blipFill rotWithShape="1">
          <a:blip r:embed="rId7">
            <a:alphaModFix/>
          </a:blip>
          <a:srcRect b="25959" l="28366" r="64107" t="61981"/>
          <a:stretch/>
        </p:blipFill>
        <p:spPr>
          <a:xfrm>
            <a:off x="4710450" y="2922375"/>
            <a:ext cx="1150800" cy="1152344"/>
          </a:xfrm>
          <a:prstGeom prst="rect">
            <a:avLst/>
          </a:prstGeom>
          <a:noFill/>
          <a:ln>
            <a:noFill/>
          </a:ln>
        </p:spPr>
      </p:pic>
      <p:pic>
        <p:nvPicPr>
          <p:cNvPr id="247" name="Shape 247"/>
          <p:cNvPicPr preferRelativeResize="0"/>
          <p:nvPr/>
        </p:nvPicPr>
        <p:blipFill>
          <a:blip r:embed="rId3">
            <a:alphaModFix/>
          </a:blip>
          <a:stretch>
            <a:fillRect/>
          </a:stretch>
        </p:blipFill>
        <p:spPr>
          <a:xfrm>
            <a:off x="7213226" y="3110112"/>
            <a:ext cx="1554923" cy="1554900"/>
          </a:xfrm>
          <a:prstGeom prst="rect">
            <a:avLst/>
          </a:prstGeom>
          <a:noFill/>
          <a:ln>
            <a:noFill/>
          </a:ln>
        </p:spPr>
      </p:pic>
      <p:sp>
        <p:nvSpPr>
          <p:cNvPr id="248" name="Shape 248"/>
          <p:cNvSpPr txBox="1"/>
          <p:nvPr/>
        </p:nvSpPr>
        <p:spPr>
          <a:xfrm>
            <a:off x="7349086" y="3076500"/>
            <a:ext cx="1043400" cy="1622100"/>
          </a:xfrm>
          <a:prstGeom prst="rect">
            <a:avLst/>
          </a:prstGeom>
          <a:noFill/>
          <a:ln>
            <a:noFill/>
          </a:ln>
        </p:spPr>
        <p:txBody>
          <a:bodyPr anchorCtr="0" anchor="ctr" bIns="91425" lIns="91425" rIns="91425" wrap="square" tIns="91425">
            <a:noAutofit/>
          </a:bodyPr>
          <a:lstStyle/>
          <a:p>
            <a:pPr indent="0" lvl="0" marL="0" rtl="0">
              <a:spcBef>
                <a:spcPts val="0"/>
              </a:spcBef>
              <a:buNone/>
            </a:pPr>
            <a:r>
              <a:rPr lang="en">
                <a:latin typeface="Lato"/>
                <a:ea typeface="Lato"/>
                <a:cs typeface="Lato"/>
                <a:sym typeface="Lato"/>
              </a:rPr>
              <a:t>Gastric Cancer Cell lines</a:t>
            </a:r>
          </a:p>
        </p:txBody>
      </p:sp>
      <p:pic>
        <p:nvPicPr>
          <p:cNvPr id="249" name="Shape 249"/>
          <p:cNvPicPr preferRelativeResize="0"/>
          <p:nvPr/>
        </p:nvPicPr>
        <p:blipFill rotWithShape="1">
          <a:blip r:embed="rId8">
            <a:alphaModFix/>
          </a:blip>
          <a:srcRect b="38233" l="59779" r="30043" t="41831"/>
          <a:stretch/>
        </p:blipFill>
        <p:spPr>
          <a:xfrm>
            <a:off x="58049" y="3058090"/>
            <a:ext cx="1355376" cy="1493324"/>
          </a:xfrm>
          <a:prstGeom prst="rect">
            <a:avLst/>
          </a:prstGeom>
          <a:noFill/>
          <a:ln>
            <a:noFill/>
          </a:ln>
        </p:spPr>
      </p:pic>
      <p:pic>
        <p:nvPicPr>
          <p:cNvPr id="250" name="Shape 250"/>
          <p:cNvPicPr preferRelativeResize="0"/>
          <p:nvPr/>
        </p:nvPicPr>
        <p:blipFill rotWithShape="1">
          <a:blip r:embed="rId7">
            <a:alphaModFix/>
          </a:blip>
          <a:srcRect b="25959" l="28366" r="64107" t="61981"/>
          <a:stretch/>
        </p:blipFill>
        <p:spPr>
          <a:xfrm>
            <a:off x="2549588" y="3002225"/>
            <a:ext cx="1150800" cy="1152344"/>
          </a:xfrm>
          <a:prstGeom prst="rect">
            <a:avLst/>
          </a:prstGeom>
          <a:noFill/>
          <a:ln>
            <a:noFill/>
          </a:ln>
        </p:spPr>
      </p:pic>
      <p:cxnSp>
        <p:nvCxnSpPr>
          <p:cNvPr id="251" name="Shape 251"/>
          <p:cNvCxnSpPr/>
          <p:nvPr/>
        </p:nvCxnSpPr>
        <p:spPr>
          <a:xfrm flipH="1" rot="10800000">
            <a:off x="1555750" y="3798312"/>
            <a:ext cx="721800" cy="12900"/>
          </a:xfrm>
          <a:prstGeom prst="straightConnector1">
            <a:avLst/>
          </a:prstGeom>
          <a:noFill/>
          <a:ln cap="flat" cmpd="sng" w="38100">
            <a:solidFill>
              <a:srgbClr val="00FF00"/>
            </a:solidFill>
            <a:prstDash val="solid"/>
            <a:round/>
            <a:headEnd len="lg" w="lg" type="none"/>
            <a:tailEnd len="lg" w="lg" type="triangle"/>
          </a:ln>
        </p:spPr>
      </p:cxnSp>
    </p:spTree>
  </p:cSld>
  <p:clrMapOvr>
    <a:masterClrMapping/>
  </p:clrMapOvr>
</p:sld>
</file>

<file path=ppt/theme/theme1.xml><?xml version="1.0" encoding="utf-8"?>
<a:theme xmlns:a="http://schemas.openxmlformats.org/drawingml/2006/main" xmlns:r="http://schemas.openxmlformats.org/officeDocument/2006/relationships"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