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8" r:id="rId3"/>
    <p:sldId id="272" r:id="rId4"/>
    <p:sldId id="260" r:id="rId5"/>
    <p:sldId id="261" r:id="rId6"/>
    <p:sldId id="262" r:id="rId7"/>
    <p:sldId id="263" r:id="rId8"/>
    <p:sldId id="266" r:id="rId9"/>
    <p:sldId id="265" r:id="rId10"/>
    <p:sldId id="267" r:id="rId11"/>
    <p:sldId id="269" r:id="rId12"/>
    <p:sldId id="270" r:id="rId13"/>
    <p:sldId id="271" r:id="rId14"/>
    <p:sldId id="273" r:id="rId15"/>
    <p:sldId id="274"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127" autoAdjust="0"/>
  </p:normalViewPr>
  <p:slideViewPr>
    <p:cSldViewPr snapToGrid="0">
      <p:cViewPr>
        <p:scale>
          <a:sx n="51" d="100"/>
          <a:sy n="51" d="100"/>
        </p:scale>
        <p:origin x="12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000AF-0249-4180-A4B2-8C09FA41D5D8}" type="datetimeFigureOut">
              <a:rPr lang="en-US" smtClean="0"/>
              <a:t>12/13/2017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8E06-9DE4-4D12-969B-ED08841C4491}" type="slidenum">
              <a:rPr lang="en-US" smtClean="0"/>
              <a:t>‹#›</a:t>
            </a:fld>
            <a:endParaRPr lang="en-US"/>
          </a:p>
        </p:txBody>
      </p:sp>
    </p:spTree>
    <p:extLst>
      <p:ext uri="{BB962C8B-B14F-4D97-AF65-F5344CB8AC3E}">
        <p14:creationId xmlns:p14="http://schemas.microsoft.com/office/powerpoint/2010/main" val="504298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opioid epidemic in the U.S.</a:t>
            </a:r>
            <a:r>
              <a:rPr lang="en-US" baseline="0" dirty="0" smtClean="0"/>
              <a:t> has been much discussed both in class and in current events. According to the National Institute on Drug Abuse, drug overdose is now the leading cause of accidental death in the US, with 32,000 of those deaths related to opioids.</a:t>
            </a:r>
          </a:p>
          <a:p>
            <a:endParaRPr lang="en-US" baseline="0" dirty="0" smtClean="0"/>
          </a:p>
          <a:p>
            <a:r>
              <a:rPr lang="en-US" baseline="0" dirty="0" smtClean="0"/>
              <a:t>US prescription rates have risen 600% from 1997 to 2007 according to the CDC.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2</a:t>
            </a:fld>
            <a:endParaRPr lang="en-US"/>
          </a:p>
        </p:txBody>
      </p:sp>
    </p:spTree>
    <p:extLst>
      <p:ext uri="{BB962C8B-B14F-4D97-AF65-F5344CB8AC3E}">
        <p14:creationId xmlns:p14="http://schemas.microsoft.com/office/powerpoint/2010/main" val="1966386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28E06-9DE4-4D12-969B-ED08841C4491}" type="slidenum">
              <a:rPr lang="en-US" smtClean="0"/>
              <a:t>13</a:t>
            </a:fld>
            <a:endParaRPr lang="en-US"/>
          </a:p>
        </p:txBody>
      </p:sp>
    </p:spTree>
    <p:extLst>
      <p:ext uri="{BB962C8B-B14F-4D97-AF65-F5344CB8AC3E}">
        <p14:creationId xmlns:p14="http://schemas.microsoft.com/office/powerpoint/2010/main" val="2333274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14</a:t>
            </a:fld>
            <a:endParaRPr lang="en-US"/>
          </a:p>
        </p:txBody>
      </p:sp>
    </p:spTree>
    <p:extLst>
      <p:ext uri="{BB962C8B-B14F-4D97-AF65-F5344CB8AC3E}">
        <p14:creationId xmlns:p14="http://schemas.microsoft.com/office/powerpoint/2010/main" val="371542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15</a:t>
            </a:fld>
            <a:endParaRPr lang="en-US"/>
          </a:p>
        </p:txBody>
      </p:sp>
    </p:spTree>
    <p:extLst>
      <p:ext uri="{BB962C8B-B14F-4D97-AF65-F5344CB8AC3E}">
        <p14:creationId xmlns:p14="http://schemas.microsoft.com/office/powerpoint/2010/main" val="261024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3</a:t>
            </a:fld>
            <a:endParaRPr lang="en-US"/>
          </a:p>
        </p:txBody>
      </p:sp>
    </p:spTree>
    <p:extLst>
      <p:ext uri="{BB962C8B-B14F-4D97-AF65-F5344CB8AC3E}">
        <p14:creationId xmlns:p14="http://schemas.microsoft.com/office/powerpoint/2010/main" val="223596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how does opioid tolerance build and by what mechanism do opioid withdrawals affect the body?</a:t>
            </a:r>
          </a:p>
          <a:p>
            <a:endParaRPr lang="en-US" baseline="0" dirty="0" smtClean="0"/>
          </a:p>
          <a:p>
            <a:r>
              <a:rPr lang="en-US" baseline="0" dirty="0" smtClean="0"/>
              <a:t>One of the proposed mechanisms is the </a:t>
            </a:r>
            <a:r>
              <a:rPr lang="en-US" baseline="0" dirty="0" err="1" smtClean="0"/>
              <a:t>cAMP</a:t>
            </a:r>
            <a:r>
              <a:rPr lang="en-US" baseline="0" dirty="0" smtClean="0"/>
              <a:t>/PKA pathway. When morphine binds to the mu opioid receptor, the </a:t>
            </a:r>
            <a:r>
              <a:rPr lang="en-US" baseline="0" dirty="0" err="1" smtClean="0"/>
              <a:t>Gi</a:t>
            </a:r>
            <a:r>
              <a:rPr lang="en-US" baseline="0" dirty="0" smtClean="0"/>
              <a:t> and Go subunits (AC inhibitors) are stimulated leading to inhibition of Adenylate Cyclase and thus a reduction in </a:t>
            </a:r>
            <a:r>
              <a:rPr lang="en-US" baseline="0" dirty="0" err="1" smtClean="0"/>
              <a:t>cAMP</a:t>
            </a:r>
            <a:r>
              <a:rPr lang="en-US" baseline="0" dirty="0" smtClean="0"/>
              <a:t> levels. </a:t>
            </a:r>
          </a:p>
          <a:p>
            <a:endParaRPr lang="en-US" baseline="0" dirty="0" smtClean="0"/>
          </a:p>
          <a:p>
            <a:r>
              <a:rPr lang="en-US" baseline="0" dirty="0" err="1" smtClean="0"/>
              <a:t>cAMP</a:t>
            </a:r>
            <a:r>
              <a:rPr lang="en-US" baseline="0" dirty="0" smtClean="0"/>
              <a:t> is a secondary messenger molecule used to activate PKA that is a kinase responsible for many downstream physiological mechanisms. However, over chronic morphine use, </a:t>
            </a:r>
            <a:r>
              <a:rPr lang="en-US" baseline="0" dirty="0" err="1" smtClean="0"/>
              <a:t>cAMP</a:t>
            </a:r>
            <a:r>
              <a:rPr lang="en-US" baseline="0" dirty="0" smtClean="0"/>
              <a:t> levels return to basal levels and once an antagonist is given or morphine is withdrawn, </a:t>
            </a:r>
            <a:r>
              <a:rPr lang="en-US" baseline="0" dirty="0" err="1" smtClean="0"/>
              <a:t>cAMP</a:t>
            </a:r>
            <a:r>
              <a:rPr lang="en-US" baseline="0" dirty="0" smtClean="0"/>
              <a:t> levels spike due to AC super activation. This spike in </a:t>
            </a:r>
            <a:r>
              <a:rPr lang="en-US" baseline="0" dirty="0" err="1" smtClean="0"/>
              <a:t>cAMP</a:t>
            </a:r>
            <a:r>
              <a:rPr lang="en-US" baseline="0" dirty="0" smtClean="0"/>
              <a:t> levels causes the physiological reactions we see as withdrawal symptoms.</a:t>
            </a:r>
          </a:p>
          <a:p>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4</a:t>
            </a:fld>
            <a:endParaRPr lang="en-US"/>
          </a:p>
        </p:txBody>
      </p:sp>
    </p:spTree>
    <p:extLst>
      <p:ext uri="{BB962C8B-B14F-4D97-AF65-F5344CB8AC3E}">
        <p14:creationId xmlns:p14="http://schemas.microsoft.com/office/powerpoint/2010/main" val="414392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Avidor</a:t>
            </a:r>
            <a:r>
              <a:rPr lang="en-US" dirty="0" smtClean="0"/>
              <a:t>-Reiss</a:t>
            </a:r>
            <a:r>
              <a:rPr lang="en-US" baseline="0" dirty="0" smtClean="0"/>
              <a:t> et al. found that the Go subunit from the </a:t>
            </a:r>
            <a:r>
              <a:rPr lang="en-US" baseline="0" dirty="0" err="1" smtClean="0"/>
              <a:t>Galpha</a:t>
            </a:r>
            <a:r>
              <a:rPr lang="en-US" baseline="0" dirty="0" smtClean="0"/>
              <a:t> subunit family is what actually causes inhibition of AC and was able to prevent AC inhibition. </a:t>
            </a:r>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5</a:t>
            </a:fld>
            <a:endParaRPr lang="en-US"/>
          </a:p>
        </p:txBody>
      </p:sp>
    </p:spTree>
    <p:extLst>
      <p:ext uri="{BB962C8B-B14F-4D97-AF65-F5344CB8AC3E}">
        <p14:creationId xmlns:p14="http://schemas.microsoft.com/office/powerpoint/2010/main" val="431139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6</a:t>
            </a:fld>
            <a:endParaRPr lang="en-US"/>
          </a:p>
        </p:txBody>
      </p:sp>
    </p:spTree>
    <p:extLst>
      <p:ext uri="{BB962C8B-B14F-4D97-AF65-F5344CB8AC3E}">
        <p14:creationId xmlns:p14="http://schemas.microsoft.com/office/powerpoint/2010/main" val="2420187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aim of this experiment is to determine if adenylate cyclase super activation is mediated through G</a:t>
            </a:r>
            <a:r>
              <a:rPr lang="en-US" sz="1200" kern="1200" baseline="-25000" dirty="0" smtClean="0">
                <a:solidFill>
                  <a:schemeClr val="tx1"/>
                </a:solidFill>
                <a:effectLst/>
                <a:latin typeface="+mn-lt"/>
                <a:ea typeface="+mn-ea"/>
                <a:cs typeface="+mn-cs"/>
              </a:rPr>
              <a:t>βγ</a:t>
            </a:r>
            <a:r>
              <a:rPr lang="en-US" sz="1200" kern="1200" dirty="0" smtClean="0">
                <a:solidFill>
                  <a:schemeClr val="tx1"/>
                </a:solidFill>
                <a:effectLst/>
                <a:latin typeface="+mn-lt"/>
                <a:ea typeface="+mn-ea"/>
                <a:cs typeface="+mn-cs"/>
              </a:rPr>
              <a:t> stimulation of G</a:t>
            </a:r>
            <a:r>
              <a:rPr lang="en-US" sz="1200" kern="1200" baseline="-25000" dirty="0" smtClean="0">
                <a:solidFill>
                  <a:schemeClr val="tx1"/>
                </a:solidFill>
                <a:effectLst/>
                <a:latin typeface="+mn-lt"/>
                <a:ea typeface="+mn-ea"/>
                <a:cs typeface="+mn-cs"/>
              </a:rPr>
              <a:t>αs </a:t>
            </a:r>
            <a:r>
              <a:rPr lang="en-US" sz="1200" kern="1200" dirty="0" smtClean="0">
                <a:solidFill>
                  <a:schemeClr val="tx1"/>
                </a:solidFill>
                <a:effectLst/>
                <a:latin typeface="+mn-lt"/>
                <a:ea typeface="+mn-ea"/>
                <a:cs typeface="+mn-cs"/>
              </a:rPr>
              <a:t>following chronic opioid use and if inhibition of the G</a:t>
            </a:r>
            <a:r>
              <a:rPr lang="en-US" sz="1200" kern="1200" baseline="-25000" dirty="0" smtClean="0">
                <a:solidFill>
                  <a:schemeClr val="tx1"/>
                </a:solidFill>
                <a:effectLst/>
                <a:latin typeface="+mn-lt"/>
                <a:ea typeface="+mn-ea"/>
                <a:cs typeface="+mn-cs"/>
              </a:rPr>
              <a:t>βγ</a:t>
            </a:r>
            <a:r>
              <a:rPr lang="en-US" sz="1200" kern="1200" dirty="0" smtClean="0">
                <a:solidFill>
                  <a:schemeClr val="tx1"/>
                </a:solidFill>
                <a:effectLst/>
                <a:latin typeface="+mn-lt"/>
                <a:ea typeface="+mn-ea"/>
                <a:cs typeface="+mn-cs"/>
              </a:rPr>
              <a:t> can cause attenuation of tolerance by preventing adenylate super activation and thus </a:t>
            </a:r>
            <a:r>
              <a:rPr lang="en-US" sz="1200" kern="1200" dirty="0" err="1" smtClean="0">
                <a:solidFill>
                  <a:schemeClr val="tx1"/>
                </a:solidFill>
                <a:effectLst/>
                <a:latin typeface="+mn-lt"/>
                <a:ea typeface="+mn-ea"/>
                <a:cs typeface="+mn-cs"/>
              </a:rPr>
              <a:t>cAMP</a:t>
            </a:r>
            <a:r>
              <a:rPr lang="en-US" sz="1200" kern="1200" dirty="0" smtClean="0">
                <a:solidFill>
                  <a:schemeClr val="tx1"/>
                </a:solidFill>
                <a:effectLst/>
                <a:latin typeface="+mn-lt"/>
                <a:ea typeface="+mn-ea"/>
                <a:cs typeface="+mn-cs"/>
              </a:rPr>
              <a:t> overshoot upon opioid withdrawal.</a:t>
            </a:r>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7</a:t>
            </a:fld>
            <a:endParaRPr lang="en-US"/>
          </a:p>
        </p:txBody>
      </p:sp>
    </p:spTree>
    <p:extLst>
      <p:ext uri="{BB962C8B-B14F-4D97-AF65-F5344CB8AC3E}">
        <p14:creationId xmlns:p14="http://schemas.microsoft.com/office/powerpoint/2010/main" val="63607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8</a:t>
            </a:fld>
            <a:endParaRPr lang="en-US"/>
          </a:p>
        </p:txBody>
      </p:sp>
    </p:spTree>
    <p:extLst>
      <p:ext uri="{BB962C8B-B14F-4D97-AF65-F5344CB8AC3E}">
        <p14:creationId xmlns:p14="http://schemas.microsoft.com/office/powerpoint/2010/main" val="1269953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9</a:t>
            </a:fld>
            <a:endParaRPr lang="en-US"/>
          </a:p>
        </p:txBody>
      </p:sp>
    </p:spTree>
    <p:extLst>
      <p:ext uri="{BB962C8B-B14F-4D97-AF65-F5344CB8AC3E}">
        <p14:creationId xmlns:p14="http://schemas.microsoft.com/office/powerpoint/2010/main" val="3838983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a:t>
            </a:r>
            <a:r>
              <a:rPr lang="en-US" sz="1200" b="0" i="0" kern="1200" baseline="-25000" dirty="0" smtClean="0">
                <a:solidFill>
                  <a:schemeClr val="tx1"/>
                </a:solidFill>
                <a:effectLst/>
                <a:latin typeface="+mn-lt"/>
                <a:ea typeface="+mn-ea"/>
                <a:cs typeface="+mn-cs"/>
              </a:rPr>
              <a:t>βγ</a:t>
            </a:r>
            <a:r>
              <a:rPr lang="en-US" sz="1200" b="0" i="0" kern="1200" dirty="0" smtClean="0">
                <a:solidFill>
                  <a:schemeClr val="tx1"/>
                </a:solidFill>
                <a:effectLst/>
                <a:latin typeface="+mn-lt"/>
                <a:ea typeface="+mn-ea"/>
                <a:cs typeface="+mn-cs"/>
              </a:rPr>
              <a:t> subunit is essential for the formation of heterotrimeric G protein through its association with the G</a:t>
            </a:r>
            <a:r>
              <a:rPr lang="en-US" sz="1200" b="0" i="0" kern="1200" baseline="-25000" dirty="0" smtClean="0">
                <a:solidFill>
                  <a:schemeClr val="tx1"/>
                </a:solidFill>
                <a:effectLst/>
                <a:latin typeface="+mn-lt"/>
                <a:ea typeface="+mn-ea"/>
                <a:cs typeface="+mn-cs"/>
              </a:rPr>
              <a:t>α</a:t>
            </a:r>
            <a:r>
              <a:rPr lang="en-US" sz="1200" b="0" i="0" kern="1200" dirty="0" smtClean="0">
                <a:solidFill>
                  <a:schemeClr val="tx1"/>
                </a:solidFill>
                <a:effectLst/>
                <a:latin typeface="+mn-lt"/>
                <a:ea typeface="+mn-ea"/>
                <a:cs typeface="+mn-cs"/>
              </a:rPr>
              <a:t> subunit allowing the G proteins coupling to the GPCR. Therefore, any agent inhibiting the G</a:t>
            </a:r>
            <a:r>
              <a:rPr lang="en-US" sz="1200" b="0" i="0" kern="1200" baseline="-25000" dirty="0" smtClean="0">
                <a:solidFill>
                  <a:schemeClr val="tx1"/>
                </a:solidFill>
                <a:effectLst/>
                <a:latin typeface="+mn-lt"/>
                <a:ea typeface="+mn-ea"/>
                <a:cs typeface="+mn-cs"/>
              </a:rPr>
              <a:t>βγ</a:t>
            </a:r>
            <a:r>
              <a:rPr lang="en-US" sz="1200" b="0" i="0" kern="1200" dirty="0" smtClean="0">
                <a:solidFill>
                  <a:schemeClr val="tx1"/>
                </a:solidFill>
                <a:effectLst/>
                <a:latin typeface="+mn-lt"/>
                <a:ea typeface="+mn-ea"/>
                <a:cs typeface="+mn-cs"/>
              </a:rPr>
              <a:t> subunits signaling effects must not interfere with the heterotrimeric G protein formation or G</a:t>
            </a:r>
            <a:r>
              <a:rPr lang="en-US" sz="1200" b="0" i="0" kern="1200" baseline="-25000" dirty="0" smtClean="0">
                <a:solidFill>
                  <a:schemeClr val="tx1"/>
                </a:solidFill>
                <a:effectLst/>
                <a:latin typeface="+mn-lt"/>
                <a:ea typeface="+mn-ea"/>
                <a:cs typeface="+mn-cs"/>
              </a:rPr>
              <a:t>α</a:t>
            </a:r>
            <a:r>
              <a:rPr lang="en-US" sz="1200" b="0" i="0" kern="1200" dirty="0" smtClean="0">
                <a:solidFill>
                  <a:schemeClr val="tx1"/>
                </a:solidFill>
                <a:effectLst/>
                <a:latin typeface="+mn-lt"/>
                <a:ea typeface="+mn-ea"/>
                <a:cs typeface="+mn-cs"/>
              </a:rPr>
              <a:t>subunit signaling.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a:t>
            </a:r>
            <a:r>
              <a:rPr lang="en-US" sz="1200" b="0" i="0" kern="1200" baseline="-25000" dirty="0" smtClean="0">
                <a:solidFill>
                  <a:schemeClr val="tx1"/>
                </a:solidFill>
                <a:effectLst/>
                <a:latin typeface="+mn-lt"/>
                <a:ea typeface="+mn-ea"/>
                <a:cs typeface="+mn-cs"/>
              </a:rPr>
              <a:t>βγ</a:t>
            </a:r>
            <a:r>
              <a:rPr lang="en-US" sz="1200" b="0" i="0" kern="1200" dirty="0" smtClean="0">
                <a:solidFill>
                  <a:schemeClr val="tx1"/>
                </a:solidFill>
                <a:effectLst/>
                <a:latin typeface="+mn-lt"/>
                <a:ea typeface="+mn-ea"/>
                <a:cs typeface="+mn-cs"/>
              </a:rPr>
              <a:t> expression is universal throughout almost all the cells of the body so any agent acting to inhibit this subunit could elicit numerous side effects.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Small molecule inhibitors that target the coupling of G</a:t>
            </a:r>
            <a:r>
              <a:rPr lang="en-US" sz="1200" b="0" i="0" kern="1200" baseline="-25000" dirty="0" smtClean="0">
                <a:solidFill>
                  <a:schemeClr val="tx1"/>
                </a:solidFill>
                <a:effectLst/>
                <a:latin typeface="+mn-lt"/>
                <a:ea typeface="+mn-ea"/>
                <a:cs typeface="+mn-cs"/>
              </a:rPr>
              <a:t>βγ</a:t>
            </a:r>
            <a:r>
              <a:rPr lang="en-US" sz="1200" b="0" i="0" kern="1200" dirty="0" smtClean="0">
                <a:solidFill>
                  <a:schemeClr val="tx1"/>
                </a:solidFill>
                <a:effectLst/>
                <a:latin typeface="+mn-lt"/>
                <a:ea typeface="+mn-ea"/>
                <a:cs typeface="+mn-cs"/>
              </a:rPr>
              <a:t> to specific effectors and do not interfere with normal G protein cycling/ heterotrimeric formation, have the potential to work as therapeutic agents in treating some specific diseases.</a:t>
            </a:r>
          </a:p>
          <a:p>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10</a:t>
            </a:fld>
            <a:endParaRPr lang="en-US"/>
          </a:p>
        </p:txBody>
      </p:sp>
    </p:spTree>
    <p:extLst>
      <p:ext uri="{BB962C8B-B14F-4D97-AF65-F5344CB8AC3E}">
        <p14:creationId xmlns:p14="http://schemas.microsoft.com/office/powerpoint/2010/main" val="3720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12/13/2017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12/13/2017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12/13/2017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12/13/2017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12/13/2017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12/13/2017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ncbi.nlm.nih.gov/pubmed/8702909" TargetMode="External"/><Relationship Id="rId3" Type="http://schemas.openxmlformats.org/officeDocument/2006/relationships/hyperlink" Target="http://www.drugabuse.gov/publications/drugfacts/heroin" TargetMode="External"/><Relationship Id="rId7" Type="http://schemas.openxmlformats.org/officeDocument/2006/relationships/hyperlink" Target="https://www.ncbi.nlm.nih.gov/pmc/articles/PMC432926/" TargetMode="External"/><Relationship Id="rId2" Type="http://schemas.openxmlformats.org/officeDocument/2006/relationships/hyperlink" Target="http://www.drugabuse.gov/drugs-abuse/opioids" TargetMode="External"/><Relationship Id="rId1" Type="http://schemas.openxmlformats.org/officeDocument/2006/relationships/slideLayout" Target="../slideLayouts/slideLayout2.xml"/><Relationship Id="rId6" Type="http://schemas.openxmlformats.org/officeDocument/2006/relationships/hyperlink" Target="https://medlineplus.gov/ency/article/000949.htm" TargetMode="External"/><Relationship Id="rId5" Type="http://schemas.openxmlformats.org/officeDocument/2006/relationships/hyperlink" Target="https://www.ncbi.nlm.nih.gov/pubmed/21115581" TargetMode="External"/><Relationship Id="rId10" Type="http://schemas.openxmlformats.org/officeDocument/2006/relationships/hyperlink" Target="https://www.drugabuse.gov/about-nida/legislative-activities/testimony-to-congress/2015/harnessing-power-science-to-inform-substance-abuse-addiction-policy-practice" TargetMode="External"/><Relationship Id="rId4" Type="http://schemas.openxmlformats.org/officeDocument/2006/relationships/hyperlink" Target="http://www.cdc.gov/mmwr/preview/mmwrhtml/mm6101a3.htm" TargetMode="External"/><Relationship Id="rId9" Type="http://schemas.openxmlformats.org/officeDocument/2006/relationships/hyperlink" Target="https://www.ncbi.nlm.nih.gov/pmc/articles/PMC28320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307592"/>
            <a:ext cx="9589245" cy="2390797"/>
          </a:xfrm>
        </p:spPr>
        <p:txBody>
          <a:bodyPr/>
          <a:lstStyle/>
          <a:p>
            <a:r>
              <a:rPr lang="en-US" sz="4800" b="1" dirty="0"/>
              <a:t>The Role </a:t>
            </a:r>
            <a:r>
              <a:rPr lang="en-US" sz="4800" b="1" dirty="0" smtClean="0"/>
              <a:t>of G</a:t>
            </a:r>
            <a:r>
              <a:rPr lang="en-US" sz="4800" b="1" baseline="-25000" dirty="0" smtClean="0"/>
              <a:t>βγ </a:t>
            </a:r>
            <a:r>
              <a:rPr lang="en-US" sz="4800" b="1" dirty="0"/>
              <a:t>in </a:t>
            </a:r>
            <a:r>
              <a:rPr lang="en-US" sz="4800" b="1" dirty="0" smtClean="0"/>
              <a:t>Opioid Tolerance and Withdrawal</a:t>
            </a:r>
            <a:endParaRPr lang="en-US" sz="4800" dirty="0"/>
          </a:p>
        </p:txBody>
      </p:sp>
      <p:sp>
        <p:nvSpPr>
          <p:cNvPr id="3" name="Subtitle 2"/>
          <p:cNvSpPr>
            <a:spLocks noGrp="1"/>
          </p:cNvSpPr>
          <p:nvPr>
            <p:ph type="subTitle" idx="1"/>
          </p:nvPr>
        </p:nvSpPr>
        <p:spPr>
          <a:xfrm>
            <a:off x="1154954" y="4466484"/>
            <a:ext cx="8825658" cy="861420"/>
          </a:xfrm>
        </p:spPr>
        <p:txBody>
          <a:bodyPr>
            <a:noAutofit/>
          </a:bodyPr>
          <a:lstStyle/>
          <a:p>
            <a:r>
              <a:rPr lang="en-US" sz="2400" dirty="0" smtClean="0">
                <a:solidFill>
                  <a:schemeClr val="bg2">
                    <a:lumMod val="20000"/>
                    <a:lumOff val="80000"/>
                  </a:schemeClr>
                </a:solidFill>
              </a:rPr>
              <a:t>Shahzeb Hasan</a:t>
            </a:r>
          </a:p>
          <a:p>
            <a:r>
              <a:rPr lang="en-US" sz="2400" dirty="0" smtClean="0">
                <a:solidFill>
                  <a:schemeClr val="bg2">
                    <a:lumMod val="20000"/>
                    <a:lumOff val="80000"/>
                  </a:schemeClr>
                </a:solidFill>
              </a:rPr>
              <a:t>12/14/2017</a:t>
            </a:r>
            <a:endParaRPr lang="en-US" sz="2400" dirty="0">
              <a:solidFill>
                <a:schemeClr val="bg2">
                  <a:lumMod val="20000"/>
                  <a:lumOff val="80000"/>
                </a:schemeClr>
              </a:solidFill>
            </a:endParaRPr>
          </a:p>
        </p:txBody>
      </p:sp>
    </p:spTree>
    <p:extLst>
      <p:ext uri="{BB962C8B-B14F-4D97-AF65-F5344CB8AC3E}">
        <p14:creationId xmlns:p14="http://schemas.microsoft.com/office/powerpoint/2010/main" val="4115146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Possible Result #1</a:t>
            </a:r>
            <a:br>
              <a:rPr lang="en-US" sz="2800" b="1" dirty="0" smtClean="0"/>
            </a:br>
            <a:r>
              <a:rPr lang="en-US" sz="2800" b="1" dirty="0" smtClean="0"/>
              <a:t>G</a:t>
            </a:r>
            <a:r>
              <a:rPr lang="en-US" sz="2800" b="1" baseline="-25000" dirty="0" smtClean="0"/>
              <a:t>βγ </a:t>
            </a:r>
            <a:r>
              <a:rPr lang="en-US" sz="2800" b="1" dirty="0" smtClean="0"/>
              <a:t>mediates adenylate cyclase super activation</a:t>
            </a:r>
            <a:endParaRPr lang="en-US" sz="2800" b="1" dirty="0"/>
          </a:p>
        </p:txBody>
      </p:sp>
      <p:pic>
        <p:nvPicPr>
          <p:cNvPr id="6" name="Content Placeholder 5"/>
          <p:cNvPicPr>
            <a:picLocks noGrp="1" noChangeAspect="1"/>
          </p:cNvPicPr>
          <p:nvPr>
            <p:ph idx="1"/>
          </p:nvPr>
        </p:nvPicPr>
        <p:blipFill>
          <a:blip r:embed="rId3"/>
          <a:stretch>
            <a:fillRect/>
          </a:stretch>
        </p:blipFill>
        <p:spPr>
          <a:xfrm>
            <a:off x="3074998" y="2045288"/>
            <a:ext cx="5849655" cy="4483230"/>
          </a:xfrm>
          <a:prstGeom prst="rect">
            <a:avLst/>
          </a:prstGeom>
        </p:spPr>
      </p:pic>
    </p:spTree>
    <p:extLst>
      <p:ext uri="{BB962C8B-B14F-4D97-AF65-F5344CB8AC3E}">
        <p14:creationId xmlns:p14="http://schemas.microsoft.com/office/powerpoint/2010/main" val="4248983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Possible Result #2</a:t>
            </a:r>
            <a:br>
              <a:rPr lang="en-US" sz="3200" b="1" dirty="0" smtClean="0"/>
            </a:br>
            <a:r>
              <a:rPr lang="en-US" sz="3200" b="1" dirty="0" smtClean="0"/>
              <a:t>G</a:t>
            </a:r>
            <a:r>
              <a:rPr lang="en-US" sz="3200" b="1" baseline="-25000" dirty="0" smtClean="0"/>
              <a:t>βγ </a:t>
            </a:r>
            <a:r>
              <a:rPr lang="en-US" sz="3200" b="1" dirty="0" smtClean="0"/>
              <a:t>plays a partial role in adenylate cyclase super activation</a:t>
            </a:r>
            <a:endParaRPr lang="en-US" sz="3200" b="1" dirty="0"/>
          </a:p>
        </p:txBody>
      </p:sp>
      <p:pic>
        <p:nvPicPr>
          <p:cNvPr id="4" name="Content Placeholder 3"/>
          <p:cNvPicPr>
            <a:picLocks noGrp="1" noChangeAspect="1"/>
          </p:cNvPicPr>
          <p:nvPr>
            <p:ph idx="1"/>
          </p:nvPr>
        </p:nvPicPr>
        <p:blipFill>
          <a:blip r:embed="rId2"/>
          <a:stretch>
            <a:fillRect/>
          </a:stretch>
        </p:blipFill>
        <p:spPr>
          <a:xfrm>
            <a:off x="3018772" y="2116898"/>
            <a:ext cx="5887233" cy="4601249"/>
          </a:xfrm>
          <a:prstGeom prst="rect">
            <a:avLst/>
          </a:prstGeom>
        </p:spPr>
      </p:pic>
    </p:spTree>
    <p:extLst>
      <p:ext uri="{BB962C8B-B14F-4D97-AF65-F5344CB8AC3E}">
        <p14:creationId xmlns:p14="http://schemas.microsoft.com/office/powerpoint/2010/main" val="3352402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013538" cy="1400530"/>
          </a:xfrm>
        </p:spPr>
        <p:txBody>
          <a:bodyPr/>
          <a:lstStyle/>
          <a:p>
            <a:r>
              <a:rPr lang="en-US" sz="3200" b="1" dirty="0" smtClean="0"/>
              <a:t>Possible Result #3</a:t>
            </a:r>
            <a:br>
              <a:rPr lang="en-US" sz="3200" b="1" dirty="0" smtClean="0"/>
            </a:br>
            <a:r>
              <a:rPr lang="en-US" sz="3200" b="1" dirty="0" smtClean="0"/>
              <a:t>G</a:t>
            </a:r>
            <a:r>
              <a:rPr lang="en-US" sz="3200" b="1" baseline="-25000" dirty="0" smtClean="0"/>
              <a:t>βγ </a:t>
            </a:r>
            <a:r>
              <a:rPr lang="en-US" sz="3200" b="1" dirty="0" smtClean="0"/>
              <a:t>does not mediate adenylate cyclase super activation</a:t>
            </a:r>
            <a:endParaRPr lang="en-US" sz="3200" b="1" dirty="0"/>
          </a:p>
        </p:txBody>
      </p:sp>
      <p:pic>
        <p:nvPicPr>
          <p:cNvPr id="4" name="Content Placeholder 3"/>
          <p:cNvPicPr>
            <a:picLocks noGrp="1" noChangeAspect="1"/>
          </p:cNvPicPr>
          <p:nvPr>
            <p:ph idx="1"/>
          </p:nvPr>
        </p:nvPicPr>
        <p:blipFill>
          <a:blip r:embed="rId2"/>
          <a:stretch>
            <a:fillRect/>
          </a:stretch>
        </p:blipFill>
        <p:spPr>
          <a:xfrm>
            <a:off x="3009812" y="1853248"/>
            <a:ext cx="6053415" cy="4842733"/>
          </a:xfrm>
          <a:prstGeom prst="rect">
            <a:avLst/>
          </a:prstGeom>
        </p:spPr>
      </p:pic>
    </p:spTree>
    <p:extLst>
      <p:ext uri="{BB962C8B-B14F-4D97-AF65-F5344CB8AC3E}">
        <p14:creationId xmlns:p14="http://schemas.microsoft.com/office/powerpoint/2010/main" val="2293647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363508"/>
            <a:ext cx="9404723" cy="1400530"/>
          </a:xfrm>
        </p:spPr>
        <p:txBody>
          <a:bodyPr/>
          <a:lstStyle/>
          <a:p>
            <a:r>
              <a:rPr lang="en-US" b="1" dirty="0" smtClean="0"/>
              <a:t>Limitations</a:t>
            </a:r>
            <a:endParaRPr lang="en-US" b="1" dirty="0"/>
          </a:p>
        </p:txBody>
      </p:sp>
      <p:sp>
        <p:nvSpPr>
          <p:cNvPr id="3" name="Content Placeholder 2"/>
          <p:cNvSpPr>
            <a:spLocks noGrp="1"/>
          </p:cNvSpPr>
          <p:nvPr>
            <p:ph idx="1"/>
          </p:nvPr>
        </p:nvSpPr>
        <p:spPr>
          <a:xfrm>
            <a:off x="1103313" y="1551114"/>
            <a:ext cx="8776668" cy="2664048"/>
          </a:xfrm>
        </p:spPr>
        <p:txBody>
          <a:bodyPr>
            <a:noAutofit/>
          </a:bodyPr>
          <a:lstStyle/>
          <a:p>
            <a:r>
              <a:rPr lang="en-US" sz="2400" dirty="0" smtClean="0"/>
              <a:t>Inhibition of G</a:t>
            </a:r>
            <a:r>
              <a:rPr lang="en-US" sz="2400" baseline="-25000" dirty="0" smtClean="0"/>
              <a:t>βγ </a:t>
            </a:r>
            <a:r>
              <a:rPr lang="en-US" sz="2400" dirty="0" smtClean="0"/>
              <a:t>may lead to unintended side effects of PKA pathways</a:t>
            </a:r>
          </a:p>
          <a:p>
            <a:r>
              <a:rPr lang="en-US" sz="2400" dirty="0" smtClean="0"/>
              <a:t>Does not pinpoint the exact pathway </a:t>
            </a:r>
            <a:r>
              <a:rPr lang="en-US" sz="2400" dirty="0"/>
              <a:t>with which </a:t>
            </a:r>
            <a:r>
              <a:rPr lang="en-US" sz="2400" dirty="0" smtClean="0"/>
              <a:t>G</a:t>
            </a:r>
            <a:r>
              <a:rPr lang="en-US" sz="2400" baseline="-25000" dirty="0" smtClean="0"/>
              <a:t>βγ</a:t>
            </a:r>
            <a:r>
              <a:rPr lang="en-US" sz="2400" dirty="0" smtClean="0"/>
              <a:t> causes adenylate cyclase super activation</a:t>
            </a:r>
          </a:p>
          <a:p>
            <a:r>
              <a:rPr lang="en-US" sz="2400" dirty="0" smtClean="0"/>
              <a:t>Use of inhibitor may not only inhibit </a:t>
            </a:r>
            <a:r>
              <a:rPr lang="en-US" sz="2400" b="1" dirty="0" smtClean="0"/>
              <a:t>G</a:t>
            </a:r>
            <a:r>
              <a:rPr lang="en-US" sz="2400" b="1" baseline="-25000" dirty="0" smtClean="0"/>
              <a:t>βγ </a:t>
            </a:r>
            <a:r>
              <a:rPr lang="en-US" sz="2400" dirty="0" smtClean="0"/>
              <a:t>but may inhibit other cellular processes leading to inaccurate conclusions</a:t>
            </a:r>
            <a:endParaRPr lang="en-US" sz="2400" dirty="0"/>
          </a:p>
        </p:txBody>
      </p:sp>
    </p:spTree>
    <p:extLst>
      <p:ext uri="{BB962C8B-B14F-4D97-AF65-F5344CB8AC3E}">
        <p14:creationId xmlns:p14="http://schemas.microsoft.com/office/powerpoint/2010/main" val="580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Prior to Assay</a:t>
            </a:r>
            <a:endParaRPr lang="en-US" dirty="0"/>
          </a:p>
        </p:txBody>
      </p:sp>
      <p:sp>
        <p:nvSpPr>
          <p:cNvPr id="3" name="Content Placeholder 2"/>
          <p:cNvSpPr>
            <a:spLocks noGrp="1"/>
          </p:cNvSpPr>
          <p:nvPr>
            <p:ph idx="1"/>
          </p:nvPr>
        </p:nvSpPr>
        <p:spPr/>
        <p:txBody>
          <a:bodyPr>
            <a:normAutofit/>
          </a:bodyPr>
          <a:lstStyle/>
          <a:p>
            <a:r>
              <a:rPr lang="en-US" dirty="0" smtClean="0"/>
              <a:t>Growth in Media</a:t>
            </a:r>
          </a:p>
          <a:p>
            <a:pPr lvl="1"/>
            <a:r>
              <a:rPr lang="en-US" sz="2000" dirty="0" smtClean="0"/>
              <a:t>Growth in DMEM, 10% fetal bovine serum</a:t>
            </a:r>
          </a:p>
          <a:p>
            <a:pPr lvl="1"/>
            <a:r>
              <a:rPr lang="en-US" sz="2000" dirty="0" smtClean="0"/>
              <a:t>Reaction termination through 1.0 ml of </a:t>
            </a:r>
            <a:r>
              <a:rPr lang="en-US" sz="2000" dirty="0" err="1" smtClean="0"/>
              <a:t>trichloroacetic</a:t>
            </a:r>
            <a:r>
              <a:rPr lang="en-US" sz="2000" dirty="0" smtClean="0"/>
              <a:t> acid</a:t>
            </a:r>
          </a:p>
          <a:p>
            <a:r>
              <a:rPr lang="en-US" dirty="0" smtClean="0"/>
              <a:t>Centrifugation</a:t>
            </a:r>
          </a:p>
          <a:p>
            <a:pPr lvl="1"/>
            <a:r>
              <a:rPr lang="en-US" sz="2000" dirty="0" smtClean="0"/>
              <a:t>Two washes with 1 ml of </a:t>
            </a:r>
            <a:r>
              <a:rPr lang="en-US" sz="2000" dirty="0" err="1" smtClean="0"/>
              <a:t>trichloroacetic</a:t>
            </a:r>
            <a:r>
              <a:rPr lang="en-US" sz="2000" dirty="0" smtClean="0"/>
              <a:t> acid</a:t>
            </a:r>
          </a:p>
          <a:p>
            <a:r>
              <a:rPr lang="en-US" dirty="0" smtClean="0"/>
              <a:t>Elution</a:t>
            </a:r>
          </a:p>
          <a:p>
            <a:pPr lvl="1"/>
            <a:r>
              <a:rPr lang="en-US" sz="2000" dirty="0" smtClean="0"/>
              <a:t>Supernatant applied to elution column</a:t>
            </a:r>
          </a:p>
          <a:p>
            <a:pPr lvl="1"/>
            <a:r>
              <a:rPr lang="en-US" sz="2000" dirty="0" err="1"/>
              <a:t>cAMP</a:t>
            </a:r>
            <a:r>
              <a:rPr lang="en-US" sz="2000" dirty="0"/>
              <a:t> eluted with HCOOH (Formic </a:t>
            </a:r>
            <a:r>
              <a:rPr lang="en-US" sz="2000" dirty="0" smtClean="0"/>
              <a:t>Acid)</a:t>
            </a:r>
          </a:p>
          <a:p>
            <a:r>
              <a:rPr lang="en-US" dirty="0" smtClean="0"/>
              <a:t>Assay</a:t>
            </a:r>
          </a:p>
          <a:p>
            <a:endParaRPr lang="en-US" dirty="0"/>
          </a:p>
        </p:txBody>
      </p:sp>
    </p:spTree>
    <p:extLst>
      <p:ext uri="{BB962C8B-B14F-4D97-AF65-F5344CB8AC3E}">
        <p14:creationId xmlns:p14="http://schemas.microsoft.com/office/powerpoint/2010/main" val="399831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cAMP</a:t>
            </a:r>
            <a:r>
              <a:rPr lang="en-US" dirty="0" smtClean="0"/>
              <a:t> Assay Standard Curve</a:t>
            </a:r>
            <a:endParaRPr lang="en-US" dirty="0"/>
          </a:p>
        </p:txBody>
      </p:sp>
      <p:pic>
        <p:nvPicPr>
          <p:cNvPr id="4" name="Content Placeholder 3"/>
          <p:cNvPicPr>
            <a:picLocks noGrp="1" noChangeAspect="1"/>
          </p:cNvPicPr>
          <p:nvPr>
            <p:ph idx="1"/>
          </p:nvPr>
        </p:nvPicPr>
        <p:blipFill>
          <a:blip r:embed="rId3"/>
          <a:stretch>
            <a:fillRect/>
          </a:stretch>
        </p:blipFill>
        <p:spPr>
          <a:xfrm>
            <a:off x="1079408" y="2379946"/>
            <a:ext cx="9260029" cy="3436212"/>
          </a:xfrm>
          <a:prstGeom prst="rect">
            <a:avLst/>
          </a:prstGeom>
        </p:spPr>
      </p:pic>
    </p:spTree>
    <p:extLst>
      <p:ext uri="{BB962C8B-B14F-4D97-AF65-F5344CB8AC3E}">
        <p14:creationId xmlns:p14="http://schemas.microsoft.com/office/powerpoint/2010/main" val="3684699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104293" y="1379115"/>
            <a:ext cx="8946541" cy="4395151"/>
          </a:xfrm>
        </p:spPr>
        <p:txBody>
          <a:bodyPr>
            <a:noAutofit/>
          </a:bodyPr>
          <a:lstStyle/>
          <a:p>
            <a:r>
              <a:rPr lang="en-US" sz="900" dirty="0"/>
              <a:t>1. National Institute on Drug Abuse. (2015). Drugs of Abuse: Opioids. Bethesda, MD: National Institute on Drug Abuse. Available at </a:t>
            </a:r>
            <a:r>
              <a:rPr lang="en-US" sz="900" u="sng" dirty="0">
                <a:hlinkClick r:id="rId2"/>
              </a:rPr>
              <a:t>http://www.drugabuse.gov/drugs-abuse/opioids</a:t>
            </a:r>
            <a:r>
              <a:rPr lang="en-US" sz="900" dirty="0" smtClean="0"/>
              <a:t>.</a:t>
            </a:r>
            <a:endParaRPr lang="en-US" sz="900" dirty="0"/>
          </a:p>
          <a:p>
            <a:r>
              <a:rPr lang="en-US" sz="900" dirty="0"/>
              <a:t>2. National Institute on Drug Abuse. (2014). Drug Facts: Heroin. Bethesda, MD: National Institute on Drug Abuse. Available at </a:t>
            </a:r>
            <a:r>
              <a:rPr lang="en-US" sz="900" u="sng" dirty="0">
                <a:hlinkClick r:id="rId3"/>
              </a:rPr>
              <a:t>http://www.drugabuse.gov/publications/drugfacts/heroin</a:t>
            </a:r>
            <a:r>
              <a:rPr lang="en-US" sz="900" dirty="0" smtClean="0"/>
              <a:t>.</a:t>
            </a:r>
            <a:endParaRPr lang="en-US" sz="900" dirty="0"/>
          </a:p>
          <a:p>
            <a:r>
              <a:rPr lang="en-US" sz="900" dirty="0"/>
              <a:t>3. Centers for Disease Control and Prevention Grand rounds: Prescription Drug Overdoses: A U.S. Epidemic. </a:t>
            </a:r>
            <a:r>
              <a:rPr lang="en-US" sz="900" u="sng" dirty="0">
                <a:hlinkClick r:id="rId4"/>
              </a:rPr>
              <a:t>http://www.cdc.gov/mmwr/preview/mmwrhtml/mm6101a3.htm</a:t>
            </a:r>
            <a:r>
              <a:rPr lang="en-US" sz="900" dirty="0"/>
              <a:t>  </a:t>
            </a:r>
          </a:p>
          <a:p>
            <a:r>
              <a:rPr lang="en-US" sz="900" dirty="0"/>
              <a:t>4. Fortuna RJ, Robbins BW, </a:t>
            </a:r>
            <a:r>
              <a:rPr lang="en-US" sz="900" dirty="0" err="1"/>
              <a:t>Caiola</a:t>
            </a:r>
            <a:r>
              <a:rPr lang="en-US" sz="900" dirty="0"/>
              <a:t> E, Joynt M, </a:t>
            </a:r>
            <a:r>
              <a:rPr lang="en-US" sz="900" dirty="0" err="1"/>
              <a:t>Halterman</a:t>
            </a:r>
            <a:r>
              <a:rPr lang="en-US" sz="900" dirty="0"/>
              <a:t> JS. Prescribing of controlled medications to adolescents and young adults in the United States. Pediatrics. 2010;126(6):1108-1116. </a:t>
            </a:r>
            <a:r>
              <a:rPr lang="en-US" sz="900" u="sng" dirty="0">
                <a:hlinkClick r:id="rId5"/>
              </a:rPr>
              <a:t>https://</a:t>
            </a:r>
            <a:r>
              <a:rPr lang="en-US" sz="900" u="sng" dirty="0" smtClean="0">
                <a:hlinkClick r:id="rId5"/>
              </a:rPr>
              <a:t>www.ncbi.nlm.nih.gov/pubmed/21115581</a:t>
            </a:r>
            <a:endParaRPr lang="en-US" sz="900" dirty="0"/>
          </a:p>
          <a:p>
            <a:r>
              <a:rPr lang="en-US" sz="900" dirty="0" smtClean="0"/>
              <a:t>6</a:t>
            </a:r>
            <a:r>
              <a:rPr lang="en-US" sz="900" dirty="0"/>
              <a:t>. U.S. National Library of Medicine: MedlinePlus. (2016). </a:t>
            </a:r>
            <a:r>
              <a:rPr lang="en-US" sz="900" u="sng" dirty="0">
                <a:hlinkClick r:id="rId6"/>
              </a:rPr>
              <a:t>Opiate and Opioid Withdrawal</a:t>
            </a:r>
            <a:r>
              <a:rPr lang="en-US" sz="900" dirty="0"/>
              <a:t>. </a:t>
            </a:r>
            <a:r>
              <a:rPr lang="en-US" sz="900" u="sng" dirty="0">
                <a:hlinkClick r:id="rId6"/>
              </a:rPr>
              <a:t>https://</a:t>
            </a:r>
            <a:r>
              <a:rPr lang="en-US" sz="900" u="sng" dirty="0" smtClean="0">
                <a:hlinkClick r:id="rId6"/>
              </a:rPr>
              <a:t>medlineplus.gov/ency/article/000949.htm</a:t>
            </a:r>
            <a:endParaRPr lang="en-US" sz="900" dirty="0"/>
          </a:p>
          <a:p>
            <a:r>
              <a:rPr lang="en-US" sz="900" dirty="0"/>
              <a:t>7. Sharma, S K, W A Klee, and M Nirenberg. “Dual Regulation of Adenylate Cyclase Accounts for Narcotic Dependence and Tolerance.” </a:t>
            </a:r>
            <a:r>
              <a:rPr lang="en-US" sz="900" i="1" dirty="0"/>
              <a:t>Proceedings of the National Academy of Sciences of the United States of America</a:t>
            </a:r>
            <a:r>
              <a:rPr lang="en-US" sz="900" dirty="0"/>
              <a:t> 72.8 (1975): 3092–3096. Print. </a:t>
            </a:r>
            <a:r>
              <a:rPr lang="en-US" sz="900" u="sng" dirty="0">
                <a:hlinkClick r:id="rId7"/>
              </a:rPr>
              <a:t>https://www.ncbi.nlm.nih.gov/pmc/articles/PMC432926</a:t>
            </a:r>
            <a:r>
              <a:rPr lang="en-US" sz="900" u="sng" dirty="0" smtClean="0">
                <a:hlinkClick r:id="rId7"/>
              </a:rPr>
              <a:t>/</a:t>
            </a:r>
            <a:endParaRPr lang="en-US" sz="900" dirty="0"/>
          </a:p>
          <a:p>
            <a:r>
              <a:rPr lang="en-US" sz="900" dirty="0"/>
              <a:t>8. </a:t>
            </a:r>
            <a:r>
              <a:rPr lang="en-US" sz="900" dirty="0" err="1"/>
              <a:t>Avidor</a:t>
            </a:r>
            <a:r>
              <a:rPr lang="en-US" sz="900" dirty="0"/>
              <a:t>-Reiss, </a:t>
            </a:r>
            <a:r>
              <a:rPr lang="en-US" sz="900" dirty="0" err="1"/>
              <a:t>Tomer</a:t>
            </a:r>
            <a:r>
              <a:rPr lang="en-US" sz="900" dirty="0"/>
              <a:t>, et al. “Chronic Opioid Treatment Induces Adenylyl Cyclase V </a:t>
            </a:r>
            <a:r>
              <a:rPr lang="en-US" sz="900" dirty="0" err="1"/>
              <a:t>Superactivation</a:t>
            </a:r>
            <a:r>
              <a:rPr lang="en-US" sz="900" dirty="0"/>
              <a:t>.” </a:t>
            </a:r>
            <a:r>
              <a:rPr lang="en-US" sz="900" i="1" dirty="0"/>
              <a:t>Journal of Biological Chemistry</a:t>
            </a:r>
            <a:r>
              <a:rPr lang="en-US" sz="900" dirty="0"/>
              <a:t>, vol. 271, no. 35, 1996, pp. 21309–21315., doi:10.1074/jbc.271.35.21309. </a:t>
            </a:r>
            <a:r>
              <a:rPr lang="en-US" sz="900" u="sng" dirty="0">
                <a:hlinkClick r:id="rId8"/>
              </a:rPr>
              <a:t>https://</a:t>
            </a:r>
            <a:r>
              <a:rPr lang="en-US" sz="900" u="sng" dirty="0" smtClean="0">
                <a:hlinkClick r:id="rId8"/>
              </a:rPr>
              <a:t>www.ncbi.nlm.nih.gov/pubmed/8702909</a:t>
            </a:r>
            <a:endParaRPr lang="en-US" sz="900" dirty="0"/>
          </a:p>
          <a:p>
            <a:r>
              <a:rPr lang="en-US" sz="900" dirty="0"/>
              <a:t>9. Gilman, Alfred G. “A Protein Binding Assay for Adenosine 3′:5′-Cyclic Monophosphate.” </a:t>
            </a:r>
            <a:r>
              <a:rPr lang="en-US" sz="900" i="1" dirty="0"/>
              <a:t>Proceedings of the National Academy of Sciences of the United States of America</a:t>
            </a:r>
            <a:r>
              <a:rPr lang="en-US" sz="900" dirty="0"/>
              <a:t> 67.1 (1970): 305–312. Print. </a:t>
            </a:r>
            <a:r>
              <a:rPr lang="en-US" sz="900" u="sng" dirty="0">
                <a:hlinkClick r:id="rId9"/>
              </a:rPr>
              <a:t>https://www.ncbi.nlm.nih.gov/pmc/articles/PMC283204</a:t>
            </a:r>
            <a:r>
              <a:rPr lang="en-US" sz="900" u="sng" dirty="0" smtClean="0">
                <a:hlinkClick r:id="rId9"/>
              </a:rPr>
              <a:t>/</a:t>
            </a:r>
            <a:endParaRPr lang="en-US" sz="900" dirty="0"/>
          </a:p>
          <a:p>
            <a:r>
              <a:rPr lang="en-US" sz="900" dirty="0"/>
              <a:t>10. Feng, Yuan et al. “Current Research on Opioid Receptor Function.” </a:t>
            </a:r>
            <a:r>
              <a:rPr lang="en-US" sz="900" i="1" dirty="0"/>
              <a:t>Current Drug Targets</a:t>
            </a:r>
            <a:r>
              <a:rPr lang="en-US" sz="900" dirty="0"/>
              <a:t> 13.2 (2012): 230–246. Print. </a:t>
            </a:r>
            <a:r>
              <a:rPr lang="en-US" sz="900" u="sng" dirty="0"/>
              <a:t>https://www.ncbi.nlm.nih.gov/pmc/articles/PMC3371376</a:t>
            </a:r>
            <a:r>
              <a:rPr lang="en-US" sz="900" u="sng" dirty="0" smtClean="0"/>
              <a:t>/</a:t>
            </a:r>
            <a:endParaRPr lang="en-US" sz="900" dirty="0"/>
          </a:p>
          <a:p>
            <a:r>
              <a:rPr lang="en-US" sz="800" dirty="0">
                <a:hlinkClick r:id="rId10"/>
              </a:rPr>
              <a:t>https://</a:t>
            </a:r>
            <a:r>
              <a:rPr lang="en-US" sz="800" dirty="0" smtClean="0">
                <a:hlinkClick r:id="rId10"/>
              </a:rPr>
              <a:t>www.drugabuse.gov/about-nida/legislative-activities/testimony-to-congress/2015/harnessing-power-science-to-inform-substance-abuse-addiction-policy-practice</a:t>
            </a:r>
            <a:endParaRPr lang="en-US" sz="800" dirty="0" smtClean="0"/>
          </a:p>
          <a:p>
            <a:r>
              <a:rPr lang="en-US" sz="800" dirty="0"/>
              <a:t>https://www.cambridge.org/core/books/acute-pain-management/acute-pain-management-in-patients-with-opioid-dependence-and-substance-abuse/F2B1FE2EBB45C17E8E07DD1A4C67731D</a:t>
            </a:r>
          </a:p>
          <a:p>
            <a:endParaRPr lang="en-US" sz="800" dirty="0"/>
          </a:p>
          <a:p>
            <a:endParaRPr lang="en-US" sz="600" dirty="0"/>
          </a:p>
        </p:txBody>
      </p:sp>
    </p:spTree>
    <p:extLst>
      <p:ext uri="{BB962C8B-B14F-4D97-AF65-F5344CB8AC3E}">
        <p14:creationId xmlns:p14="http://schemas.microsoft.com/office/powerpoint/2010/main" val="1938427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Current Opioid Epidemic</a:t>
            </a:r>
            <a:endParaRPr lang="en-US" b="1"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339166" y="1540701"/>
            <a:ext cx="7017776" cy="4396635"/>
          </a:xfrm>
          <a:prstGeom prst="rect">
            <a:avLst/>
          </a:prstGeom>
        </p:spPr>
      </p:pic>
    </p:spTree>
    <p:extLst>
      <p:ext uri="{BB962C8B-B14F-4D97-AF65-F5344CB8AC3E}">
        <p14:creationId xmlns:p14="http://schemas.microsoft.com/office/powerpoint/2010/main" val="1090935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02886" cy="1400530"/>
          </a:xfrm>
        </p:spPr>
        <p:txBody>
          <a:bodyPr/>
          <a:lstStyle/>
          <a:p>
            <a:r>
              <a:rPr lang="en-US" b="1" dirty="0" smtClean="0"/>
              <a:t>Sharma et al. 1975</a:t>
            </a:r>
            <a:br>
              <a:rPr lang="en-US" b="1" dirty="0" smtClean="0"/>
            </a:br>
            <a:r>
              <a:rPr lang="en-US" sz="3600" b="1" dirty="0" smtClean="0"/>
              <a:t>Suggested </a:t>
            </a:r>
            <a:r>
              <a:rPr lang="en-US" sz="3600" b="1" dirty="0" err="1" smtClean="0"/>
              <a:t>cAMP</a:t>
            </a:r>
            <a:r>
              <a:rPr lang="en-US" sz="3600" b="1" dirty="0" smtClean="0"/>
              <a:t>/PKA pathway as mechanism</a:t>
            </a:r>
            <a:endParaRPr lang="en-US" sz="4000" b="1" dirty="0"/>
          </a:p>
        </p:txBody>
      </p:sp>
      <p:pic>
        <p:nvPicPr>
          <p:cNvPr id="5" name="Picture 4"/>
          <p:cNvPicPr>
            <a:picLocks noChangeAspect="1"/>
          </p:cNvPicPr>
          <p:nvPr/>
        </p:nvPicPr>
        <p:blipFill>
          <a:blip r:embed="rId3"/>
          <a:stretch>
            <a:fillRect/>
          </a:stretch>
        </p:blipFill>
        <p:spPr>
          <a:xfrm>
            <a:off x="2900474" y="1934967"/>
            <a:ext cx="5780062" cy="4431381"/>
          </a:xfrm>
          <a:prstGeom prst="rect">
            <a:avLst/>
          </a:prstGeom>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37971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123531" cy="1400530"/>
          </a:xfrm>
        </p:spPr>
        <p:txBody>
          <a:bodyPr/>
          <a:lstStyle/>
          <a:p>
            <a:r>
              <a:rPr lang="en-US" b="1" dirty="0" smtClean="0"/>
              <a:t>Mechanism of Tolerance and Withdrawal</a:t>
            </a:r>
            <a:endParaRPr lang="en-US" b="1" dirty="0"/>
          </a:p>
        </p:txBody>
      </p:sp>
      <p:pic>
        <p:nvPicPr>
          <p:cNvPr id="5" name="Content Placeholder 3"/>
          <p:cNvPicPr>
            <a:picLocks noGrp="1" noChangeAspect="1"/>
          </p:cNvPicPr>
          <p:nvPr>
            <p:ph idx="1"/>
          </p:nvPr>
        </p:nvPicPr>
        <p:blipFill>
          <a:blip r:embed="rId3"/>
          <a:stretch>
            <a:fillRect/>
          </a:stretch>
        </p:blipFill>
        <p:spPr>
          <a:xfrm>
            <a:off x="3912630" y="1152983"/>
            <a:ext cx="4413222" cy="5356558"/>
          </a:xfrm>
          <a:prstGeom prst="rect">
            <a:avLst/>
          </a:prstGeom>
        </p:spPr>
      </p:pic>
    </p:spTree>
    <p:extLst>
      <p:ext uri="{BB962C8B-B14F-4D97-AF65-F5344CB8AC3E}">
        <p14:creationId xmlns:p14="http://schemas.microsoft.com/office/powerpoint/2010/main" val="3591751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Avidor</a:t>
            </a:r>
            <a:r>
              <a:rPr lang="en-US" b="1" dirty="0" smtClean="0"/>
              <a:t>-Reiss et al. 1996</a:t>
            </a:r>
            <a:br>
              <a:rPr lang="en-US" b="1" dirty="0" smtClean="0"/>
            </a:br>
            <a:r>
              <a:rPr lang="en-US" b="1" dirty="0" smtClean="0"/>
              <a:t>Role of G alpha subunits</a:t>
            </a:r>
            <a:endParaRPr lang="en-US" b="1" dirty="0"/>
          </a:p>
        </p:txBody>
      </p:sp>
      <p:sp>
        <p:nvSpPr>
          <p:cNvPr id="3" name="Content Placeholder 2"/>
          <p:cNvSpPr>
            <a:spLocks noGrp="1"/>
          </p:cNvSpPr>
          <p:nvPr>
            <p:ph idx="1"/>
          </p:nvPr>
        </p:nvSpPr>
        <p:spPr>
          <a:xfrm>
            <a:off x="875201" y="1853248"/>
            <a:ext cx="8946541" cy="4195481"/>
          </a:xfrm>
        </p:spPr>
        <p:txBody>
          <a:bodyPr>
            <a:normAutofit/>
          </a:bodyPr>
          <a:lstStyle/>
          <a:p>
            <a:r>
              <a:rPr lang="en-US" sz="2800" dirty="0" smtClean="0"/>
              <a:t>Found that of the Gα subunits (Gα</a:t>
            </a:r>
            <a:r>
              <a:rPr lang="en-US" sz="2800" baseline="-25000" dirty="0" smtClean="0"/>
              <a:t>0</a:t>
            </a:r>
            <a:r>
              <a:rPr lang="en-US" sz="2800" dirty="0"/>
              <a:t>, Gα</a:t>
            </a:r>
            <a:r>
              <a:rPr lang="en-US" sz="2800" baseline="-25000" dirty="0"/>
              <a:t>i1</a:t>
            </a:r>
            <a:r>
              <a:rPr lang="en-US" sz="2800" dirty="0"/>
              <a:t>, Gα</a:t>
            </a:r>
            <a:r>
              <a:rPr lang="en-US" sz="2800" baseline="-25000" dirty="0"/>
              <a:t>i2</a:t>
            </a:r>
            <a:r>
              <a:rPr lang="en-US" sz="2800" dirty="0"/>
              <a:t>, and </a:t>
            </a:r>
            <a:r>
              <a:rPr lang="en-US" sz="2800" dirty="0" smtClean="0"/>
              <a:t>Gαi</a:t>
            </a:r>
            <a:r>
              <a:rPr lang="en-US" sz="2800" baseline="-25000" dirty="0" smtClean="0"/>
              <a:t>3</a:t>
            </a:r>
            <a:r>
              <a:rPr lang="en-US" sz="2800" dirty="0" smtClean="0"/>
              <a:t>) only knockout </a:t>
            </a:r>
            <a:r>
              <a:rPr lang="en-US" sz="2800" dirty="0"/>
              <a:t>of Gα</a:t>
            </a:r>
            <a:r>
              <a:rPr lang="en-US" sz="2800" baseline="-25000" dirty="0"/>
              <a:t>0</a:t>
            </a:r>
            <a:r>
              <a:rPr lang="en-US" sz="2800" dirty="0" smtClean="0"/>
              <a:t> prevented adenylate cyclase inhibition</a:t>
            </a:r>
          </a:p>
        </p:txBody>
      </p:sp>
      <p:pic>
        <p:nvPicPr>
          <p:cNvPr id="5" name="Picture 4"/>
          <p:cNvPicPr>
            <a:picLocks noChangeAspect="1"/>
          </p:cNvPicPr>
          <p:nvPr/>
        </p:nvPicPr>
        <p:blipFill>
          <a:blip r:embed="rId3"/>
          <a:stretch>
            <a:fillRect/>
          </a:stretch>
        </p:blipFill>
        <p:spPr>
          <a:xfrm>
            <a:off x="776367" y="3487066"/>
            <a:ext cx="10610958" cy="2458254"/>
          </a:xfrm>
          <a:prstGeom prst="rect">
            <a:avLst/>
          </a:prstGeom>
        </p:spPr>
      </p:pic>
    </p:spTree>
    <p:extLst>
      <p:ext uri="{BB962C8B-B14F-4D97-AF65-F5344CB8AC3E}">
        <p14:creationId xmlns:p14="http://schemas.microsoft.com/office/powerpoint/2010/main" val="372808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Research Question</a:t>
            </a:r>
            <a:endParaRPr lang="en-US" b="1" dirty="0"/>
          </a:p>
        </p:txBody>
      </p:sp>
      <p:sp>
        <p:nvSpPr>
          <p:cNvPr id="3" name="Content Placeholder 2"/>
          <p:cNvSpPr>
            <a:spLocks noGrp="1"/>
          </p:cNvSpPr>
          <p:nvPr>
            <p:ph idx="1"/>
          </p:nvPr>
        </p:nvSpPr>
        <p:spPr/>
        <p:txBody>
          <a:bodyPr>
            <a:normAutofit/>
          </a:bodyPr>
          <a:lstStyle/>
          <a:p>
            <a:r>
              <a:rPr lang="en-US" sz="4000" b="1" dirty="0" smtClean="0"/>
              <a:t>Does the G</a:t>
            </a:r>
            <a:r>
              <a:rPr lang="en-US" sz="4000" b="1" baseline="-25000" dirty="0" smtClean="0"/>
              <a:t>βγ</a:t>
            </a:r>
            <a:r>
              <a:rPr lang="en-US" sz="4000" b="1" dirty="0" smtClean="0"/>
              <a:t> subunit mediate adenylate cyclase super activation following chronic opioid exposure?</a:t>
            </a:r>
            <a:r>
              <a:rPr lang="en-US" sz="4000" dirty="0" smtClean="0">
                <a:solidFill>
                  <a:srgbClr val="FF0000"/>
                </a:solidFill>
              </a:rPr>
              <a:t> </a:t>
            </a:r>
          </a:p>
        </p:txBody>
      </p:sp>
    </p:spTree>
    <p:extLst>
      <p:ext uri="{BB962C8B-B14F-4D97-AF65-F5344CB8AC3E}">
        <p14:creationId xmlns:p14="http://schemas.microsoft.com/office/powerpoint/2010/main" val="3342641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Experiment</a:t>
            </a:r>
            <a:endParaRPr lang="en-US" b="1" dirty="0"/>
          </a:p>
        </p:txBody>
      </p:sp>
      <p:sp>
        <p:nvSpPr>
          <p:cNvPr id="3" name="Content Placeholder 2"/>
          <p:cNvSpPr>
            <a:spLocks noGrp="1"/>
          </p:cNvSpPr>
          <p:nvPr>
            <p:ph idx="1"/>
          </p:nvPr>
        </p:nvSpPr>
        <p:spPr>
          <a:xfrm>
            <a:off x="1103312" y="1503124"/>
            <a:ext cx="6750507" cy="4745276"/>
          </a:xfrm>
        </p:spPr>
        <p:txBody>
          <a:bodyPr>
            <a:normAutofit fontScale="92500" lnSpcReduction="10000"/>
          </a:bodyPr>
          <a:lstStyle/>
          <a:p>
            <a:r>
              <a:rPr lang="en-US" sz="2800" dirty="0" smtClean="0"/>
              <a:t>Cell Line: </a:t>
            </a:r>
            <a:r>
              <a:rPr lang="en-US" sz="2800" dirty="0" err="1" smtClean="0"/>
              <a:t>Nueroblastoma</a:t>
            </a:r>
            <a:r>
              <a:rPr lang="en-US" sz="2800" dirty="0" smtClean="0"/>
              <a:t> x Glioma Hybrid Cell Line</a:t>
            </a:r>
          </a:p>
          <a:p>
            <a:r>
              <a:rPr lang="en-US" sz="2800" dirty="0" smtClean="0"/>
              <a:t>Control Group – cells exposed to </a:t>
            </a:r>
            <a:r>
              <a:rPr lang="en-US" sz="2800" dirty="0"/>
              <a:t>morphine (10 µM) </a:t>
            </a:r>
            <a:r>
              <a:rPr lang="en-US" sz="2800" dirty="0" smtClean="0"/>
              <a:t>for 48 hours and then to </a:t>
            </a:r>
            <a:r>
              <a:rPr lang="en-US" sz="2800" dirty="0"/>
              <a:t>Naloxone (10 µM), </a:t>
            </a:r>
            <a:r>
              <a:rPr lang="en-US" sz="2800" dirty="0" smtClean="0"/>
              <a:t>an opioid antagonist</a:t>
            </a:r>
          </a:p>
          <a:p>
            <a:r>
              <a:rPr lang="en-US" sz="2800" dirty="0" smtClean="0"/>
              <a:t>Experimental Group – G</a:t>
            </a:r>
            <a:r>
              <a:rPr lang="en-US" sz="2800" baseline="-25000" dirty="0" smtClean="0"/>
              <a:t>βγ </a:t>
            </a:r>
            <a:r>
              <a:rPr lang="en-US" sz="2800" dirty="0" smtClean="0"/>
              <a:t>inhibited cells exposed to morphine (10</a:t>
            </a:r>
            <a:r>
              <a:rPr lang="en-US" sz="2800" dirty="0"/>
              <a:t> </a:t>
            </a:r>
            <a:r>
              <a:rPr lang="en-US" sz="2800" dirty="0" smtClean="0"/>
              <a:t>µM) for 48 hours and then to Naloxone </a:t>
            </a:r>
            <a:r>
              <a:rPr lang="en-US" sz="2800" dirty="0"/>
              <a:t>(10 </a:t>
            </a:r>
            <a:r>
              <a:rPr lang="en-US" sz="2800" dirty="0" smtClean="0"/>
              <a:t>µM)</a:t>
            </a:r>
          </a:p>
          <a:p>
            <a:r>
              <a:rPr lang="en-US" sz="2800" dirty="0" err="1" smtClean="0"/>
              <a:t>cAMP</a:t>
            </a:r>
            <a:r>
              <a:rPr lang="en-US" sz="2800" dirty="0" smtClean="0"/>
              <a:t> levels taken at regular intervals through a </a:t>
            </a:r>
            <a:r>
              <a:rPr lang="en-US" sz="2800" dirty="0" err="1" smtClean="0"/>
              <a:t>cAMP</a:t>
            </a:r>
            <a:r>
              <a:rPr lang="en-US" sz="2800" dirty="0" smtClean="0"/>
              <a:t> assay</a:t>
            </a:r>
          </a:p>
        </p:txBody>
      </p:sp>
    </p:spTree>
    <p:extLst>
      <p:ext uri="{BB962C8B-B14F-4D97-AF65-F5344CB8AC3E}">
        <p14:creationId xmlns:p14="http://schemas.microsoft.com/office/powerpoint/2010/main" val="210243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Inhibition of G</a:t>
            </a:r>
            <a:r>
              <a:rPr lang="en-US" sz="4400" b="1" baseline="-25000" dirty="0" smtClean="0"/>
              <a:t>βγ</a:t>
            </a:r>
            <a:endParaRPr lang="en-US" dirty="0"/>
          </a:p>
        </p:txBody>
      </p:sp>
      <p:sp>
        <p:nvSpPr>
          <p:cNvPr id="3" name="Content Placeholder 2"/>
          <p:cNvSpPr>
            <a:spLocks noGrp="1"/>
          </p:cNvSpPr>
          <p:nvPr>
            <p:ph idx="1"/>
          </p:nvPr>
        </p:nvSpPr>
        <p:spPr>
          <a:xfrm>
            <a:off x="1103313" y="2052918"/>
            <a:ext cx="4332984" cy="4195481"/>
          </a:xfrm>
        </p:spPr>
        <p:txBody>
          <a:bodyPr>
            <a:normAutofit/>
          </a:bodyPr>
          <a:lstStyle/>
          <a:p>
            <a:r>
              <a:rPr lang="en-US" sz="2400" dirty="0" smtClean="0"/>
              <a:t>Competitive Inhibition through M119</a:t>
            </a:r>
          </a:p>
          <a:p>
            <a:r>
              <a:rPr lang="en-US" sz="2400" dirty="0" smtClean="0"/>
              <a:t>Binds to G</a:t>
            </a:r>
            <a:r>
              <a:rPr lang="en-US" sz="2400" baseline="-25000" dirty="0" smtClean="0"/>
              <a:t>βγ </a:t>
            </a:r>
            <a:r>
              <a:rPr lang="en-US" sz="2400" dirty="0" smtClean="0"/>
              <a:t>“hotspot” preventing effector binding</a:t>
            </a:r>
            <a:endParaRPr lang="en-US" sz="2400" dirty="0"/>
          </a:p>
        </p:txBody>
      </p:sp>
      <p:pic>
        <p:nvPicPr>
          <p:cNvPr id="4" name="Picture 3"/>
          <p:cNvPicPr>
            <a:picLocks noChangeAspect="1"/>
          </p:cNvPicPr>
          <p:nvPr/>
        </p:nvPicPr>
        <p:blipFill>
          <a:blip r:embed="rId3"/>
          <a:stretch>
            <a:fillRect/>
          </a:stretch>
        </p:blipFill>
        <p:spPr>
          <a:xfrm>
            <a:off x="5610195" y="2052918"/>
            <a:ext cx="5112083" cy="3812938"/>
          </a:xfrm>
          <a:prstGeom prst="rect">
            <a:avLst/>
          </a:prstGeom>
        </p:spPr>
      </p:pic>
    </p:spTree>
    <p:extLst>
      <p:ext uri="{BB962C8B-B14F-4D97-AF65-F5344CB8AC3E}">
        <p14:creationId xmlns:p14="http://schemas.microsoft.com/office/powerpoint/2010/main" val="1589024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Cyclic-AMP Assay</a:t>
            </a:r>
            <a:endParaRPr lang="en-US" b="1" dirty="0"/>
          </a:p>
        </p:txBody>
      </p:sp>
      <p:sp>
        <p:nvSpPr>
          <p:cNvPr id="3" name="Content Placeholder 2"/>
          <p:cNvSpPr>
            <a:spLocks noGrp="1"/>
          </p:cNvSpPr>
          <p:nvPr>
            <p:ph idx="1"/>
          </p:nvPr>
        </p:nvSpPr>
        <p:spPr>
          <a:xfrm>
            <a:off x="646112" y="1653436"/>
            <a:ext cx="6193100" cy="4594963"/>
          </a:xfrm>
        </p:spPr>
        <p:txBody>
          <a:bodyPr/>
          <a:lstStyle/>
          <a:p>
            <a:endParaRPr lang="en-US" dirty="0" smtClean="0"/>
          </a:p>
          <a:p>
            <a:r>
              <a:rPr lang="en-US" sz="2400" dirty="0" smtClean="0"/>
              <a:t>Competitive homogenous immunoassay</a:t>
            </a:r>
          </a:p>
          <a:p>
            <a:r>
              <a:rPr lang="en-US" sz="2400" dirty="0" smtClean="0"/>
              <a:t>Eluted </a:t>
            </a:r>
            <a:r>
              <a:rPr lang="en-US" sz="2400" dirty="0" err="1" smtClean="0"/>
              <a:t>cAMP</a:t>
            </a:r>
            <a:r>
              <a:rPr lang="en-US" sz="2400" dirty="0" smtClean="0"/>
              <a:t> displaces </a:t>
            </a:r>
            <a:r>
              <a:rPr lang="en-US" sz="2400" dirty="0"/>
              <a:t>[</a:t>
            </a:r>
            <a:r>
              <a:rPr lang="en-US" sz="2400" dirty="0" smtClean="0"/>
              <a:t>H</a:t>
            </a:r>
            <a:r>
              <a:rPr lang="en-US" sz="2400" baseline="-25000" dirty="0" smtClean="0"/>
              <a:t>3</a:t>
            </a:r>
            <a:r>
              <a:rPr lang="en-US" sz="2400" dirty="0" smtClean="0"/>
              <a:t>]</a:t>
            </a:r>
            <a:r>
              <a:rPr lang="en-US" sz="2400" dirty="0" err="1" smtClean="0"/>
              <a:t>cAMP</a:t>
            </a:r>
            <a:r>
              <a:rPr lang="en-US" sz="2400" dirty="0" smtClean="0"/>
              <a:t> previously bound to </a:t>
            </a:r>
            <a:r>
              <a:rPr lang="en-US" sz="2400" dirty="0" err="1" smtClean="0"/>
              <a:t>cAMP</a:t>
            </a:r>
            <a:r>
              <a:rPr lang="en-US" sz="2400" dirty="0" smtClean="0"/>
              <a:t>-dependent protein kinase</a:t>
            </a:r>
          </a:p>
          <a:p>
            <a:r>
              <a:rPr lang="en-US" sz="2400" dirty="0" smtClean="0"/>
              <a:t>Displaced </a:t>
            </a:r>
            <a:r>
              <a:rPr lang="en-US" sz="2400" dirty="0"/>
              <a:t>[</a:t>
            </a:r>
            <a:r>
              <a:rPr lang="en-US" sz="2400" dirty="0" smtClean="0"/>
              <a:t>H</a:t>
            </a:r>
            <a:r>
              <a:rPr lang="en-US" sz="2400" baseline="-25000" dirty="0" smtClean="0"/>
              <a:t>3</a:t>
            </a:r>
            <a:r>
              <a:rPr lang="en-US" sz="2400" dirty="0" smtClean="0"/>
              <a:t>]</a:t>
            </a:r>
            <a:r>
              <a:rPr lang="en-US" sz="2400" dirty="0" err="1" smtClean="0"/>
              <a:t>cAMP</a:t>
            </a:r>
            <a:r>
              <a:rPr lang="en-US" sz="2400" dirty="0" smtClean="0"/>
              <a:t> emission measured</a:t>
            </a:r>
          </a:p>
          <a:p>
            <a:r>
              <a:rPr lang="en-US" sz="2400" dirty="0" smtClean="0"/>
              <a:t>Cross-Referenced to Standard Curve</a:t>
            </a:r>
          </a:p>
          <a:p>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342" y="452718"/>
            <a:ext cx="3547834" cy="5970223"/>
          </a:xfrm>
          <a:prstGeom prst="rect">
            <a:avLst/>
          </a:prstGeom>
        </p:spPr>
      </p:pic>
    </p:spTree>
    <p:extLst>
      <p:ext uri="{BB962C8B-B14F-4D97-AF65-F5344CB8AC3E}">
        <p14:creationId xmlns:p14="http://schemas.microsoft.com/office/powerpoint/2010/main" val="45353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505</TotalTime>
  <Words>654</Words>
  <Application>Microsoft Office PowerPoint</Application>
  <PresentationFormat>Widescreen</PresentationFormat>
  <Paragraphs>81</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Ion</vt:lpstr>
      <vt:lpstr>The Role of Gβγ in Opioid Tolerance and Withdrawal</vt:lpstr>
      <vt:lpstr>Current Opioid Epidemic</vt:lpstr>
      <vt:lpstr>Sharma et al. 1975 Suggested cAMP/PKA pathway as mechanism</vt:lpstr>
      <vt:lpstr>Mechanism of Tolerance and Withdrawal</vt:lpstr>
      <vt:lpstr>Avidor-Reiss et al. 1996 Role of G alpha subunits</vt:lpstr>
      <vt:lpstr>Research Question</vt:lpstr>
      <vt:lpstr>Overview of Experiment</vt:lpstr>
      <vt:lpstr>Inhibition of Gβγ</vt:lpstr>
      <vt:lpstr>Cyclic-AMP Assay</vt:lpstr>
      <vt:lpstr>Possible Result #1 Gβγ mediates adenylate cyclase super activation</vt:lpstr>
      <vt:lpstr>Possible Result #2 Gβγ plays a partial role in adenylate cyclase super activation</vt:lpstr>
      <vt:lpstr>Possible Result #3 Gβγ does not mediate adenylate cyclase super activation</vt:lpstr>
      <vt:lpstr>Limitations</vt:lpstr>
      <vt:lpstr>Steps Prior to Assay</vt:lpstr>
      <vt:lpstr>cAMP Assay Standard Curve</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Gαs and Gβγ in Opioid Tolerance and Withdrawal</dc:title>
  <dc:creator>Shahzeb Hasan</dc:creator>
  <cp:lastModifiedBy>Shahzeb Hasan</cp:lastModifiedBy>
  <cp:revision>70</cp:revision>
  <dcterms:created xsi:type="dcterms:W3CDTF">2017-11-28T02:28:13Z</dcterms:created>
  <dcterms:modified xsi:type="dcterms:W3CDTF">2017-12-14T03:07:38Z</dcterms:modified>
</cp:coreProperties>
</file>