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2" r:id="rId7"/>
    <p:sldId id="270" r:id="rId8"/>
    <p:sldId id="260" r:id="rId9"/>
    <p:sldId id="273" r:id="rId10"/>
    <p:sldId id="271" r:id="rId11"/>
    <p:sldId id="268" r:id="rId12"/>
    <p:sldId id="264" r:id="rId13"/>
    <p:sldId id="274" r:id="rId14"/>
    <p:sldId id="275" r:id="rId15"/>
    <p:sldId id="276" r:id="rId16"/>
    <p:sldId id="277" r:id="rId17"/>
    <p:sldId id="278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9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2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3675-2A76-4BFD-AA99-588736F86DF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979488"/>
            <a:ext cx="11120438" cy="2387600"/>
          </a:xfrm>
        </p:spPr>
        <p:txBody>
          <a:bodyPr>
            <a:normAutofit/>
          </a:bodyPr>
          <a:lstStyle/>
          <a:p>
            <a:r>
              <a:rPr lang="en-US" sz="4400" dirty="0"/>
              <a:t>Tbx5 Dominant Negative Protein Inhibiting Myocardial Regeneration in Zebrafish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Joshua Fung</a:t>
            </a:r>
          </a:p>
          <a:p>
            <a:r>
              <a:rPr lang="en-US" dirty="0"/>
              <a:t>BNFO300</a:t>
            </a:r>
          </a:p>
          <a:p>
            <a:r>
              <a:rPr lang="en-US" dirty="0"/>
              <a:t>12/15/17</a:t>
            </a:r>
          </a:p>
        </p:txBody>
      </p:sp>
    </p:spTree>
    <p:extLst>
      <p:ext uri="{BB962C8B-B14F-4D97-AF65-F5344CB8AC3E}">
        <p14:creationId xmlns:p14="http://schemas.microsoft.com/office/powerpoint/2010/main" val="231614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8F500C7-DBDB-439E-84D2-B790720BCC70}"/>
              </a:ext>
            </a:extLst>
          </p:cNvPr>
          <p:cNvCxnSpPr/>
          <p:nvPr/>
        </p:nvCxnSpPr>
        <p:spPr>
          <a:xfrm flipV="1">
            <a:off x="203509" y="5381402"/>
            <a:ext cx="12020550" cy="157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8E3B5A-772B-4F2A-A9D1-57D51CBBEB82}"/>
              </a:ext>
            </a:extLst>
          </p:cNvPr>
          <p:cNvCxnSpPr/>
          <p:nvPr/>
        </p:nvCxnSpPr>
        <p:spPr>
          <a:xfrm>
            <a:off x="1679575" y="2043662"/>
            <a:ext cx="5791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EC77078-9C83-4DF9-B003-4642D820521D}"/>
              </a:ext>
            </a:extLst>
          </p:cNvPr>
          <p:cNvSpPr/>
          <p:nvPr/>
        </p:nvSpPr>
        <p:spPr>
          <a:xfrm>
            <a:off x="4236002" y="1718917"/>
            <a:ext cx="2067339" cy="7288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CreEr</a:t>
            </a:r>
            <a:r>
              <a:rPr lang="en-US" dirty="0"/>
              <a:t>(T2)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BEE9B-7BAE-409E-9254-79E29E78CBA2}"/>
              </a:ext>
            </a:extLst>
          </p:cNvPr>
          <p:cNvSpPr txBox="1"/>
          <p:nvPr/>
        </p:nvSpPr>
        <p:spPr>
          <a:xfrm>
            <a:off x="937322" y="714121"/>
            <a:ext cx="448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Cmlc2  (promoter, regulatory DNA sequences)</a:t>
            </a:r>
          </a:p>
          <a:p>
            <a:r>
              <a:rPr lang="en-US" dirty="0"/>
              <a:t>restricts the Cre only to the heart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F281A2-AE97-4924-9E91-40261A928598}"/>
              </a:ext>
            </a:extLst>
          </p:cNvPr>
          <p:cNvSpPr/>
          <p:nvPr/>
        </p:nvSpPr>
        <p:spPr>
          <a:xfrm>
            <a:off x="7187405" y="254552"/>
            <a:ext cx="1935957" cy="110593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3D9931-8B46-4987-B2A5-973C79D589D8}"/>
              </a:ext>
            </a:extLst>
          </p:cNvPr>
          <p:cNvSpPr/>
          <p:nvPr/>
        </p:nvSpPr>
        <p:spPr>
          <a:xfrm>
            <a:off x="9123362" y="254552"/>
            <a:ext cx="1243013" cy="8289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Er</a:t>
            </a:r>
            <a:r>
              <a:rPr lang="en-US" dirty="0"/>
              <a:t>(T2)</a:t>
            </a:r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6B71E20C-D056-468D-81F6-EB3797AE6EFB}"/>
              </a:ext>
            </a:extLst>
          </p:cNvPr>
          <p:cNvSpPr/>
          <p:nvPr/>
        </p:nvSpPr>
        <p:spPr>
          <a:xfrm>
            <a:off x="10366375" y="296870"/>
            <a:ext cx="1100760" cy="1306506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Hsp90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E9ED0D8-173D-48CF-811B-C534BDD1384B}"/>
              </a:ext>
            </a:extLst>
          </p:cNvPr>
          <p:cNvCxnSpPr/>
          <p:nvPr/>
        </p:nvCxnSpPr>
        <p:spPr>
          <a:xfrm flipV="1">
            <a:off x="6370295" y="1596673"/>
            <a:ext cx="5096840" cy="79797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0A92F72-7D8E-4B6E-852F-75C2414861D9}"/>
              </a:ext>
            </a:extLst>
          </p:cNvPr>
          <p:cNvCxnSpPr>
            <a:stCxn id="5" idx="0"/>
            <a:endCxn id="7" idx="1"/>
          </p:cNvCxnSpPr>
          <p:nvPr/>
        </p:nvCxnSpPr>
        <p:spPr>
          <a:xfrm flipV="1">
            <a:off x="5269672" y="416513"/>
            <a:ext cx="2201247" cy="130240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0896340-1EC2-4249-8B56-CA38964795B6}"/>
              </a:ext>
            </a:extLst>
          </p:cNvPr>
          <p:cNvSpPr/>
          <p:nvPr/>
        </p:nvSpPr>
        <p:spPr>
          <a:xfrm>
            <a:off x="3541238" y="2043662"/>
            <a:ext cx="694764" cy="132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B9C66E27-813E-4654-9AB1-FD3B598DEC7D}"/>
              </a:ext>
            </a:extLst>
          </p:cNvPr>
          <p:cNvSpPr/>
          <p:nvPr/>
        </p:nvSpPr>
        <p:spPr>
          <a:xfrm>
            <a:off x="2126277" y="1495597"/>
            <a:ext cx="1586910" cy="10001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cmlc2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D3943B4-7936-490C-B130-A11A161100DC}"/>
              </a:ext>
            </a:extLst>
          </p:cNvPr>
          <p:cNvSpPr/>
          <p:nvPr/>
        </p:nvSpPr>
        <p:spPr>
          <a:xfrm rot="19288287" flipH="1">
            <a:off x="5767452" y="2687809"/>
            <a:ext cx="2478030" cy="716923"/>
          </a:xfrm>
          <a:prstGeom prst="rightArrow">
            <a:avLst>
              <a:gd name="adj1" fmla="val 5615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5E8D0F-98FF-4454-9ADD-55A1BA48D1D6}"/>
              </a:ext>
            </a:extLst>
          </p:cNvPr>
          <p:cNvSpPr txBox="1"/>
          <p:nvPr/>
        </p:nvSpPr>
        <p:spPr>
          <a:xfrm>
            <a:off x="7637667" y="2986784"/>
            <a:ext cx="2769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(4-hydroxytamoxifen)</a:t>
            </a:r>
          </a:p>
          <a:p>
            <a:r>
              <a:rPr lang="en-US" dirty="0"/>
              <a:t>Hormone that allows CreEr </a:t>
            </a:r>
          </a:p>
          <a:p>
            <a:r>
              <a:rPr lang="en-US" dirty="0"/>
              <a:t>to go to nucleus</a:t>
            </a:r>
          </a:p>
        </p:txBody>
      </p:sp>
      <p:sp>
        <p:nvSpPr>
          <p:cNvPr id="22" name="Rectangle: Single Corner Snipped 21">
            <a:extLst>
              <a:ext uri="{FF2B5EF4-FFF2-40B4-BE49-F238E27FC236}">
                <a16:creationId xmlns:a16="http://schemas.microsoft.com/office/drawing/2014/main" id="{2246D85E-46E2-4DB5-81B9-84D41ACD8441}"/>
              </a:ext>
            </a:extLst>
          </p:cNvPr>
          <p:cNvSpPr/>
          <p:nvPr/>
        </p:nvSpPr>
        <p:spPr>
          <a:xfrm>
            <a:off x="970458" y="2862059"/>
            <a:ext cx="1059786" cy="1172780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Hsp90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7BCB15B-8467-4535-818D-3FFFA3EBAA2F}"/>
              </a:ext>
            </a:extLst>
          </p:cNvPr>
          <p:cNvCxnSpPr/>
          <p:nvPr/>
        </p:nvCxnSpPr>
        <p:spPr>
          <a:xfrm flipH="1">
            <a:off x="2171701" y="2880278"/>
            <a:ext cx="4286249" cy="614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098587-C342-4D96-B49A-77331348B3FC}"/>
              </a:ext>
            </a:extLst>
          </p:cNvPr>
          <p:cNvSpPr txBox="1"/>
          <p:nvPr/>
        </p:nvSpPr>
        <p:spPr>
          <a:xfrm rot="21079934">
            <a:off x="2746676" y="2861605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Knocked off by 4HT hormone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1885609E-ADC1-4C3A-B5D1-53AF7A7392C5}"/>
              </a:ext>
            </a:extLst>
          </p:cNvPr>
          <p:cNvSpPr/>
          <p:nvPr/>
        </p:nvSpPr>
        <p:spPr>
          <a:xfrm>
            <a:off x="5420994" y="4158224"/>
            <a:ext cx="785812" cy="60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D4CD1F-9480-4578-844F-48562A043CE7}"/>
              </a:ext>
            </a:extLst>
          </p:cNvPr>
          <p:cNvSpPr txBox="1"/>
          <p:nvPr/>
        </p:nvSpPr>
        <p:spPr>
          <a:xfrm>
            <a:off x="5307060" y="3846232"/>
            <a:ext cx="113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NUCLEUS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1B3C474-EA2B-4580-A2E2-F22F4B7F4501}"/>
              </a:ext>
            </a:extLst>
          </p:cNvPr>
          <p:cNvCxnSpPr/>
          <p:nvPr/>
        </p:nvCxnSpPr>
        <p:spPr>
          <a:xfrm flipH="1">
            <a:off x="1155734" y="4673794"/>
            <a:ext cx="4398894" cy="4173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7FECE4-92A8-4F7B-B380-097DEC78E179}"/>
              </a:ext>
            </a:extLst>
          </p:cNvPr>
          <p:cNvCxnSpPr/>
          <p:nvPr/>
        </p:nvCxnSpPr>
        <p:spPr>
          <a:xfrm flipH="1" flipV="1">
            <a:off x="6023941" y="4656937"/>
            <a:ext cx="5163796" cy="39131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5159FF91-C874-4DCE-B569-58DD41B933D9}"/>
              </a:ext>
            </a:extLst>
          </p:cNvPr>
          <p:cNvSpPr/>
          <p:nvPr/>
        </p:nvSpPr>
        <p:spPr>
          <a:xfrm>
            <a:off x="9307518" y="5091111"/>
            <a:ext cx="2200275" cy="7000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Tbx5 DN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F09E769-BDB2-45DF-90C2-FFD81AB9623B}"/>
              </a:ext>
            </a:extLst>
          </p:cNvPr>
          <p:cNvSpPr/>
          <p:nvPr/>
        </p:nvSpPr>
        <p:spPr>
          <a:xfrm>
            <a:off x="6643687" y="5072062"/>
            <a:ext cx="2200275" cy="700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mCherry (red)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862380-356F-4615-AC21-39D05B0718A6}"/>
              </a:ext>
            </a:extLst>
          </p:cNvPr>
          <p:cNvSpPr txBox="1"/>
          <p:nvPr/>
        </p:nvSpPr>
        <p:spPr>
          <a:xfrm>
            <a:off x="4748552" y="6486136"/>
            <a:ext cx="6832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Transgenic line: </a:t>
            </a:r>
            <a:r>
              <a:rPr lang="en-US" dirty="0" err="1"/>
              <a:t>Tg</a:t>
            </a:r>
            <a:r>
              <a:rPr lang="en-US" dirty="0"/>
              <a:t>(bactin2:loxP-mTagBFP-STOP-loxP-mCherry-tbx5dn)</a:t>
            </a:r>
          </a:p>
          <a:p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5684BF-A334-4495-9F15-75202501D44C}"/>
              </a:ext>
            </a:extLst>
          </p:cNvPr>
          <p:cNvSpPr/>
          <p:nvPr/>
        </p:nvSpPr>
        <p:spPr>
          <a:xfrm>
            <a:off x="2888523" y="5067076"/>
            <a:ext cx="2200275" cy="70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BFP (blue)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E4785EEE-9515-4087-96A9-1B2EE8810E0A}"/>
              </a:ext>
            </a:extLst>
          </p:cNvPr>
          <p:cNvSpPr/>
          <p:nvPr/>
        </p:nvSpPr>
        <p:spPr>
          <a:xfrm>
            <a:off x="5088798" y="4957401"/>
            <a:ext cx="1047732" cy="985689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4CA49DE1-CCFC-4D3A-B7BB-4D7CE82A0991}"/>
              </a:ext>
            </a:extLst>
          </p:cNvPr>
          <p:cNvSpPr/>
          <p:nvPr/>
        </p:nvSpPr>
        <p:spPr>
          <a:xfrm>
            <a:off x="2063885" y="5882337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ADBCFC22-A12A-47BB-960B-FF25BFE0D988}"/>
              </a:ext>
            </a:extLst>
          </p:cNvPr>
          <p:cNvSpPr/>
          <p:nvPr/>
        </p:nvSpPr>
        <p:spPr>
          <a:xfrm>
            <a:off x="5828962" y="5887323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37" name="Pentagon 36">
            <a:extLst>
              <a:ext uri="{FF2B5EF4-FFF2-40B4-BE49-F238E27FC236}">
                <a16:creationId xmlns:a16="http://schemas.microsoft.com/office/drawing/2014/main" id="{17A54AE0-D0FF-4C8F-BC9B-4647559DA962}"/>
              </a:ext>
            </a:extLst>
          </p:cNvPr>
          <p:cNvSpPr/>
          <p:nvPr/>
        </p:nvSpPr>
        <p:spPr>
          <a:xfrm>
            <a:off x="814802" y="4822864"/>
            <a:ext cx="1586910" cy="10001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-actin</a:t>
            </a:r>
          </a:p>
          <a:p>
            <a:pPr algn="ctr"/>
            <a:endParaRPr lang="en-US" dirty="0"/>
          </a:p>
        </p:txBody>
      </p:sp>
      <p:sp>
        <p:nvSpPr>
          <p:cNvPr id="38" name="Arrow: Bent 37">
            <a:extLst>
              <a:ext uri="{FF2B5EF4-FFF2-40B4-BE49-F238E27FC236}">
                <a16:creationId xmlns:a16="http://schemas.microsoft.com/office/drawing/2014/main" id="{5AA25CC3-0D74-4499-953E-A1CA7320F478}"/>
              </a:ext>
            </a:extLst>
          </p:cNvPr>
          <p:cNvSpPr/>
          <p:nvPr/>
        </p:nvSpPr>
        <p:spPr>
          <a:xfrm>
            <a:off x="3605278" y="1395616"/>
            <a:ext cx="618193" cy="71551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Arrow: Bent 38">
            <a:extLst>
              <a:ext uri="{FF2B5EF4-FFF2-40B4-BE49-F238E27FC236}">
                <a16:creationId xmlns:a16="http://schemas.microsoft.com/office/drawing/2014/main" id="{97488EB2-F9D0-4430-BD7F-CCAA31C7BB18}"/>
              </a:ext>
            </a:extLst>
          </p:cNvPr>
          <p:cNvSpPr/>
          <p:nvPr/>
        </p:nvSpPr>
        <p:spPr>
          <a:xfrm>
            <a:off x="2244740" y="4839465"/>
            <a:ext cx="618193" cy="71551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4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/>
      <p:bldP spid="22" grpId="0" animBg="1"/>
      <p:bldP spid="24" grpId="0"/>
      <p:bldP spid="25" grpId="0" animBg="1"/>
      <p:bldP spid="26" grpId="0"/>
      <p:bldP spid="29" grpId="0" animBg="1"/>
      <p:bldP spid="30" grpId="0" animBg="1"/>
      <p:bldP spid="3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D7A61F7-A1DE-4543-9BE6-4309A9249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22" y="990600"/>
            <a:ext cx="10734756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22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Ventricular resection surgery- surgical injury</a:t>
            </a:r>
          </a:p>
          <a:p>
            <a:r>
              <a:rPr lang="en-US" dirty="0"/>
              <a:t>Allow for regeneration or scarring</a:t>
            </a:r>
          </a:p>
          <a:p>
            <a:r>
              <a:rPr lang="en-US" dirty="0" err="1"/>
              <a:t>Euthanization</a:t>
            </a:r>
            <a:r>
              <a:rPr lang="en-US" dirty="0"/>
              <a:t>- immersion in tricaine</a:t>
            </a:r>
          </a:p>
          <a:p>
            <a:r>
              <a:rPr lang="en-US" dirty="0"/>
              <a:t>Perfusion- phosphate buffered formalin</a:t>
            </a:r>
          </a:p>
          <a:p>
            <a:r>
              <a:rPr lang="en-US" dirty="0" err="1"/>
              <a:t>Cryosectioning</a:t>
            </a:r>
            <a:r>
              <a:rPr lang="en-US" dirty="0"/>
              <a:t>- slide preparation</a:t>
            </a:r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1986393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surgery- surgical injury</a:t>
            </a:r>
          </a:p>
          <a:p>
            <a:r>
              <a:rPr lang="en-US" dirty="0">
                <a:solidFill>
                  <a:srgbClr val="FF0000"/>
                </a:solidFill>
              </a:rPr>
              <a:t>Allow for regeneration or scarring</a:t>
            </a:r>
          </a:p>
          <a:p>
            <a:r>
              <a:rPr lang="en-US" dirty="0" err="1"/>
              <a:t>Euthanization</a:t>
            </a:r>
            <a:r>
              <a:rPr lang="en-US" dirty="0"/>
              <a:t>- immersion in tricaine</a:t>
            </a:r>
          </a:p>
          <a:p>
            <a:r>
              <a:rPr lang="en-US" dirty="0"/>
              <a:t>Perfusion- phosphate buffered formalin</a:t>
            </a:r>
          </a:p>
          <a:p>
            <a:r>
              <a:rPr lang="en-US" dirty="0" err="1"/>
              <a:t>Cryosectioning</a:t>
            </a:r>
            <a:r>
              <a:rPr lang="en-US" dirty="0"/>
              <a:t>- slide preparation</a:t>
            </a:r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2810444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surgery- surgical injury</a:t>
            </a:r>
          </a:p>
          <a:p>
            <a:r>
              <a:rPr lang="en-US" dirty="0"/>
              <a:t>Allow for regeneration or scarring</a:t>
            </a:r>
          </a:p>
          <a:p>
            <a:r>
              <a:rPr lang="en-US" dirty="0" err="1">
                <a:solidFill>
                  <a:srgbClr val="FF0000"/>
                </a:solidFill>
              </a:rPr>
              <a:t>Euthanization</a:t>
            </a:r>
            <a:r>
              <a:rPr lang="en-US" dirty="0">
                <a:solidFill>
                  <a:srgbClr val="FF0000"/>
                </a:solidFill>
              </a:rPr>
              <a:t>- immersion in tricaine</a:t>
            </a:r>
          </a:p>
          <a:p>
            <a:r>
              <a:rPr lang="en-US" dirty="0"/>
              <a:t>Perfusion- phosphate buffered formalin</a:t>
            </a:r>
          </a:p>
          <a:p>
            <a:r>
              <a:rPr lang="en-US" dirty="0" err="1"/>
              <a:t>Cryosectioning</a:t>
            </a:r>
            <a:r>
              <a:rPr lang="en-US" dirty="0"/>
              <a:t>- slide preparation</a:t>
            </a:r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4164452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surgery- surgical injury</a:t>
            </a:r>
          </a:p>
          <a:p>
            <a:r>
              <a:rPr lang="en-US" dirty="0"/>
              <a:t>Allow for regeneration or scarring</a:t>
            </a:r>
          </a:p>
          <a:p>
            <a:r>
              <a:rPr lang="en-US" dirty="0" err="1"/>
              <a:t>Euthanization</a:t>
            </a:r>
            <a:r>
              <a:rPr lang="en-US" dirty="0"/>
              <a:t>- immersion in tricaine</a:t>
            </a:r>
          </a:p>
          <a:p>
            <a:r>
              <a:rPr lang="en-US" dirty="0">
                <a:solidFill>
                  <a:srgbClr val="FF0000"/>
                </a:solidFill>
              </a:rPr>
              <a:t>Perfusion- phosphate buffered formalin</a:t>
            </a:r>
          </a:p>
          <a:p>
            <a:r>
              <a:rPr lang="en-US" dirty="0" err="1"/>
              <a:t>Cryosectioning</a:t>
            </a:r>
            <a:r>
              <a:rPr lang="en-US" dirty="0"/>
              <a:t>- slide preparation</a:t>
            </a:r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2495595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surgery- surgical injury</a:t>
            </a:r>
          </a:p>
          <a:p>
            <a:r>
              <a:rPr lang="en-US" dirty="0"/>
              <a:t>Allow for regeneration or scarring</a:t>
            </a:r>
          </a:p>
          <a:p>
            <a:r>
              <a:rPr lang="en-US" dirty="0" err="1"/>
              <a:t>Euthanization</a:t>
            </a:r>
            <a:r>
              <a:rPr lang="en-US" dirty="0"/>
              <a:t>- immersion in tricaine</a:t>
            </a:r>
          </a:p>
          <a:p>
            <a:r>
              <a:rPr lang="en-US" dirty="0"/>
              <a:t>Perfusion- phosphate buffered formalin</a:t>
            </a:r>
          </a:p>
          <a:p>
            <a:r>
              <a:rPr lang="en-US" dirty="0" err="1">
                <a:solidFill>
                  <a:srgbClr val="FF0000"/>
                </a:solidFill>
              </a:rPr>
              <a:t>Cryosectioning</a:t>
            </a:r>
            <a:r>
              <a:rPr lang="en-US" dirty="0">
                <a:solidFill>
                  <a:srgbClr val="FF0000"/>
                </a:solidFill>
              </a:rPr>
              <a:t>- slide preparation</a:t>
            </a:r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2657998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surgery- surgical injury</a:t>
            </a:r>
          </a:p>
          <a:p>
            <a:r>
              <a:rPr lang="en-US" dirty="0"/>
              <a:t>Allow for regeneration or scarring</a:t>
            </a:r>
          </a:p>
          <a:p>
            <a:r>
              <a:rPr lang="en-US" dirty="0" err="1"/>
              <a:t>Euthanization</a:t>
            </a:r>
            <a:r>
              <a:rPr lang="en-US" dirty="0"/>
              <a:t>- immersion in tricaine</a:t>
            </a:r>
          </a:p>
          <a:p>
            <a:r>
              <a:rPr lang="en-US" dirty="0"/>
              <a:t>Perfusion- phosphate buffered formalin</a:t>
            </a:r>
          </a:p>
          <a:p>
            <a:r>
              <a:rPr lang="en-US" dirty="0" err="1"/>
              <a:t>Cryosectioning</a:t>
            </a:r>
            <a:r>
              <a:rPr lang="en-US" dirty="0"/>
              <a:t>- slide preparation</a:t>
            </a:r>
          </a:p>
          <a:p>
            <a:r>
              <a:rPr lang="en-US" dirty="0">
                <a:solidFill>
                  <a:srgbClr val="FF0000"/>
                </a:solidFill>
              </a:rPr>
              <a:t>Acid </a:t>
            </a:r>
            <a:r>
              <a:rPr lang="en-US" dirty="0" err="1">
                <a:solidFill>
                  <a:srgbClr val="FF0000"/>
                </a:solidFill>
              </a:rPr>
              <a:t>Fuchsin</a:t>
            </a:r>
            <a:r>
              <a:rPr lang="en-US" dirty="0">
                <a:solidFill>
                  <a:srgbClr val="FF0000"/>
                </a:solidFill>
              </a:rPr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3614983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91387" cy="4351338"/>
          </a:xfrm>
        </p:spPr>
        <p:txBody>
          <a:bodyPr/>
          <a:lstStyle/>
          <a:p>
            <a:r>
              <a:rPr lang="en-US" dirty="0"/>
              <a:t>One of two things can happen: </a:t>
            </a:r>
          </a:p>
          <a:p>
            <a:pPr marL="0" indent="0">
              <a:buNone/>
            </a:pPr>
            <a:r>
              <a:rPr lang="en-US" dirty="0"/>
              <a:t>Resected hearts scar or regenerate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Scarring indicates tbx5DN inhibits regeneration and that tbx5 is necessary (Bottom)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Successful regeneration indicates that tbx5 is not necessary for heart regeneration (Top)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C:\Users\fungu\AppData\Local\Microsoft\Windows\INetCache\Content.Word\orangeSta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7" y="801687"/>
            <a:ext cx="3224213" cy="53752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29587" y="6176963"/>
            <a:ext cx="2266950" cy="2933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Figure5. 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Gupta et al, 2013</a:t>
            </a:r>
          </a:p>
        </p:txBody>
      </p:sp>
    </p:spTree>
    <p:extLst>
      <p:ext uri="{BB962C8B-B14F-4D97-AF65-F5344CB8AC3E}">
        <p14:creationId xmlns:p14="http://schemas.microsoft.com/office/powerpoint/2010/main" val="132998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and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Expressing tbx5DN vs conditional knockout</a:t>
            </a:r>
          </a:p>
          <a:p>
            <a:r>
              <a:rPr lang="en-US" dirty="0"/>
              <a:t>If conditional knockout approach was used, which would be the “real” results</a:t>
            </a:r>
          </a:p>
        </p:txBody>
      </p:sp>
    </p:spTree>
    <p:extLst>
      <p:ext uri="{BB962C8B-B14F-4D97-AF65-F5344CB8AC3E}">
        <p14:creationId xmlns:p14="http://schemas.microsoft.com/office/powerpoint/2010/main" val="32445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610,000 people die of cardiovascular disease per year</a:t>
            </a:r>
          </a:p>
          <a:p>
            <a:r>
              <a:rPr lang="en-US" dirty="0"/>
              <a:t>Possible solution: Heart Regeneration</a:t>
            </a:r>
          </a:p>
          <a:p>
            <a:r>
              <a:rPr lang="en-US" dirty="0"/>
              <a:t>Zebrafish: one of few organisms that possess this ability</a:t>
            </a:r>
          </a:p>
          <a:p>
            <a:r>
              <a:rPr lang="en-US" dirty="0"/>
              <a:t>Tbx5: expressed in heart development</a:t>
            </a:r>
          </a:p>
        </p:txBody>
      </p:sp>
    </p:spTree>
    <p:extLst>
      <p:ext uri="{BB962C8B-B14F-4D97-AF65-F5344CB8AC3E}">
        <p14:creationId xmlns:p14="http://schemas.microsoft.com/office/powerpoint/2010/main" val="180774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Dominant Negative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mutation that alters protein so it interferes with function of wild-type protein produced by other allele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676708-A04B-4C66-8CBD-35BA8EA3B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2792716"/>
            <a:ext cx="8280400" cy="298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3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Zebrafish Purchase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Heterozygous cmlc2-creEr(T2) transgene zebrafish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Wild-type zebrafish embryos for tbx5DN transgene </a:t>
            </a:r>
          </a:p>
          <a:p>
            <a:r>
              <a:rPr lang="en-US" dirty="0"/>
              <a:t>Tbx5 Dominant Negative construction</a:t>
            </a:r>
          </a:p>
          <a:p>
            <a:r>
              <a:rPr lang="en-US" dirty="0" err="1"/>
              <a:t>CreLox</a:t>
            </a:r>
            <a:r>
              <a:rPr lang="en-US" dirty="0"/>
              <a:t> Recombination</a:t>
            </a:r>
          </a:p>
        </p:txBody>
      </p:sp>
    </p:spTree>
    <p:extLst>
      <p:ext uri="{BB962C8B-B14F-4D97-AF65-F5344CB8AC3E}">
        <p14:creationId xmlns:p14="http://schemas.microsoft.com/office/powerpoint/2010/main" val="370265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64427A-8886-4520-9A37-40BFA332D476}"/>
              </a:ext>
            </a:extLst>
          </p:cNvPr>
          <p:cNvCxnSpPr/>
          <p:nvPr/>
        </p:nvCxnSpPr>
        <p:spPr>
          <a:xfrm>
            <a:off x="2035175" y="5472662"/>
            <a:ext cx="5791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B3E12B3-7DD7-4FE1-8101-037818FE1B49}"/>
              </a:ext>
            </a:extLst>
          </p:cNvPr>
          <p:cNvSpPr/>
          <p:nvPr/>
        </p:nvSpPr>
        <p:spPr>
          <a:xfrm>
            <a:off x="4591602" y="5147917"/>
            <a:ext cx="2067339" cy="7288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CreEr</a:t>
            </a:r>
            <a:r>
              <a:rPr lang="en-US" dirty="0"/>
              <a:t>(T2)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621F79-FF32-41AF-9B70-AFC5F8FFCA04}"/>
              </a:ext>
            </a:extLst>
          </p:cNvPr>
          <p:cNvSpPr txBox="1"/>
          <p:nvPr/>
        </p:nvSpPr>
        <p:spPr>
          <a:xfrm>
            <a:off x="1292922" y="4143121"/>
            <a:ext cx="448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Cmlc2  (promoter, regulatory DNA sequences)</a:t>
            </a:r>
          </a:p>
          <a:p>
            <a:r>
              <a:rPr lang="en-US" dirty="0"/>
              <a:t>restricts the Cre only to the heart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560383-562E-4BDB-B0BB-921378DD3483}"/>
              </a:ext>
            </a:extLst>
          </p:cNvPr>
          <p:cNvSpPr/>
          <p:nvPr/>
        </p:nvSpPr>
        <p:spPr>
          <a:xfrm>
            <a:off x="7543005" y="3683552"/>
            <a:ext cx="1935957" cy="110593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84F3BAE-309B-429C-80CC-3EE9B46E75C4}"/>
              </a:ext>
            </a:extLst>
          </p:cNvPr>
          <p:cNvSpPr/>
          <p:nvPr/>
        </p:nvSpPr>
        <p:spPr>
          <a:xfrm>
            <a:off x="9478962" y="3683552"/>
            <a:ext cx="1243013" cy="8289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Er</a:t>
            </a:r>
            <a:r>
              <a:rPr lang="en-US" dirty="0"/>
              <a:t>(T2)</a:t>
            </a:r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4334E9EB-4284-4260-BF5D-5CF6E66AC161}"/>
              </a:ext>
            </a:extLst>
          </p:cNvPr>
          <p:cNvSpPr/>
          <p:nvPr/>
        </p:nvSpPr>
        <p:spPr>
          <a:xfrm>
            <a:off x="10721975" y="3725870"/>
            <a:ext cx="1100760" cy="1306506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Hsp90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E7CA709-F283-45F3-9C3B-D857FB5EA65E}"/>
              </a:ext>
            </a:extLst>
          </p:cNvPr>
          <p:cNvCxnSpPr/>
          <p:nvPr/>
        </p:nvCxnSpPr>
        <p:spPr>
          <a:xfrm flipV="1">
            <a:off x="6725895" y="5025673"/>
            <a:ext cx="5096840" cy="79797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43F255-985B-445D-B0AE-D60D4C935E08}"/>
              </a:ext>
            </a:extLst>
          </p:cNvPr>
          <p:cNvCxnSpPr>
            <a:stCxn id="5" idx="0"/>
            <a:endCxn id="7" idx="1"/>
          </p:cNvCxnSpPr>
          <p:nvPr/>
        </p:nvCxnSpPr>
        <p:spPr>
          <a:xfrm flipV="1">
            <a:off x="5625272" y="3845513"/>
            <a:ext cx="2201247" cy="130240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6F5DAC8-615D-42C4-A34D-BA0E81DD9365}"/>
              </a:ext>
            </a:extLst>
          </p:cNvPr>
          <p:cNvSpPr/>
          <p:nvPr/>
        </p:nvSpPr>
        <p:spPr>
          <a:xfrm>
            <a:off x="3896838" y="5472662"/>
            <a:ext cx="694764" cy="132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8B382C5B-D9A0-469B-8AD4-E15BF9F03933}"/>
              </a:ext>
            </a:extLst>
          </p:cNvPr>
          <p:cNvSpPr/>
          <p:nvPr/>
        </p:nvSpPr>
        <p:spPr>
          <a:xfrm>
            <a:off x="2481877" y="4924597"/>
            <a:ext cx="1586910" cy="10001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cmlc2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218717-5711-41C0-AFDD-CD35323E5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085" y="1322823"/>
            <a:ext cx="3286717" cy="2070632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1232617B-6199-401B-97E2-9DE53861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9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Zebrafish Purchase</a:t>
            </a:r>
          </a:p>
          <a:p>
            <a:r>
              <a:rPr lang="en-US" dirty="0">
                <a:solidFill>
                  <a:srgbClr val="FF0000"/>
                </a:solidFill>
              </a:rPr>
              <a:t>Tbx5 Dominant Negative construction</a:t>
            </a:r>
          </a:p>
          <a:p>
            <a:r>
              <a:rPr lang="en-US" dirty="0" err="1"/>
              <a:t>CreLox</a:t>
            </a:r>
            <a:r>
              <a:rPr lang="en-US" dirty="0"/>
              <a:t> Recombination</a:t>
            </a:r>
          </a:p>
        </p:txBody>
      </p:sp>
    </p:spTree>
    <p:extLst>
      <p:ext uri="{BB962C8B-B14F-4D97-AF65-F5344CB8AC3E}">
        <p14:creationId xmlns:p14="http://schemas.microsoft.com/office/powerpoint/2010/main" val="238450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D51B26-5A0F-44B0-9C73-7640626BD4A4}"/>
              </a:ext>
            </a:extLst>
          </p:cNvPr>
          <p:cNvCxnSpPr/>
          <p:nvPr/>
        </p:nvCxnSpPr>
        <p:spPr>
          <a:xfrm flipV="1">
            <a:off x="171450" y="5386388"/>
            <a:ext cx="12020550" cy="157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B69DA47-9FBE-4A86-B92F-3F238F1CF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4333F9-DE47-453A-9525-E38B6AE85FE9}"/>
              </a:ext>
            </a:extLst>
          </p:cNvPr>
          <p:cNvSpPr/>
          <p:nvPr/>
        </p:nvSpPr>
        <p:spPr>
          <a:xfrm>
            <a:off x="9307518" y="5091111"/>
            <a:ext cx="2200275" cy="7000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Tbx5 DN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6EF8A5-29BB-47A2-BDCF-6BA76C7D9358}"/>
              </a:ext>
            </a:extLst>
          </p:cNvPr>
          <p:cNvSpPr/>
          <p:nvPr/>
        </p:nvSpPr>
        <p:spPr>
          <a:xfrm>
            <a:off x="6643687" y="5072062"/>
            <a:ext cx="2200275" cy="700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mCherry (red)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D1E910-15AC-463D-9F2A-1A9DC4385A78}"/>
              </a:ext>
            </a:extLst>
          </p:cNvPr>
          <p:cNvSpPr/>
          <p:nvPr/>
        </p:nvSpPr>
        <p:spPr>
          <a:xfrm>
            <a:off x="2856464" y="5072062"/>
            <a:ext cx="2200275" cy="70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BFP (blue)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8507C8B8-A060-4F89-91D0-2ED62C956DB5}"/>
              </a:ext>
            </a:extLst>
          </p:cNvPr>
          <p:cNvSpPr/>
          <p:nvPr/>
        </p:nvSpPr>
        <p:spPr>
          <a:xfrm>
            <a:off x="5056739" y="4962387"/>
            <a:ext cx="1047732" cy="985689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D60D4E9-DDC9-417F-BB82-B1B2A424AC26}"/>
              </a:ext>
            </a:extLst>
          </p:cNvPr>
          <p:cNvSpPr/>
          <p:nvPr/>
        </p:nvSpPr>
        <p:spPr>
          <a:xfrm>
            <a:off x="2031826" y="5887323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CB2A296-8E79-4EE9-A08F-33E35D30E8DE}"/>
              </a:ext>
            </a:extLst>
          </p:cNvPr>
          <p:cNvSpPr/>
          <p:nvPr/>
        </p:nvSpPr>
        <p:spPr>
          <a:xfrm>
            <a:off x="5796903" y="5892309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F623935B-AAC2-400F-8A7B-88CFFC45130C}"/>
              </a:ext>
            </a:extLst>
          </p:cNvPr>
          <p:cNvSpPr/>
          <p:nvPr/>
        </p:nvSpPr>
        <p:spPr>
          <a:xfrm>
            <a:off x="782743" y="4827850"/>
            <a:ext cx="1586910" cy="10001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-actin</a:t>
            </a:r>
          </a:p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259484-9F3D-4010-A79A-7B9E0B08F63C}"/>
              </a:ext>
            </a:extLst>
          </p:cNvPr>
          <p:cNvSpPr txBox="1"/>
          <p:nvPr/>
        </p:nvSpPr>
        <p:spPr>
          <a:xfrm>
            <a:off x="4748552" y="6486136"/>
            <a:ext cx="6832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Transgenic line: </a:t>
            </a:r>
            <a:r>
              <a:rPr lang="en-US" dirty="0" err="1"/>
              <a:t>Tg</a:t>
            </a:r>
            <a:r>
              <a:rPr lang="en-US" dirty="0"/>
              <a:t>(bactin2:loxP-mTagBFP-STOP-loxP-mCherry-tbx5dn)</a:t>
            </a:r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4B917E-5DA9-49F7-B9CD-BBF3A80E2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323" y="730748"/>
            <a:ext cx="2736677" cy="207228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9A5430-8B5B-49AE-BB1C-8D571A962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56" y="2132153"/>
            <a:ext cx="8836066" cy="167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6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1768618"/>
            <a:ext cx="7300913" cy="462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Zebrafish Purchase</a:t>
            </a:r>
          </a:p>
          <a:p>
            <a:r>
              <a:rPr lang="en-US" dirty="0"/>
              <a:t>Tbx5 Dominant Negative construction</a:t>
            </a:r>
          </a:p>
          <a:p>
            <a:r>
              <a:rPr lang="en-US" dirty="0" err="1">
                <a:solidFill>
                  <a:srgbClr val="FF0000"/>
                </a:solidFill>
              </a:rPr>
              <a:t>CreLox</a:t>
            </a:r>
            <a:r>
              <a:rPr lang="en-US" dirty="0">
                <a:solidFill>
                  <a:srgbClr val="FF0000"/>
                </a:solidFill>
              </a:rPr>
              <a:t> Recombination</a:t>
            </a:r>
          </a:p>
        </p:txBody>
      </p:sp>
    </p:spTree>
    <p:extLst>
      <p:ext uri="{BB962C8B-B14F-4D97-AF65-F5344CB8AC3E}">
        <p14:creationId xmlns:p14="http://schemas.microsoft.com/office/powerpoint/2010/main" val="155411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30043</TotalTime>
  <Words>461</Words>
  <Application>Microsoft Office PowerPoint</Application>
  <PresentationFormat>Widescreen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Tbx5 Dominant Negative Protein Inhibiting Myocardial Regeneration in Zebrafish</vt:lpstr>
      <vt:lpstr>Introduction</vt:lpstr>
      <vt:lpstr>Dominant Negative Mutation</vt:lpstr>
      <vt:lpstr>Methods</vt:lpstr>
      <vt:lpstr>Methods</vt:lpstr>
      <vt:lpstr>Methods</vt:lpstr>
      <vt:lpstr>Method</vt:lpstr>
      <vt:lpstr>Methods</vt:lpstr>
      <vt:lpstr>Methods</vt:lpstr>
      <vt:lpstr>PowerPoint Presentation</vt:lpstr>
      <vt:lpstr>PowerPoint Presentation</vt:lpstr>
      <vt:lpstr>Methods continued</vt:lpstr>
      <vt:lpstr>Methods continued</vt:lpstr>
      <vt:lpstr>Methods continued</vt:lpstr>
      <vt:lpstr>Methods continued</vt:lpstr>
      <vt:lpstr>Methods continued</vt:lpstr>
      <vt:lpstr>Methods continued</vt:lpstr>
      <vt:lpstr>Results</vt:lpstr>
      <vt:lpstr>Synthesis and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Tbx5 Dominant Negative Protein Inhibiting Myocardial Regeneration in Zebrafish</dc:title>
  <dc:creator>Josh Fung</dc:creator>
  <cp:lastModifiedBy>Josh Fung</cp:lastModifiedBy>
  <cp:revision>37</cp:revision>
  <dcterms:created xsi:type="dcterms:W3CDTF">2017-05-03T07:48:25Z</dcterms:created>
  <dcterms:modified xsi:type="dcterms:W3CDTF">2017-12-15T03:33:47Z</dcterms:modified>
</cp:coreProperties>
</file>