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notesMasterIdLst>
    <p:notesMasterId r:id="rId13"/>
  </p:notesMasterIdLst>
  <p:sldIdLst>
    <p:sldId id="256" r:id="rId2"/>
    <p:sldId id="258" r:id="rId3"/>
    <p:sldId id="267" r:id="rId4"/>
    <p:sldId id="257" r:id="rId5"/>
    <p:sldId id="259" r:id="rId6"/>
    <p:sldId id="261" r:id="rId7"/>
    <p:sldId id="266" r:id="rId8"/>
    <p:sldId id="260" r:id="rId9"/>
    <p:sldId id="264"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E82"/>
    <a:srgbClr val="FFFC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2" autoAdjust="0"/>
    <p:restoredTop sz="66782" autoAdjust="0"/>
  </p:normalViewPr>
  <p:slideViewPr>
    <p:cSldViewPr snapToGrid="0">
      <p:cViewPr varScale="1">
        <p:scale>
          <a:sx n="47" d="100"/>
          <a:sy n="47" d="100"/>
        </p:scale>
        <p:origin x="9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5284A7-64A4-413D-A7E5-E498F6F028A9}" type="datetimeFigureOut">
              <a:rPr lang="en-US" smtClean="0"/>
              <a:t>12/13/2017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30F6E2-A9B4-46F1-B3BB-A2BA3B3F24D2}" type="slidenum">
              <a:rPr lang="en-US" smtClean="0"/>
              <a:t>‹#›</a:t>
            </a:fld>
            <a:endParaRPr lang="en-US"/>
          </a:p>
        </p:txBody>
      </p:sp>
    </p:spTree>
    <p:extLst>
      <p:ext uri="{BB962C8B-B14F-4D97-AF65-F5344CB8AC3E}">
        <p14:creationId xmlns:p14="http://schemas.microsoft.com/office/powerpoint/2010/main" val="707722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proposal is to </a:t>
            </a:r>
            <a:r>
              <a:rPr lang="en-US" u="sng" dirty="0"/>
              <a:t>determine if there is </a:t>
            </a:r>
            <a:r>
              <a:rPr lang="en-US" dirty="0"/>
              <a:t>a possible connection between cln3 and cisd2 through cell to cell notch signaling</a:t>
            </a:r>
          </a:p>
        </p:txBody>
      </p:sp>
      <p:sp>
        <p:nvSpPr>
          <p:cNvPr id="4" name="Slide Number Placeholder 3"/>
          <p:cNvSpPr>
            <a:spLocks noGrp="1"/>
          </p:cNvSpPr>
          <p:nvPr>
            <p:ph type="sldNum" sz="quarter" idx="10"/>
          </p:nvPr>
        </p:nvSpPr>
        <p:spPr/>
        <p:txBody>
          <a:bodyPr/>
          <a:lstStyle/>
          <a:p>
            <a:fld id="{6730F6E2-A9B4-46F1-B3BB-A2BA3B3F24D2}" type="slidenum">
              <a:rPr lang="en-US" smtClean="0"/>
              <a:t>1</a:t>
            </a:fld>
            <a:endParaRPr lang="en-US"/>
          </a:p>
        </p:txBody>
      </p:sp>
    </p:spTree>
    <p:extLst>
      <p:ext uri="{BB962C8B-B14F-4D97-AF65-F5344CB8AC3E}">
        <p14:creationId xmlns:p14="http://schemas.microsoft.com/office/powerpoint/2010/main" val="3992792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question and why I believe this is something worth studying.</a:t>
            </a:r>
          </a:p>
        </p:txBody>
      </p:sp>
      <p:sp>
        <p:nvSpPr>
          <p:cNvPr id="4" name="Slide Number Placeholder 3"/>
          <p:cNvSpPr>
            <a:spLocks noGrp="1"/>
          </p:cNvSpPr>
          <p:nvPr>
            <p:ph type="sldNum" sz="quarter" idx="10"/>
          </p:nvPr>
        </p:nvSpPr>
        <p:spPr/>
        <p:txBody>
          <a:bodyPr/>
          <a:lstStyle/>
          <a:p>
            <a:fld id="{6730F6E2-A9B4-46F1-B3BB-A2BA3B3F24D2}" type="slidenum">
              <a:rPr lang="en-US" smtClean="0"/>
              <a:t>11</a:t>
            </a:fld>
            <a:endParaRPr lang="en-US"/>
          </a:p>
        </p:txBody>
      </p:sp>
    </p:spTree>
    <p:extLst>
      <p:ext uri="{BB962C8B-B14F-4D97-AF65-F5344CB8AC3E}">
        <p14:creationId xmlns:p14="http://schemas.microsoft.com/office/powerpoint/2010/main" val="1529333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Genetic diseases, we’ve all likely heard of them, caused by mutations and can be deadly and/or debilitating.</a:t>
            </a:r>
          </a:p>
          <a:p>
            <a:r>
              <a:rPr lang="en-US" dirty="0"/>
              <a:t>Cisd2 </a:t>
            </a:r>
          </a:p>
          <a:p>
            <a:r>
              <a:rPr lang="en-US" dirty="0"/>
              <a:t>Transmembrane domain and iron-sulfur domain, localize to ER</a:t>
            </a:r>
          </a:p>
          <a:p>
            <a:r>
              <a:rPr lang="en-US" dirty="0"/>
              <a:t>Unknown if involved in regulation of the unfolded protein response</a:t>
            </a:r>
          </a:p>
          <a:p>
            <a:r>
              <a:rPr lang="en-US" dirty="0"/>
              <a:t>causes wolfram syndrome 2, neurodegenerative disease cause blindness, deafness and diabetes; generally death in 30 years</a:t>
            </a:r>
          </a:p>
          <a:p>
            <a:r>
              <a:rPr lang="en-US" dirty="0"/>
              <a:t>Cln3 </a:t>
            </a:r>
          </a:p>
          <a:p>
            <a:r>
              <a:rPr lang="en-US" dirty="0"/>
              <a:t>Encodes transmembrane protein</a:t>
            </a:r>
          </a:p>
          <a:p>
            <a:r>
              <a:rPr lang="en-US" dirty="0"/>
              <a:t>Function unique to neurons or neurons just susceptible? unknown</a:t>
            </a:r>
          </a:p>
          <a:p>
            <a:r>
              <a:rPr lang="en-US" dirty="0"/>
              <a:t>causes batten disease, neurodegenerative disease, loss of mental and motor skill, death by 25 years generally</a:t>
            </a:r>
          </a:p>
          <a:p>
            <a:endParaRPr lang="en-US" dirty="0"/>
          </a:p>
          <a:p>
            <a:r>
              <a:rPr lang="en-US" dirty="0"/>
              <a:t>Functions of both are unclear and not fully uncovered.</a:t>
            </a:r>
          </a:p>
          <a:p>
            <a:r>
              <a:rPr lang="en-US" dirty="0"/>
              <a:t>Goal – find more out</a:t>
            </a:r>
          </a:p>
        </p:txBody>
      </p:sp>
      <p:sp>
        <p:nvSpPr>
          <p:cNvPr id="4" name="Slide Number Placeholder 3"/>
          <p:cNvSpPr>
            <a:spLocks noGrp="1"/>
          </p:cNvSpPr>
          <p:nvPr>
            <p:ph type="sldNum" sz="quarter" idx="10"/>
          </p:nvPr>
        </p:nvSpPr>
        <p:spPr/>
        <p:txBody>
          <a:bodyPr/>
          <a:lstStyle/>
          <a:p>
            <a:fld id="{6730F6E2-A9B4-46F1-B3BB-A2BA3B3F24D2}" type="slidenum">
              <a:rPr lang="en-US" smtClean="0"/>
              <a:t>2</a:t>
            </a:fld>
            <a:endParaRPr lang="en-US"/>
          </a:p>
        </p:txBody>
      </p:sp>
    </p:spTree>
    <p:extLst>
      <p:ext uri="{BB962C8B-B14F-4D97-AF65-F5344CB8AC3E}">
        <p14:creationId xmlns:p14="http://schemas.microsoft.com/office/powerpoint/2010/main" val="4205626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from Jones et al. (2014)</a:t>
            </a:r>
          </a:p>
          <a:p>
            <a:r>
              <a:rPr lang="en-US" dirty="0"/>
              <a:t>Possible model of theses genes connections, based on results from paper</a:t>
            </a:r>
          </a:p>
          <a:p>
            <a:r>
              <a:rPr lang="en-US" dirty="0"/>
              <a:t>Results from paper ‘Genetic studies of Drosophila and humans support a model for the concerted function of CISD2, PPT1, and CLN3 in disease’</a:t>
            </a:r>
          </a:p>
          <a:p>
            <a:r>
              <a:rPr lang="en-US" dirty="0"/>
              <a:t>Found that genes were connected to each other</a:t>
            </a:r>
          </a:p>
          <a:p>
            <a:r>
              <a:rPr lang="en-US" dirty="0"/>
              <a:t>CISD2 -&gt; PPT1</a:t>
            </a:r>
          </a:p>
          <a:p>
            <a:r>
              <a:rPr lang="en-US" dirty="0"/>
              <a:t>CISD2 -&gt; CLN3</a:t>
            </a:r>
          </a:p>
          <a:p>
            <a:r>
              <a:rPr lang="en-US" dirty="0"/>
              <a:t>CLN3 -&gt; PPT1</a:t>
            </a:r>
          </a:p>
          <a:p>
            <a:endParaRPr lang="en-US" dirty="0"/>
          </a:p>
        </p:txBody>
      </p:sp>
      <p:sp>
        <p:nvSpPr>
          <p:cNvPr id="4" name="Slide Number Placeholder 3"/>
          <p:cNvSpPr>
            <a:spLocks noGrp="1"/>
          </p:cNvSpPr>
          <p:nvPr>
            <p:ph type="sldNum" sz="quarter" idx="10"/>
          </p:nvPr>
        </p:nvSpPr>
        <p:spPr/>
        <p:txBody>
          <a:bodyPr/>
          <a:lstStyle/>
          <a:p>
            <a:fld id="{6730F6E2-A9B4-46F1-B3BB-A2BA3B3F24D2}" type="slidenum">
              <a:rPr lang="en-US" smtClean="0"/>
              <a:t>3</a:t>
            </a:fld>
            <a:endParaRPr lang="en-US"/>
          </a:p>
        </p:txBody>
      </p:sp>
    </p:spTree>
    <p:extLst>
      <p:ext uri="{BB962C8B-B14F-4D97-AF65-F5344CB8AC3E}">
        <p14:creationId xmlns:p14="http://schemas.microsoft.com/office/powerpoint/2010/main" val="3563419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genes are connected, based on results from this paper however how?</a:t>
            </a:r>
          </a:p>
          <a:p>
            <a:r>
              <a:rPr lang="en-US" dirty="0"/>
              <a:t>Quote from paper, -&gt; signaling connects them?</a:t>
            </a:r>
          </a:p>
          <a:p>
            <a:r>
              <a:rPr lang="en-US" dirty="0"/>
              <a:t>Focused on notch because affected by cln3 -&gt; other paper on cln3 </a:t>
            </a:r>
            <a:r>
              <a:rPr lang="en-US" dirty="0" err="1"/>
              <a:t>Tuxworth</a:t>
            </a:r>
            <a:r>
              <a:rPr lang="en-US" dirty="0"/>
              <a:t> et al</a:t>
            </a:r>
          </a:p>
          <a:p>
            <a:r>
              <a:rPr lang="en-US" dirty="0"/>
              <a:t>Cln3 overexpress, notch activation down.</a:t>
            </a:r>
          </a:p>
        </p:txBody>
      </p:sp>
      <p:sp>
        <p:nvSpPr>
          <p:cNvPr id="4" name="Slide Number Placeholder 3"/>
          <p:cNvSpPr>
            <a:spLocks noGrp="1"/>
          </p:cNvSpPr>
          <p:nvPr>
            <p:ph type="sldNum" sz="quarter" idx="10"/>
          </p:nvPr>
        </p:nvSpPr>
        <p:spPr/>
        <p:txBody>
          <a:bodyPr/>
          <a:lstStyle/>
          <a:p>
            <a:fld id="{6730F6E2-A9B4-46F1-B3BB-A2BA3B3F24D2}" type="slidenum">
              <a:rPr lang="en-US" smtClean="0"/>
              <a:t>4</a:t>
            </a:fld>
            <a:endParaRPr lang="en-US"/>
          </a:p>
        </p:txBody>
      </p:sp>
    </p:spTree>
    <p:extLst>
      <p:ext uri="{BB962C8B-B14F-4D97-AF65-F5344CB8AC3E}">
        <p14:creationId xmlns:p14="http://schemas.microsoft.com/office/powerpoint/2010/main" val="899428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Notch signaling is a cell to cell signaling mechanism; important during development for the differentiation of cells into different cell types. Works only with direct contact, a receptor on one cell must come in direct contact with the other cells ligand protein (a specific ligand protein). This then cleaves the receptor which allows a piece connected on the inside to translocate into the nucleus.</a:t>
            </a:r>
          </a:p>
        </p:txBody>
      </p:sp>
      <p:sp>
        <p:nvSpPr>
          <p:cNvPr id="4" name="Slide Number Placeholder 3"/>
          <p:cNvSpPr>
            <a:spLocks noGrp="1"/>
          </p:cNvSpPr>
          <p:nvPr>
            <p:ph type="sldNum" sz="quarter" idx="10"/>
          </p:nvPr>
        </p:nvSpPr>
        <p:spPr/>
        <p:txBody>
          <a:bodyPr/>
          <a:lstStyle/>
          <a:p>
            <a:fld id="{6730F6E2-A9B4-46F1-B3BB-A2BA3B3F24D2}" type="slidenum">
              <a:rPr lang="en-US" smtClean="0"/>
              <a:t>5</a:t>
            </a:fld>
            <a:endParaRPr lang="en-US"/>
          </a:p>
        </p:txBody>
      </p:sp>
    </p:spTree>
    <p:extLst>
      <p:ext uri="{BB962C8B-B14F-4D97-AF65-F5344CB8AC3E}">
        <p14:creationId xmlns:p14="http://schemas.microsoft.com/office/powerpoint/2010/main" val="4090648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ultimate question is there a connection of cln3 and cisd2 through notch. We know that there is a connection based on results from previous paper however we don’t know what connects them or how.</a:t>
            </a:r>
          </a:p>
        </p:txBody>
      </p:sp>
      <p:sp>
        <p:nvSpPr>
          <p:cNvPr id="4" name="Slide Number Placeholder 3"/>
          <p:cNvSpPr>
            <a:spLocks noGrp="1"/>
          </p:cNvSpPr>
          <p:nvPr>
            <p:ph type="sldNum" sz="quarter" idx="10"/>
          </p:nvPr>
        </p:nvSpPr>
        <p:spPr/>
        <p:txBody>
          <a:bodyPr/>
          <a:lstStyle/>
          <a:p>
            <a:fld id="{6730F6E2-A9B4-46F1-B3BB-A2BA3B3F24D2}" type="slidenum">
              <a:rPr lang="en-US" smtClean="0"/>
              <a:t>6</a:t>
            </a:fld>
            <a:endParaRPr lang="en-US"/>
          </a:p>
        </p:txBody>
      </p:sp>
    </p:spTree>
    <p:extLst>
      <p:ext uri="{BB962C8B-B14F-4D97-AF65-F5344CB8AC3E}">
        <p14:creationId xmlns:p14="http://schemas.microsoft.com/office/powerpoint/2010/main" val="3941246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plans for experiments; these experiments will test whether the phenotype seen in Jones et al and in </a:t>
            </a:r>
            <a:r>
              <a:rPr lang="en-US" dirty="0" err="1"/>
              <a:t>Tuxworth</a:t>
            </a:r>
            <a:r>
              <a:rPr lang="en-US" dirty="0"/>
              <a:t> et al. when cln3  was overexpressed was caused by notch, I will overexpress cln3 which lower notch activation; to compensate I shall overexpress notch gene. The controls will then be those two separate. Second, and assuming the results follow my hypothesis I will knockdown notch and cisd2, with controls of them by themselves as well. The results should tell me whether or not notch is the connection and responsible for the phenotype.</a:t>
            </a:r>
          </a:p>
        </p:txBody>
      </p:sp>
      <p:sp>
        <p:nvSpPr>
          <p:cNvPr id="4" name="Slide Number Placeholder 3"/>
          <p:cNvSpPr>
            <a:spLocks noGrp="1"/>
          </p:cNvSpPr>
          <p:nvPr>
            <p:ph type="sldNum" sz="quarter" idx="10"/>
          </p:nvPr>
        </p:nvSpPr>
        <p:spPr/>
        <p:txBody>
          <a:bodyPr/>
          <a:lstStyle/>
          <a:p>
            <a:fld id="{6730F6E2-A9B4-46F1-B3BB-A2BA3B3F24D2}" type="slidenum">
              <a:rPr lang="en-US" smtClean="0"/>
              <a:t>7</a:t>
            </a:fld>
            <a:endParaRPr lang="en-US"/>
          </a:p>
        </p:txBody>
      </p:sp>
    </p:spTree>
    <p:extLst>
      <p:ext uri="{BB962C8B-B14F-4D97-AF65-F5344CB8AC3E}">
        <p14:creationId xmlns:p14="http://schemas.microsoft.com/office/powerpoint/2010/main" val="2982172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Gal4-UAS system will be used to manipulate the genes – to overexpress or knockdown.</a:t>
            </a:r>
          </a:p>
          <a:p>
            <a:r>
              <a:rPr lang="en-US" dirty="0"/>
              <a:t>A fly with the GAL4 inserted near the correct Enhancer/promoter region  </a:t>
            </a:r>
            <a:r>
              <a:rPr lang="en-US" u="sng" dirty="0"/>
              <a:t>where we want gene x to be expressed </a:t>
            </a:r>
            <a:r>
              <a:rPr lang="en-US" dirty="0"/>
              <a:t>will be bought from </a:t>
            </a:r>
            <a:r>
              <a:rPr lang="en-US" sz="1200" kern="1200" dirty="0">
                <a:solidFill>
                  <a:schemeClr val="tx1"/>
                </a:solidFill>
                <a:effectLst/>
                <a:latin typeface="+mn-lt"/>
                <a:ea typeface="+mn-ea"/>
                <a:cs typeface="+mn-cs"/>
              </a:rPr>
              <a:t>Bloomington Stock Center.</a:t>
            </a:r>
          </a:p>
          <a:p>
            <a:r>
              <a:rPr lang="en-US" sz="1200" kern="1200" dirty="0">
                <a:solidFill>
                  <a:schemeClr val="tx1"/>
                </a:solidFill>
                <a:effectLst/>
                <a:latin typeface="+mn-lt"/>
                <a:ea typeface="+mn-ea"/>
                <a:cs typeface="+mn-cs"/>
              </a:rPr>
              <a:t>They will be crossed with flies that have the UAS promoter in front of target gene (whole in case of overexpression or </a:t>
            </a:r>
            <a:r>
              <a:rPr lang="en-US" sz="1200" u="sng" kern="1200" dirty="0">
                <a:solidFill>
                  <a:schemeClr val="tx1"/>
                </a:solidFill>
                <a:effectLst/>
                <a:latin typeface="+mn-lt"/>
                <a:ea typeface="+mn-ea"/>
                <a:cs typeface="+mn-cs"/>
              </a:rPr>
              <a:t>short hairpins </a:t>
            </a:r>
            <a:r>
              <a:rPr lang="en-US" sz="1200" kern="1200" dirty="0">
                <a:solidFill>
                  <a:schemeClr val="tx1"/>
                </a:solidFill>
                <a:effectLst/>
                <a:latin typeface="+mn-lt"/>
                <a:ea typeface="+mn-ea"/>
                <a:cs typeface="+mn-cs"/>
              </a:rPr>
              <a:t>in case of knockdown) and the two flies will be bred (mated) together. The progeny of these flies will as a result have the UAS sight activated and the gene will have been manipulated – knockdown or overexpression.</a:t>
            </a:r>
          </a:p>
          <a:p>
            <a:r>
              <a:rPr lang="en-US" sz="1200" kern="1200" dirty="0">
                <a:solidFill>
                  <a:schemeClr val="tx1"/>
                </a:solidFill>
                <a:effectLst/>
                <a:latin typeface="+mn-lt"/>
                <a:ea typeface="+mn-ea"/>
                <a:cs typeface="+mn-cs"/>
              </a:rPr>
              <a:t>In the case of knockdown, the knockdown will cause the creation of RNAi transgenes – that is how the genes will be repressed (expression greatly reduced).</a:t>
            </a:r>
            <a:endParaRPr lang="en-US" dirty="0"/>
          </a:p>
        </p:txBody>
      </p:sp>
      <p:sp>
        <p:nvSpPr>
          <p:cNvPr id="4" name="Slide Number Placeholder 3"/>
          <p:cNvSpPr>
            <a:spLocks noGrp="1"/>
          </p:cNvSpPr>
          <p:nvPr>
            <p:ph type="sldNum" sz="quarter" idx="10"/>
          </p:nvPr>
        </p:nvSpPr>
        <p:spPr/>
        <p:txBody>
          <a:bodyPr/>
          <a:lstStyle/>
          <a:p>
            <a:fld id="{6730F6E2-A9B4-46F1-B3BB-A2BA3B3F24D2}" type="slidenum">
              <a:rPr lang="en-US" smtClean="0"/>
              <a:t>8</a:t>
            </a:fld>
            <a:endParaRPr lang="en-US"/>
          </a:p>
        </p:txBody>
      </p:sp>
    </p:spTree>
    <p:extLst>
      <p:ext uri="{BB962C8B-B14F-4D97-AF65-F5344CB8AC3E}">
        <p14:creationId xmlns:p14="http://schemas.microsoft.com/office/powerpoint/2010/main" val="4145088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RNAi transgenes are pieces of RNA code that can either be put in the cell by a researcher or created by the cell itself. The transgenes will enter the cell and be </a:t>
            </a:r>
            <a:r>
              <a:rPr lang="en-US" u="sng" dirty="0"/>
              <a:t>transcribed and then </a:t>
            </a:r>
            <a:r>
              <a:rPr lang="en-US" dirty="0"/>
              <a:t>picked up by RISC (</a:t>
            </a:r>
            <a:r>
              <a:rPr lang="en-US" sz="1200" kern="1200" dirty="0">
                <a:solidFill>
                  <a:schemeClr val="tx1"/>
                </a:solidFill>
                <a:effectLst/>
                <a:latin typeface="+mn-lt"/>
                <a:ea typeface="+mn-ea"/>
                <a:cs typeface="+mn-cs"/>
              </a:rPr>
              <a:t>RNA-induced silencing complex), RISC will take the RNA sequence and will used it to find the matching mRNA sequence, it will then either slice the sequence preventing translation or it will suppress the translation by sitting on the sequence and preventing ribosome from being able to translate it.</a:t>
            </a:r>
            <a:endParaRPr lang="en-US" dirty="0"/>
          </a:p>
        </p:txBody>
      </p:sp>
      <p:sp>
        <p:nvSpPr>
          <p:cNvPr id="4" name="Slide Number Placeholder 3"/>
          <p:cNvSpPr>
            <a:spLocks noGrp="1"/>
          </p:cNvSpPr>
          <p:nvPr>
            <p:ph type="sldNum" sz="quarter" idx="10"/>
          </p:nvPr>
        </p:nvSpPr>
        <p:spPr/>
        <p:txBody>
          <a:bodyPr/>
          <a:lstStyle/>
          <a:p>
            <a:fld id="{6730F6E2-A9B4-46F1-B3BB-A2BA3B3F24D2}" type="slidenum">
              <a:rPr lang="en-US" smtClean="0"/>
              <a:t>9</a:t>
            </a:fld>
            <a:endParaRPr lang="en-US"/>
          </a:p>
        </p:txBody>
      </p:sp>
    </p:spTree>
    <p:extLst>
      <p:ext uri="{BB962C8B-B14F-4D97-AF65-F5344CB8AC3E}">
        <p14:creationId xmlns:p14="http://schemas.microsoft.com/office/powerpoint/2010/main" val="1582778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D30E8A-7F1B-4FE2-BA88-8C957874BA74}"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08FC5-974A-42AA-83F3-5967EF642C9E}"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5748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D0D30E8A-7F1B-4FE2-BA88-8C957874BA74}" type="datetimeFigureOut">
              <a:rPr lang="en-US" smtClean="0"/>
              <a:t>12/13/2017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08FC5-974A-42AA-83F3-5967EF642C9E}" type="slidenum">
              <a:rPr lang="en-US" smtClean="0"/>
              <a:t>‹#›</a:t>
            </a:fld>
            <a:endParaRPr lang="en-US"/>
          </a:p>
        </p:txBody>
      </p:sp>
    </p:spTree>
    <p:extLst>
      <p:ext uri="{BB962C8B-B14F-4D97-AF65-F5344CB8AC3E}">
        <p14:creationId xmlns:p14="http://schemas.microsoft.com/office/powerpoint/2010/main" val="249695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30E8A-7F1B-4FE2-BA88-8C957874BA74}"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08FC5-974A-42AA-83F3-5967EF642C9E}" type="slidenum">
              <a:rPr lang="en-US" smtClean="0"/>
              <a:t>‹#›</a:t>
            </a:fld>
            <a:endParaRPr lang="en-US"/>
          </a:p>
        </p:txBody>
      </p:sp>
    </p:spTree>
    <p:extLst>
      <p:ext uri="{BB962C8B-B14F-4D97-AF65-F5344CB8AC3E}">
        <p14:creationId xmlns:p14="http://schemas.microsoft.com/office/powerpoint/2010/main" val="788721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30E8A-7F1B-4FE2-BA88-8C957874BA74}"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08FC5-974A-42AA-83F3-5967EF642C9E}"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7241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30E8A-7F1B-4FE2-BA88-8C957874BA74}"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08FC5-974A-42AA-83F3-5967EF642C9E}" type="slidenum">
              <a:rPr lang="en-US" smtClean="0"/>
              <a:t>‹#›</a:t>
            </a:fld>
            <a:endParaRPr lang="en-US"/>
          </a:p>
        </p:txBody>
      </p:sp>
    </p:spTree>
    <p:extLst>
      <p:ext uri="{BB962C8B-B14F-4D97-AF65-F5344CB8AC3E}">
        <p14:creationId xmlns:p14="http://schemas.microsoft.com/office/powerpoint/2010/main" val="3790854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30E8A-7F1B-4FE2-BA88-8C957874BA74}"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08FC5-974A-42AA-83F3-5967EF642C9E}"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83128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30E8A-7F1B-4FE2-BA88-8C957874BA74}"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08FC5-974A-42AA-83F3-5967EF642C9E}" type="slidenum">
              <a:rPr lang="en-US" smtClean="0"/>
              <a:t>‹#›</a:t>
            </a:fld>
            <a:endParaRPr lang="en-US"/>
          </a:p>
        </p:txBody>
      </p:sp>
    </p:spTree>
    <p:extLst>
      <p:ext uri="{BB962C8B-B14F-4D97-AF65-F5344CB8AC3E}">
        <p14:creationId xmlns:p14="http://schemas.microsoft.com/office/powerpoint/2010/main" val="1086846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30E8A-7F1B-4FE2-BA88-8C957874BA74}"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08FC5-974A-42AA-83F3-5967EF642C9E}" type="slidenum">
              <a:rPr lang="en-US" smtClean="0"/>
              <a:t>‹#›</a:t>
            </a:fld>
            <a:endParaRPr lang="en-US"/>
          </a:p>
        </p:txBody>
      </p:sp>
    </p:spTree>
    <p:extLst>
      <p:ext uri="{BB962C8B-B14F-4D97-AF65-F5344CB8AC3E}">
        <p14:creationId xmlns:p14="http://schemas.microsoft.com/office/powerpoint/2010/main" val="11018386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30E8A-7F1B-4FE2-BA88-8C957874BA74}"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08FC5-974A-42AA-83F3-5967EF642C9E}" type="slidenum">
              <a:rPr lang="en-US" smtClean="0"/>
              <a:t>‹#›</a:t>
            </a:fld>
            <a:endParaRPr lang="en-US"/>
          </a:p>
        </p:txBody>
      </p:sp>
    </p:spTree>
    <p:extLst>
      <p:ext uri="{BB962C8B-B14F-4D97-AF65-F5344CB8AC3E}">
        <p14:creationId xmlns:p14="http://schemas.microsoft.com/office/powerpoint/2010/main" val="298401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30E8A-7F1B-4FE2-BA88-8C957874BA74}"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08FC5-974A-42AA-83F3-5967EF642C9E}" type="slidenum">
              <a:rPr lang="en-US" smtClean="0"/>
              <a:t>‹#›</a:t>
            </a:fld>
            <a:endParaRPr lang="en-US"/>
          </a:p>
        </p:txBody>
      </p:sp>
    </p:spTree>
    <p:extLst>
      <p:ext uri="{BB962C8B-B14F-4D97-AF65-F5344CB8AC3E}">
        <p14:creationId xmlns:p14="http://schemas.microsoft.com/office/powerpoint/2010/main" val="1555642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30E8A-7F1B-4FE2-BA88-8C957874BA74}"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08FC5-974A-42AA-83F3-5967EF642C9E}" type="slidenum">
              <a:rPr lang="en-US" smtClean="0"/>
              <a:t>‹#›</a:t>
            </a:fld>
            <a:endParaRPr lang="en-US"/>
          </a:p>
        </p:txBody>
      </p:sp>
    </p:spTree>
    <p:extLst>
      <p:ext uri="{BB962C8B-B14F-4D97-AF65-F5344CB8AC3E}">
        <p14:creationId xmlns:p14="http://schemas.microsoft.com/office/powerpoint/2010/main" val="1301097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30E8A-7F1B-4FE2-BA88-8C957874BA74}"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08FC5-974A-42AA-83F3-5967EF642C9E}" type="slidenum">
              <a:rPr lang="en-US" smtClean="0"/>
              <a:t>‹#›</a:t>
            </a:fld>
            <a:endParaRPr lang="en-US"/>
          </a:p>
        </p:txBody>
      </p:sp>
    </p:spTree>
    <p:extLst>
      <p:ext uri="{BB962C8B-B14F-4D97-AF65-F5344CB8AC3E}">
        <p14:creationId xmlns:p14="http://schemas.microsoft.com/office/powerpoint/2010/main" val="1540881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D30E8A-7F1B-4FE2-BA88-8C957874BA74}" type="datetimeFigureOut">
              <a:rPr lang="en-US" smtClean="0"/>
              <a:t>12/13/2017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08FC5-974A-42AA-83F3-5967EF642C9E}" type="slidenum">
              <a:rPr lang="en-US" smtClean="0"/>
              <a:t>‹#›</a:t>
            </a:fld>
            <a:endParaRPr lang="en-US"/>
          </a:p>
        </p:txBody>
      </p:sp>
    </p:spTree>
    <p:extLst>
      <p:ext uri="{BB962C8B-B14F-4D97-AF65-F5344CB8AC3E}">
        <p14:creationId xmlns:p14="http://schemas.microsoft.com/office/powerpoint/2010/main" val="63617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D30E8A-7F1B-4FE2-BA88-8C957874BA74}" type="datetimeFigureOut">
              <a:rPr lang="en-US" smtClean="0"/>
              <a:t>12/13/2017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08FC5-974A-42AA-83F3-5967EF642C9E}" type="slidenum">
              <a:rPr lang="en-US" smtClean="0"/>
              <a:t>‹#›</a:t>
            </a:fld>
            <a:endParaRPr lang="en-US"/>
          </a:p>
        </p:txBody>
      </p:sp>
    </p:spTree>
    <p:extLst>
      <p:ext uri="{BB962C8B-B14F-4D97-AF65-F5344CB8AC3E}">
        <p14:creationId xmlns:p14="http://schemas.microsoft.com/office/powerpoint/2010/main" val="2032517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30E8A-7F1B-4FE2-BA88-8C957874BA74}" type="datetimeFigureOut">
              <a:rPr lang="en-US" smtClean="0"/>
              <a:t>12/13/2017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08FC5-974A-42AA-83F3-5967EF642C9E}" type="slidenum">
              <a:rPr lang="en-US" smtClean="0"/>
              <a:t>‹#›</a:t>
            </a:fld>
            <a:endParaRPr lang="en-US"/>
          </a:p>
        </p:txBody>
      </p:sp>
    </p:spTree>
    <p:extLst>
      <p:ext uri="{BB962C8B-B14F-4D97-AF65-F5344CB8AC3E}">
        <p14:creationId xmlns:p14="http://schemas.microsoft.com/office/powerpoint/2010/main" val="1217079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30E8A-7F1B-4FE2-BA88-8C957874BA74}"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08FC5-974A-42AA-83F3-5967EF642C9E}" type="slidenum">
              <a:rPr lang="en-US" smtClean="0"/>
              <a:t>‹#›</a:t>
            </a:fld>
            <a:endParaRPr lang="en-US"/>
          </a:p>
        </p:txBody>
      </p:sp>
    </p:spTree>
    <p:extLst>
      <p:ext uri="{BB962C8B-B14F-4D97-AF65-F5344CB8AC3E}">
        <p14:creationId xmlns:p14="http://schemas.microsoft.com/office/powerpoint/2010/main" val="17752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30E8A-7F1B-4FE2-BA88-8C957874BA74}"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08FC5-974A-42AA-83F3-5967EF642C9E}" type="slidenum">
              <a:rPr lang="en-US" smtClean="0"/>
              <a:t>‹#›</a:t>
            </a:fld>
            <a:endParaRPr lang="en-US"/>
          </a:p>
        </p:txBody>
      </p:sp>
    </p:spTree>
    <p:extLst>
      <p:ext uri="{BB962C8B-B14F-4D97-AF65-F5344CB8AC3E}">
        <p14:creationId xmlns:p14="http://schemas.microsoft.com/office/powerpoint/2010/main" val="176997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7000">
              <a:schemeClr val="bg2">
                <a:lumMod val="40000"/>
                <a:lumOff val="60000"/>
              </a:schemeClr>
            </a:gs>
            <a:gs pos="85000">
              <a:schemeClr val="bg2">
                <a:lumMod val="60000"/>
                <a:lumOff val="4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0D30E8A-7F1B-4FE2-BA88-8C957874BA74}" type="datetimeFigureOut">
              <a:rPr lang="en-US" smtClean="0"/>
              <a:t>12/13/2017</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8F08FC5-974A-42AA-83F3-5967EF642C9E}" type="slidenum">
              <a:rPr lang="en-US" smtClean="0"/>
              <a:t>‹#›</a:t>
            </a:fld>
            <a:endParaRPr lang="en-US"/>
          </a:p>
        </p:txBody>
      </p:sp>
    </p:spTree>
    <p:extLst>
      <p:ext uri="{BB962C8B-B14F-4D97-AF65-F5344CB8AC3E}">
        <p14:creationId xmlns:p14="http://schemas.microsoft.com/office/powerpoint/2010/main" val="1422933468"/>
      </p:ext>
    </p:extLst>
  </p:cSld>
  <p:clrMap bg1="dk1" tx1="lt1" bg2="dk2" tx2="lt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 id="214748388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D4374-6FB8-438F-B3FB-2310ECF63C74}"/>
              </a:ext>
            </a:extLst>
          </p:cNvPr>
          <p:cNvSpPr>
            <a:spLocks noGrp="1"/>
          </p:cNvSpPr>
          <p:nvPr>
            <p:ph type="ctrTitle"/>
          </p:nvPr>
        </p:nvSpPr>
        <p:spPr>
          <a:xfrm>
            <a:off x="554636" y="780138"/>
            <a:ext cx="10458138" cy="3527429"/>
          </a:xfrm>
        </p:spPr>
        <p:txBody>
          <a:bodyPr>
            <a:noAutofit/>
          </a:bodyPr>
          <a:lstStyle/>
          <a:p>
            <a:pPr algn="ctr"/>
            <a:r>
              <a:rPr lang="en-US" sz="5400" dirty="0">
                <a:solidFill>
                  <a:schemeClr val="bg1"/>
                </a:solidFill>
              </a:rPr>
              <a:t>Discovery of possible connection between </a:t>
            </a:r>
            <a:r>
              <a:rPr lang="en-US" sz="5400" i="1" dirty="0">
                <a:solidFill>
                  <a:schemeClr val="bg1"/>
                </a:solidFill>
              </a:rPr>
              <a:t>cln3</a:t>
            </a:r>
            <a:r>
              <a:rPr lang="en-US" sz="5400" dirty="0">
                <a:solidFill>
                  <a:schemeClr val="bg1"/>
                </a:solidFill>
              </a:rPr>
              <a:t> and </a:t>
            </a:r>
            <a:r>
              <a:rPr lang="en-US" sz="5400" i="1" dirty="0">
                <a:solidFill>
                  <a:schemeClr val="bg1"/>
                </a:solidFill>
              </a:rPr>
              <a:t>cisd2</a:t>
            </a:r>
            <a:r>
              <a:rPr lang="en-US" sz="5400" dirty="0">
                <a:solidFill>
                  <a:schemeClr val="bg1"/>
                </a:solidFill>
              </a:rPr>
              <a:t> genes through notch signaling</a:t>
            </a:r>
          </a:p>
        </p:txBody>
      </p:sp>
      <p:sp>
        <p:nvSpPr>
          <p:cNvPr id="3" name="Subtitle 2">
            <a:extLst>
              <a:ext uri="{FF2B5EF4-FFF2-40B4-BE49-F238E27FC236}">
                <a16:creationId xmlns:a16="http://schemas.microsoft.com/office/drawing/2014/main" id="{101E9ECE-743C-4C20-94ED-B5BF5F166954}"/>
              </a:ext>
            </a:extLst>
          </p:cNvPr>
          <p:cNvSpPr>
            <a:spLocks noGrp="1"/>
          </p:cNvSpPr>
          <p:nvPr>
            <p:ph type="subTitle" idx="1"/>
          </p:nvPr>
        </p:nvSpPr>
        <p:spPr>
          <a:xfrm>
            <a:off x="1524000" y="5311259"/>
            <a:ext cx="7799882" cy="733868"/>
          </a:xfrm>
        </p:spPr>
        <p:txBody>
          <a:bodyPr/>
          <a:lstStyle/>
          <a:p>
            <a:r>
              <a:rPr lang="en-US" dirty="0"/>
              <a:t>Rebecca Culpepper</a:t>
            </a:r>
          </a:p>
        </p:txBody>
      </p:sp>
    </p:spTree>
    <p:extLst>
      <p:ext uri="{BB962C8B-B14F-4D97-AF65-F5344CB8AC3E}">
        <p14:creationId xmlns:p14="http://schemas.microsoft.com/office/powerpoint/2010/main" val="3112833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AC60-6732-4B70-BA9F-15B6603952E6}"/>
              </a:ext>
            </a:extLst>
          </p:cNvPr>
          <p:cNvSpPr>
            <a:spLocks noGrp="1"/>
          </p:cNvSpPr>
          <p:nvPr>
            <p:ph type="title"/>
          </p:nvPr>
        </p:nvSpPr>
        <p:spPr>
          <a:xfrm>
            <a:off x="183714" y="140800"/>
            <a:ext cx="9034897" cy="1507067"/>
          </a:xfrm>
        </p:spPr>
        <p:txBody>
          <a:bodyPr/>
          <a:lstStyle/>
          <a:p>
            <a:r>
              <a:rPr lang="en-US" dirty="0">
                <a:solidFill>
                  <a:schemeClr val="bg1"/>
                </a:solidFill>
              </a:rPr>
              <a:t>Notch signaling a connection for genes</a:t>
            </a:r>
          </a:p>
        </p:txBody>
      </p:sp>
      <p:sp>
        <p:nvSpPr>
          <p:cNvPr id="7" name="TextBox 6">
            <a:extLst>
              <a:ext uri="{FF2B5EF4-FFF2-40B4-BE49-F238E27FC236}">
                <a16:creationId xmlns:a16="http://schemas.microsoft.com/office/drawing/2014/main" id="{5BFDC60A-0DA0-4850-96C5-3EBFAB5509E5}"/>
              </a:ext>
            </a:extLst>
          </p:cNvPr>
          <p:cNvSpPr txBox="1"/>
          <p:nvPr/>
        </p:nvSpPr>
        <p:spPr>
          <a:xfrm>
            <a:off x="1207911" y="6470103"/>
            <a:ext cx="7508311" cy="338554"/>
          </a:xfrm>
          <a:prstGeom prst="rect">
            <a:avLst/>
          </a:prstGeom>
          <a:noFill/>
        </p:spPr>
        <p:txBody>
          <a:bodyPr wrap="square" rtlCol="0">
            <a:spAutoFit/>
          </a:bodyPr>
          <a:lstStyle/>
          <a:p>
            <a:r>
              <a:rPr lang="en-US" sz="800" dirty="0">
                <a:solidFill>
                  <a:schemeClr val="bg1"/>
                </a:solidFill>
              </a:rPr>
              <a:t>Refurbished/edited fig 3 graphic from paper Jones, M., Amr, S., </a:t>
            </a:r>
            <a:r>
              <a:rPr lang="en-US" sz="800" dirty="0" err="1">
                <a:solidFill>
                  <a:schemeClr val="bg1"/>
                </a:solidFill>
              </a:rPr>
              <a:t>Ferebee</a:t>
            </a:r>
            <a:r>
              <a:rPr lang="en-US" sz="800" dirty="0">
                <a:solidFill>
                  <a:schemeClr val="bg1"/>
                </a:solidFill>
              </a:rPr>
              <a:t>, A., Huynh, P., Rosenfeld, J., Miles, M., . . . </a:t>
            </a:r>
            <a:r>
              <a:rPr lang="en-US" sz="800" dirty="0" err="1">
                <a:solidFill>
                  <a:schemeClr val="bg1"/>
                </a:solidFill>
              </a:rPr>
              <a:t>Grotewiel</a:t>
            </a:r>
            <a:r>
              <a:rPr lang="en-US" sz="800" dirty="0">
                <a:solidFill>
                  <a:schemeClr val="bg1"/>
                </a:solidFill>
              </a:rPr>
              <a:t>, M. (2014). Genetic studies in Drosophila and humans support a model for the concerted function of CISD2, PPT1 and CLN3 in disease. </a:t>
            </a:r>
            <a:r>
              <a:rPr lang="en-US" sz="800" i="1" dirty="0">
                <a:solidFill>
                  <a:schemeClr val="bg1"/>
                </a:solidFill>
              </a:rPr>
              <a:t>Biology Open,</a:t>
            </a:r>
            <a:r>
              <a:rPr lang="en-US" sz="800" dirty="0">
                <a:solidFill>
                  <a:schemeClr val="bg1"/>
                </a:solidFill>
              </a:rPr>
              <a:t> </a:t>
            </a:r>
            <a:r>
              <a:rPr lang="en-US" sz="800" i="1" dirty="0">
                <a:solidFill>
                  <a:schemeClr val="bg1"/>
                </a:solidFill>
              </a:rPr>
              <a:t>3</a:t>
            </a:r>
            <a:r>
              <a:rPr lang="en-US" sz="800" dirty="0">
                <a:solidFill>
                  <a:schemeClr val="bg1"/>
                </a:solidFill>
              </a:rPr>
              <a:t>(5), 342-52.</a:t>
            </a:r>
          </a:p>
        </p:txBody>
      </p:sp>
      <p:graphicFrame>
        <p:nvGraphicFramePr>
          <p:cNvPr id="8" name="Table 7">
            <a:extLst>
              <a:ext uri="{FF2B5EF4-FFF2-40B4-BE49-F238E27FC236}">
                <a16:creationId xmlns:a16="http://schemas.microsoft.com/office/drawing/2014/main" id="{D4EBB4B6-9653-46AE-828C-6865EDF4C4F9}"/>
              </a:ext>
            </a:extLst>
          </p:cNvPr>
          <p:cNvGraphicFramePr>
            <a:graphicFrameLocks noGrp="1"/>
          </p:cNvGraphicFramePr>
          <p:nvPr>
            <p:extLst>
              <p:ext uri="{D42A27DB-BD31-4B8C-83A1-F6EECF244321}">
                <p14:modId xmlns:p14="http://schemas.microsoft.com/office/powerpoint/2010/main" val="608891433"/>
              </p:ext>
            </p:extLst>
          </p:nvPr>
        </p:nvGraphicFramePr>
        <p:xfrm>
          <a:off x="1192506" y="2766430"/>
          <a:ext cx="9462365" cy="3728488"/>
        </p:xfrm>
        <a:graphic>
          <a:graphicData uri="http://schemas.openxmlformats.org/drawingml/2006/table">
            <a:tbl>
              <a:tblPr firstRow="1" bandRow="1">
                <a:tableStyleId>{5C22544A-7EE6-4342-B048-85BDC9FD1C3A}</a:tableStyleId>
              </a:tblPr>
              <a:tblGrid>
                <a:gridCol w="1892473">
                  <a:extLst>
                    <a:ext uri="{9D8B030D-6E8A-4147-A177-3AD203B41FA5}">
                      <a16:colId xmlns:a16="http://schemas.microsoft.com/office/drawing/2014/main" val="687608015"/>
                    </a:ext>
                  </a:extLst>
                </a:gridCol>
                <a:gridCol w="1892473">
                  <a:extLst>
                    <a:ext uri="{9D8B030D-6E8A-4147-A177-3AD203B41FA5}">
                      <a16:colId xmlns:a16="http://schemas.microsoft.com/office/drawing/2014/main" val="94703920"/>
                    </a:ext>
                  </a:extLst>
                </a:gridCol>
                <a:gridCol w="1892473">
                  <a:extLst>
                    <a:ext uri="{9D8B030D-6E8A-4147-A177-3AD203B41FA5}">
                      <a16:colId xmlns:a16="http://schemas.microsoft.com/office/drawing/2014/main" val="1123586979"/>
                    </a:ext>
                  </a:extLst>
                </a:gridCol>
                <a:gridCol w="1892473">
                  <a:extLst>
                    <a:ext uri="{9D8B030D-6E8A-4147-A177-3AD203B41FA5}">
                      <a16:colId xmlns:a16="http://schemas.microsoft.com/office/drawing/2014/main" val="2523180597"/>
                    </a:ext>
                  </a:extLst>
                </a:gridCol>
                <a:gridCol w="1892473">
                  <a:extLst>
                    <a:ext uri="{9D8B030D-6E8A-4147-A177-3AD203B41FA5}">
                      <a16:colId xmlns:a16="http://schemas.microsoft.com/office/drawing/2014/main" val="4272360226"/>
                    </a:ext>
                  </a:extLst>
                </a:gridCol>
              </a:tblGrid>
              <a:tr h="2068540">
                <a:tc>
                  <a:txBody>
                    <a:bodyPr/>
                    <a:lstStyle/>
                    <a:p>
                      <a:endParaRPr lang="en-US" dirty="0"/>
                    </a:p>
                  </a:txBody>
                  <a:tcPr>
                    <a:solidFill>
                      <a:schemeClr val="bg2">
                        <a:lumMod val="20000"/>
                        <a:lumOff val="80000"/>
                      </a:schemeClr>
                    </a:solidFill>
                  </a:tcPr>
                </a:tc>
                <a:tc>
                  <a:txBody>
                    <a:bodyPr/>
                    <a:lstStyle/>
                    <a:p>
                      <a:endParaRPr lang="en-US" dirty="0"/>
                    </a:p>
                  </a:txBody>
                  <a:tcPr>
                    <a:solidFill>
                      <a:schemeClr val="bg2">
                        <a:lumMod val="20000"/>
                        <a:lumOff val="80000"/>
                      </a:schemeClr>
                    </a:solidFill>
                  </a:tcPr>
                </a:tc>
                <a:tc>
                  <a:txBody>
                    <a:bodyPr/>
                    <a:lstStyle/>
                    <a:p>
                      <a:endParaRPr lang="en-US" dirty="0"/>
                    </a:p>
                  </a:txBody>
                  <a:tcPr>
                    <a:solidFill>
                      <a:schemeClr val="bg2">
                        <a:lumMod val="20000"/>
                        <a:lumOff val="80000"/>
                      </a:schemeClr>
                    </a:solidFill>
                  </a:tcPr>
                </a:tc>
                <a:tc>
                  <a:txBody>
                    <a:bodyPr/>
                    <a:lstStyle/>
                    <a:p>
                      <a:endParaRPr lang="en-US" dirty="0"/>
                    </a:p>
                  </a:txBody>
                  <a:tcPr>
                    <a:solidFill>
                      <a:schemeClr val="bg2">
                        <a:lumMod val="20000"/>
                        <a:lumOff val="80000"/>
                      </a:schemeClr>
                    </a:solidFill>
                  </a:tcPr>
                </a:tc>
                <a:tc>
                  <a:txBody>
                    <a:bodyPr/>
                    <a:lstStyle/>
                    <a:p>
                      <a:endParaRPr lang="en-US" dirty="0"/>
                    </a:p>
                  </a:txBody>
                  <a:tcPr>
                    <a:solidFill>
                      <a:schemeClr val="bg2">
                        <a:lumMod val="20000"/>
                        <a:lumOff val="80000"/>
                      </a:schemeClr>
                    </a:solidFill>
                  </a:tcPr>
                </a:tc>
                <a:extLst>
                  <a:ext uri="{0D108BD9-81ED-4DB2-BD59-A6C34878D82A}">
                    <a16:rowId xmlns:a16="http://schemas.microsoft.com/office/drawing/2014/main" val="2457513083"/>
                  </a:ext>
                </a:extLst>
              </a:tr>
              <a:tr h="827417">
                <a:tc>
                  <a:txBody>
                    <a:bodyPr/>
                    <a:lstStyle/>
                    <a:p>
                      <a:r>
                        <a:rPr lang="en-US" dirty="0"/>
                        <a:t>No phenotype</a:t>
                      </a:r>
                    </a:p>
                  </a:txBody>
                  <a:tcPr>
                    <a:solidFill>
                      <a:schemeClr val="bg2">
                        <a:lumMod val="20000"/>
                        <a:lumOff val="80000"/>
                      </a:schemeClr>
                    </a:solidFill>
                  </a:tcPr>
                </a:tc>
                <a:tc>
                  <a:txBody>
                    <a:bodyPr/>
                    <a:lstStyle/>
                    <a:p>
                      <a:r>
                        <a:rPr lang="en-US" dirty="0"/>
                        <a:t>No black ommatidium</a:t>
                      </a:r>
                    </a:p>
                  </a:txBody>
                  <a:tcPr>
                    <a:solidFill>
                      <a:schemeClr val="bg2">
                        <a:lumMod val="20000"/>
                        <a:lumOff val="80000"/>
                      </a:schemeClr>
                    </a:solidFill>
                  </a:tcPr>
                </a:tc>
                <a:tc>
                  <a:txBody>
                    <a:bodyPr/>
                    <a:lstStyle/>
                    <a:p>
                      <a:r>
                        <a:rPr lang="en-US" dirty="0"/>
                        <a:t>Some black ommatidium</a:t>
                      </a:r>
                    </a:p>
                  </a:txBody>
                  <a:tcPr>
                    <a:solidFill>
                      <a:schemeClr val="bg2">
                        <a:lumMod val="20000"/>
                        <a:lumOff val="80000"/>
                      </a:schemeClr>
                    </a:solidFill>
                  </a:tcPr>
                </a:tc>
                <a:tc>
                  <a:txBody>
                    <a:bodyPr/>
                    <a:lstStyle/>
                    <a:p>
                      <a:r>
                        <a:rPr lang="en-US" dirty="0"/>
                        <a:t>Clusters black ommatidium</a:t>
                      </a:r>
                    </a:p>
                  </a:txBody>
                  <a:tcPr>
                    <a:solidFill>
                      <a:schemeClr val="bg2">
                        <a:lumMod val="20000"/>
                        <a:lumOff val="80000"/>
                      </a:schemeClr>
                    </a:solidFill>
                  </a:tcPr>
                </a:tc>
                <a:tc>
                  <a:txBody>
                    <a:bodyPr/>
                    <a:lstStyle/>
                    <a:p>
                      <a:r>
                        <a:rPr lang="en-US" dirty="0"/>
                        <a:t>Multiple clusters black</a:t>
                      </a:r>
                    </a:p>
                  </a:txBody>
                  <a:tcPr>
                    <a:solidFill>
                      <a:schemeClr val="bg2">
                        <a:lumMod val="20000"/>
                        <a:lumOff val="80000"/>
                      </a:schemeClr>
                    </a:solidFill>
                  </a:tcPr>
                </a:tc>
                <a:extLst>
                  <a:ext uri="{0D108BD9-81ED-4DB2-BD59-A6C34878D82A}">
                    <a16:rowId xmlns:a16="http://schemas.microsoft.com/office/drawing/2014/main" val="2574847950"/>
                  </a:ext>
                </a:extLst>
              </a:tr>
              <a:tr h="832531">
                <a:tc gridSpan="5">
                  <a:txBody>
                    <a:bodyPr/>
                    <a:lstStyle/>
                    <a:p>
                      <a:r>
                        <a:rPr lang="en-US" sz="1200" kern="1200" dirty="0">
                          <a:solidFill>
                            <a:schemeClr val="dk1"/>
                          </a:solidFill>
                          <a:effectLst/>
                          <a:latin typeface="+mn-lt"/>
                          <a:ea typeface="+mn-ea"/>
                          <a:cs typeface="+mn-cs"/>
                        </a:rPr>
                        <a:t>Fig. 1 (adapted from Fig 3 in Jones et al.)</a:t>
                      </a:r>
                      <a:r>
                        <a:rPr lang="en-US" sz="1200" kern="1200" baseline="30000" dirty="0">
                          <a:solidFill>
                            <a:schemeClr val="dk1"/>
                          </a:solidFill>
                          <a:effectLst/>
                          <a:latin typeface="+mn-lt"/>
                          <a:ea typeface="+mn-ea"/>
                          <a:cs typeface="+mn-cs"/>
                        </a:rPr>
                        <a:t>1 </a:t>
                      </a:r>
                      <a:r>
                        <a:rPr lang="en-US" sz="1200" kern="1200" dirty="0">
                          <a:solidFill>
                            <a:schemeClr val="dk1"/>
                          </a:solidFill>
                          <a:effectLst/>
                          <a:latin typeface="+mn-lt"/>
                          <a:ea typeface="+mn-ea"/>
                          <a:cs typeface="+mn-cs"/>
                        </a:rPr>
                        <a:t>Scale used for measuring the black ommatidium phenotype in the flies. Based on similar system from Jones et al.</a:t>
                      </a:r>
                      <a:endParaRPr lang="en-US" sz="1200" dirty="0"/>
                    </a:p>
                  </a:txBody>
                  <a:tcPr>
                    <a:solidFill>
                      <a:schemeClr val="bg2">
                        <a:lumMod val="20000"/>
                        <a:lumOff val="80000"/>
                      </a:schemeClr>
                    </a:solidFill>
                  </a:tcPr>
                </a:tc>
                <a:tc hMerge="1">
                  <a:txBody>
                    <a:bodyPr/>
                    <a:lstStyle/>
                    <a:p>
                      <a:endParaRPr lang="en-US" dirty="0"/>
                    </a:p>
                  </a:txBody>
                  <a:tcPr>
                    <a:solidFill>
                      <a:schemeClr val="bg2">
                        <a:lumMod val="20000"/>
                        <a:lumOff val="80000"/>
                      </a:schemeClr>
                    </a:solidFill>
                  </a:tcPr>
                </a:tc>
                <a:tc hMerge="1">
                  <a:txBody>
                    <a:bodyPr/>
                    <a:lstStyle/>
                    <a:p>
                      <a:endParaRPr lang="en-US" dirty="0"/>
                    </a:p>
                  </a:txBody>
                  <a:tcPr>
                    <a:solidFill>
                      <a:schemeClr val="bg2">
                        <a:lumMod val="20000"/>
                        <a:lumOff val="80000"/>
                      </a:schemeClr>
                    </a:solidFill>
                  </a:tcPr>
                </a:tc>
                <a:tc hMerge="1">
                  <a:txBody>
                    <a:bodyPr/>
                    <a:lstStyle/>
                    <a:p>
                      <a:endParaRPr lang="en-US" dirty="0"/>
                    </a:p>
                  </a:txBody>
                  <a:tcPr>
                    <a:solidFill>
                      <a:schemeClr val="bg2">
                        <a:lumMod val="20000"/>
                        <a:lumOff val="80000"/>
                      </a:schemeClr>
                    </a:solidFill>
                  </a:tcPr>
                </a:tc>
                <a:tc hMerge="1">
                  <a:txBody>
                    <a:bodyPr/>
                    <a:lstStyle/>
                    <a:p>
                      <a:endParaRPr lang="en-US"/>
                    </a:p>
                  </a:txBody>
                  <a:tcPr>
                    <a:solidFill>
                      <a:schemeClr val="bg2">
                        <a:lumMod val="20000"/>
                        <a:lumOff val="80000"/>
                      </a:schemeClr>
                    </a:solidFill>
                  </a:tcPr>
                </a:tc>
                <a:extLst>
                  <a:ext uri="{0D108BD9-81ED-4DB2-BD59-A6C34878D82A}">
                    <a16:rowId xmlns:a16="http://schemas.microsoft.com/office/drawing/2014/main" val="597116403"/>
                  </a:ext>
                </a:extLst>
              </a:tr>
            </a:tbl>
          </a:graphicData>
        </a:graphic>
      </p:graphicFrame>
      <p:pic>
        <p:nvPicPr>
          <p:cNvPr id="14" name="Picture 13">
            <a:extLst>
              <a:ext uri="{FF2B5EF4-FFF2-40B4-BE49-F238E27FC236}">
                <a16:creationId xmlns:a16="http://schemas.microsoft.com/office/drawing/2014/main" id="{2EB7F80A-E442-410E-B33C-BD74DB03E61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24503" y="2801261"/>
            <a:ext cx="1878407" cy="2022231"/>
          </a:xfrm>
          <a:prstGeom prst="rect">
            <a:avLst/>
          </a:prstGeom>
          <a:noFill/>
          <a:ln>
            <a:noFill/>
          </a:ln>
        </p:spPr>
      </p:pic>
      <p:pic>
        <p:nvPicPr>
          <p:cNvPr id="15" name="Picture 14">
            <a:extLst>
              <a:ext uri="{FF2B5EF4-FFF2-40B4-BE49-F238E27FC236}">
                <a16:creationId xmlns:a16="http://schemas.microsoft.com/office/drawing/2014/main" id="{933BAFB0-A992-412F-8447-926D896CCC0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080425" y="2793902"/>
            <a:ext cx="1878407" cy="2022231"/>
          </a:xfrm>
          <a:prstGeom prst="rect">
            <a:avLst/>
          </a:prstGeom>
          <a:noFill/>
          <a:ln>
            <a:noFill/>
          </a:ln>
        </p:spPr>
      </p:pic>
      <p:pic>
        <p:nvPicPr>
          <p:cNvPr id="16" name="Picture 15">
            <a:extLst>
              <a:ext uri="{FF2B5EF4-FFF2-40B4-BE49-F238E27FC236}">
                <a16:creationId xmlns:a16="http://schemas.microsoft.com/office/drawing/2014/main" id="{2BEB21F7-06A2-48DB-B8C4-9C66CDEDE5EC}"/>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022680" y="2826080"/>
            <a:ext cx="1856498" cy="2022230"/>
          </a:xfrm>
          <a:prstGeom prst="rect">
            <a:avLst/>
          </a:prstGeom>
          <a:noFill/>
          <a:ln>
            <a:noFill/>
          </a:ln>
        </p:spPr>
      </p:pic>
      <p:pic>
        <p:nvPicPr>
          <p:cNvPr id="17" name="Picture 16">
            <a:extLst>
              <a:ext uri="{FF2B5EF4-FFF2-40B4-BE49-F238E27FC236}">
                <a16:creationId xmlns:a16="http://schemas.microsoft.com/office/drawing/2014/main" id="{710AB70B-2435-49FC-A0A6-078DF22B759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878602" y="2801261"/>
            <a:ext cx="1856498" cy="2022230"/>
          </a:xfrm>
          <a:prstGeom prst="rect">
            <a:avLst/>
          </a:prstGeom>
          <a:noFill/>
          <a:ln>
            <a:noFill/>
          </a:ln>
        </p:spPr>
      </p:pic>
      <p:pic>
        <p:nvPicPr>
          <p:cNvPr id="18" name="Picture 17">
            <a:extLst>
              <a:ext uri="{FF2B5EF4-FFF2-40B4-BE49-F238E27FC236}">
                <a16:creationId xmlns:a16="http://schemas.microsoft.com/office/drawing/2014/main" id="{4C156B2C-87FC-4462-96CF-B23B7CBC415C}"/>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752830" y="2801261"/>
            <a:ext cx="1934038" cy="2022229"/>
          </a:xfrm>
          <a:prstGeom prst="rect">
            <a:avLst/>
          </a:prstGeom>
          <a:noFill/>
          <a:ln>
            <a:noFill/>
          </a:ln>
        </p:spPr>
      </p:pic>
      <p:sp>
        <p:nvSpPr>
          <p:cNvPr id="4" name="TextBox 3">
            <a:extLst>
              <a:ext uri="{FF2B5EF4-FFF2-40B4-BE49-F238E27FC236}">
                <a16:creationId xmlns:a16="http://schemas.microsoft.com/office/drawing/2014/main" id="{B7457B86-8BF8-407F-BCC6-34C345CA0D97}"/>
              </a:ext>
            </a:extLst>
          </p:cNvPr>
          <p:cNvSpPr txBox="1"/>
          <p:nvPr/>
        </p:nvSpPr>
        <p:spPr>
          <a:xfrm>
            <a:off x="1209803" y="1597964"/>
            <a:ext cx="8008807" cy="369332"/>
          </a:xfrm>
          <a:prstGeom prst="rect">
            <a:avLst/>
          </a:prstGeom>
          <a:noFill/>
        </p:spPr>
        <p:txBody>
          <a:bodyPr wrap="square" rtlCol="0">
            <a:spAutoFit/>
          </a:bodyPr>
          <a:lstStyle/>
          <a:p>
            <a:r>
              <a:rPr lang="en-US" i="1" dirty="0"/>
              <a:t>cln3 </a:t>
            </a:r>
            <a:r>
              <a:rPr lang="en-US" dirty="0"/>
              <a:t>overexpression with notch rescue – No phenotype</a:t>
            </a:r>
            <a:endParaRPr lang="en-US" i="1" dirty="0"/>
          </a:p>
        </p:txBody>
      </p:sp>
      <p:sp>
        <p:nvSpPr>
          <p:cNvPr id="19" name="TextBox 18">
            <a:extLst>
              <a:ext uri="{FF2B5EF4-FFF2-40B4-BE49-F238E27FC236}">
                <a16:creationId xmlns:a16="http://schemas.microsoft.com/office/drawing/2014/main" id="{AE06D3CA-F653-4BE0-826E-4DA51025C265}"/>
              </a:ext>
            </a:extLst>
          </p:cNvPr>
          <p:cNvSpPr txBox="1"/>
          <p:nvPr/>
        </p:nvSpPr>
        <p:spPr>
          <a:xfrm>
            <a:off x="1192506" y="2115877"/>
            <a:ext cx="8008807" cy="369332"/>
          </a:xfrm>
          <a:prstGeom prst="rect">
            <a:avLst/>
          </a:prstGeom>
          <a:noFill/>
        </p:spPr>
        <p:txBody>
          <a:bodyPr wrap="square" rtlCol="0">
            <a:spAutoFit/>
          </a:bodyPr>
          <a:lstStyle/>
          <a:p>
            <a:r>
              <a:rPr lang="en-US" i="1" dirty="0"/>
              <a:t>cln3 </a:t>
            </a:r>
            <a:r>
              <a:rPr lang="en-US" dirty="0"/>
              <a:t>overexpression (control)– Mild phenotype</a:t>
            </a:r>
            <a:endParaRPr lang="en-US" i="1" dirty="0"/>
          </a:p>
        </p:txBody>
      </p:sp>
      <p:sp>
        <p:nvSpPr>
          <p:cNvPr id="20" name="TextBox 19">
            <a:extLst>
              <a:ext uri="{FF2B5EF4-FFF2-40B4-BE49-F238E27FC236}">
                <a16:creationId xmlns:a16="http://schemas.microsoft.com/office/drawing/2014/main" id="{A60116AC-A6E8-4943-BE33-A7A758F36147}"/>
              </a:ext>
            </a:extLst>
          </p:cNvPr>
          <p:cNvSpPr txBox="1"/>
          <p:nvPr/>
        </p:nvSpPr>
        <p:spPr>
          <a:xfrm>
            <a:off x="1209803" y="1625436"/>
            <a:ext cx="8008807" cy="369332"/>
          </a:xfrm>
          <a:prstGeom prst="rect">
            <a:avLst/>
          </a:prstGeom>
          <a:noFill/>
        </p:spPr>
        <p:txBody>
          <a:bodyPr wrap="square" rtlCol="0">
            <a:spAutoFit/>
          </a:bodyPr>
          <a:lstStyle/>
          <a:p>
            <a:r>
              <a:rPr lang="en-US" i="1" dirty="0"/>
              <a:t>notch </a:t>
            </a:r>
            <a:r>
              <a:rPr lang="en-US" dirty="0"/>
              <a:t>rescue – No phenotype</a:t>
            </a:r>
            <a:endParaRPr lang="en-US" i="1" dirty="0"/>
          </a:p>
        </p:txBody>
      </p:sp>
      <p:sp>
        <p:nvSpPr>
          <p:cNvPr id="21" name="TextBox 20">
            <a:extLst>
              <a:ext uri="{FF2B5EF4-FFF2-40B4-BE49-F238E27FC236}">
                <a16:creationId xmlns:a16="http://schemas.microsoft.com/office/drawing/2014/main" id="{BB1F865B-CBB1-4273-9BFE-B560FD0B67E5}"/>
              </a:ext>
            </a:extLst>
          </p:cNvPr>
          <p:cNvSpPr txBox="1"/>
          <p:nvPr/>
        </p:nvSpPr>
        <p:spPr>
          <a:xfrm>
            <a:off x="1192504" y="2108518"/>
            <a:ext cx="8008807" cy="369332"/>
          </a:xfrm>
          <a:prstGeom prst="rect">
            <a:avLst/>
          </a:prstGeom>
          <a:noFill/>
        </p:spPr>
        <p:txBody>
          <a:bodyPr wrap="square" rtlCol="0">
            <a:spAutoFit/>
          </a:bodyPr>
          <a:lstStyle/>
          <a:p>
            <a:r>
              <a:rPr lang="en-US" i="1" dirty="0"/>
              <a:t>Notch</a:t>
            </a:r>
            <a:r>
              <a:rPr lang="en-US" dirty="0"/>
              <a:t> knockdown and cisd2 knockdown – Severe phenotype</a:t>
            </a:r>
            <a:endParaRPr lang="en-US" i="1" dirty="0"/>
          </a:p>
        </p:txBody>
      </p:sp>
      <p:sp>
        <p:nvSpPr>
          <p:cNvPr id="22" name="TextBox 21">
            <a:extLst>
              <a:ext uri="{FF2B5EF4-FFF2-40B4-BE49-F238E27FC236}">
                <a16:creationId xmlns:a16="http://schemas.microsoft.com/office/drawing/2014/main" id="{58D65B6D-F1FF-4271-9B39-DACA2A85A97A}"/>
              </a:ext>
            </a:extLst>
          </p:cNvPr>
          <p:cNvSpPr txBox="1"/>
          <p:nvPr/>
        </p:nvSpPr>
        <p:spPr>
          <a:xfrm>
            <a:off x="1192503" y="1604423"/>
            <a:ext cx="8008807" cy="369332"/>
          </a:xfrm>
          <a:prstGeom prst="rect">
            <a:avLst/>
          </a:prstGeom>
          <a:noFill/>
        </p:spPr>
        <p:txBody>
          <a:bodyPr wrap="square" rtlCol="0">
            <a:spAutoFit/>
          </a:bodyPr>
          <a:lstStyle/>
          <a:p>
            <a:r>
              <a:rPr lang="en-US" dirty="0"/>
              <a:t>Cisd2</a:t>
            </a:r>
            <a:r>
              <a:rPr lang="en-US" i="1" dirty="0"/>
              <a:t> knockdown (control) – No phenotype</a:t>
            </a:r>
            <a:endParaRPr lang="en-US" dirty="0"/>
          </a:p>
        </p:txBody>
      </p:sp>
      <p:sp>
        <p:nvSpPr>
          <p:cNvPr id="23" name="TextBox 22">
            <a:extLst>
              <a:ext uri="{FF2B5EF4-FFF2-40B4-BE49-F238E27FC236}">
                <a16:creationId xmlns:a16="http://schemas.microsoft.com/office/drawing/2014/main" id="{01C89B64-E402-4DE3-B01D-7BBF34DCE3CA}"/>
              </a:ext>
            </a:extLst>
          </p:cNvPr>
          <p:cNvSpPr txBox="1"/>
          <p:nvPr/>
        </p:nvSpPr>
        <p:spPr>
          <a:xfrm>
            <a:off x="1224503" y="2144629"/>
            <a:ext cx="8008807" cy="369332"/>
          </a:xfrm>
          <a:prstGeom prst="rect">
            <a:avLst/>
          </a:prstGeom>
          <a:noFill/>
        </p:spPr>
        <p:txBody>
          <a:bodyPr wrap="square" rtlCol="0">
            <a:spAutoFit/>
          </a:bodyPr>
          <a:lstStyle/>
          <a:p>
            <a:r>
              <a:rPr lang="en-US" dirty="0"/>
              <a:t>Notch</a:t>
            </a:r>
            <a:r>
              <a:rPr lang="en-US" i="1" dirty="0"/>
              <a:t> knockdown (control) – Mild phenotype</a:t>
            </a:r>
            <a:endParaRPr lang="en-US" dirty="0"/>
          </a:p>
        </p:txBody>
      </p:sp>
      <p:sp>
        <p:nvSpPr>
          <p:cNvPr id="24" name="TextBox 23">
            <a:extLst>
              <a:ext uri="{FF2B5EF4-FFF2-40B4-BE49-F238E27FC236}">
                <a16:creationId xmlns:a16="http://schemas.microsoft.com/office/drawing/2014/main" id="{63585112-EE76-43C1-9CDF-E871BF5FBAD2}"/>
              </a:ext>
            </a:extLst>
          </p:cNvPr>
          <p:cNvSpPr txBox="1"/>
          <p:nvPr/>
        </p:nvSpPr>
        <p:spPr>
          <a:xfrm>
            <a:off x="8621535" y="6424526"/>
            <a:ext cx="3570465" cy="461665"/>
          </a:xfrm>
          <a:prstGeom prst="rect">
            <a:avLst/>
          </a:prstGeom>
          <a:noFill/>
        </p:spPr>
        <p:txBody>
          <a:bodyPr wrap="square" rtlCol="0">
            <a:spAutoFit/>
          </a:bodyPr>
          <a:lstStyle/>
          <a:p>
            <a:r>
              <a:rPr lang="en-US" sz="800" dirty="0"/>
              <a:t>Jones, M., Amr, S., </a:t>
            </a:r>
            <a:r>
              <a:rPr lang="en-US" sz="800" dirty="0" err="1"/>
              <a:t>Ferebee</a:t>
            </a:r>
            <a:r>
              <a:rPr lang="en-US" sz="800" dirty="0"/>
              <a:t>, A., Huynh, P., Rosenfeld, J., Miles, M., . . . </a:t>
            </a:r>
            <a:r>
              <a:rPr lang="en-US" sz="800" dirty="0" err="1"/>
              <a:t>Grotewiel</a:t>
            </a:r>
            <a:r>
              <a:rPr lang="en-US" sz="800" dirty="0"/>
              <a:t>, M. (2014). </a:t>
            </a:r>
            <a:r>
              <a:rPr lang="en-US" sz="800" dirty="0" err="1"/>
              <a:t>Tuxworth</a:t>
            </a:r>
            <a:r>
              <a:rPr lang="en-US" sz="800" dirty="0"/>
              <a:t>, RI., </a:t>
            </a:r>
            <a:r>
              <a:rPr lang="en-US" sz="800" dirty="0" err="1"/>
              <a:t>Vivancos</a:t>
            </a:r>
            <a:r>
              <a:rPr lang="en-US" sz="800" dirty="0"/>
              <a:t>, V., O’Hare, MB., Tear, G. (2009)</a:t>
            </a:r>
          </a:p>
        </p:txBody>
      </p:sp>
    </p:spTree>
    <p:extLst>
      <p:ext uri="{BB962C8B-B14F-4D97-AF65-F5344CB8AC3E}">
        <p14:creationId xmlns:p14="http://schemas.microsoft.com/office/powerpoint/2010/main" val="194468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2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9" grpId="0"/>
      <p:bldP spid="19" grpId="1"/>
      <p:bldP spid="20" grpId="0"/>
      <p:bldP spid="20" grpId="1"/>
      <p:bldP spid="21" grpId="0"/>
      <p:bldP spid="21" grpId="1"/>
      <p:bldP spid="22"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E18D-5836-41CE-A69E-55F57CD660A7}"/>
              </a:ext>
            </a:extLst>
          </p:cNvPr>
          <p:cNvSpPr>
            <a:spLocks noGrp="1"/>
          </p:cNvSpPr>
          <p:nvPr>
            <p:ph type="title"/>
          </p:nvPr>
        </p:nvSpPr>
        <p:spPr>
          <a:xfrm>
            <a:off x="233275" y="165852"/>
            <a:ext cx="8534400" cy="1507067"/>
          </a:xfrm>
        </p:spPr>
        <p:txBody>
          <a:bodyPr/>
          <a:lstStyle/>
          <a:p>
            <a:r>
              <a:rPr lang="en-US" dirty="0">
                <a:solidFill>
                  <a:schemeClr val="bg1"/>
                </a:solidFill>
              </a:rPr>
              <a:t>Connections between genes</a:t>
            </a:r>
          </a:p>
        </p:txBody>
      </p:sp>
      <p:sp>
        <p:nvSpPr>
          <p:cNvPr id="3" name="Content Placeholder 2">
            <a:extLst>
              <a:ext uri="{FF2B5EF4-FFF2-40B4-BE49-F238E27FC236}">
                <a16:creationId xmlns:a16="http://schemas.microsoft.com/office/drawing/2014/main" id="{13802D82-9764-450D-9FEC-67FAEA6FD20B}"/>
              </a:ext>
            </a:extLst>
          </p:cNvPr>
          <p:cNvSpPr>
            <a:spLocks noGrp="1"/>
          </p:cNvSpPr>
          <p:nvPr>
            <p:ph idx="1"/>
          </p:nvPr>
        </p:nvSpPr>
        <p:spPr>
          <a:xfrm>
            <a:off x="1067822" y="3501719"/>
            <a:ext cx="8534400" cy="1996279"/>
          </a:xfrm>
        </p:spPr>
        <p:txBody>
          <a:bodyPr/>
          <a:lstStyle/>
          <a:p>
            <a:r>
              <a:rPr lang="en-US" dirty="0">
                <a:solidFill>
                  <a:schemeClr val="bg1"/>
                </a:solidFill>
              </a:rPr>
              <a:t>Test different genes with functions to see changes</a:t>
            </a:r>
          </a:p>
          <a:p>
            <a:r>
              <a:rPr lang="en-US" dirty="0">
                <a:solidFill>
                  <a:schemeClr val="bg1"/>
                </a:solidFill>
              </a:rPr>
              <a:t>Understand better the functional connections between genes to add to knowledge about genes and the diseases they cause. </a:t>
            </a:r>
          </a:p>
        </p:txBody>
      </p:sp>
      <p:sp>
        <p:nvSpPr>
          <p:cNvPr id="5" name="Content Placeholder 2">
            <a:extLst>
              <a:ext uri="{FF2B5EF4-FFF2-40B4-BE49-F238E27FC236}">
                <a16:creationId xmlns:a16="http://schemas.microsoft.com/office/drawing/2014/main" id="{C99F6D5A-B7BA-4D87-8B53-676BE8731E4C}"/>
              </a:ext>
            </a:extLst>
          </p:cNvPr>
          <p:cNvSpPr txBox="1">
            <a:spLocks/>
          </p:cNvSpPr>
          <p:nvPr/>
        </p:nvSpPr>
        <p:spPr>
          <a:xfrm>
            <a:off x="684212" y="685800"/>
            <a:ext cx="8534400" cy="3615267"/>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u="sng"/>
              <a:t>Is there a connection of </a:t>
            </a:r>
            <a:r>
              <a:rPr lang="en-US" sz="2400" b="1" i="1" u="sng"/>
              <a:t>cln3</a:t>
            </a:r>
            <a:r>
              <a:rPr lang="en-US" sz="2400" b="1" u="sng"/>
              <a:t> gene and </a:t>
            </a:r>
            <a:r>
              <a:rPr lang="en-US" sz="2400" b="1" i="1" u="sng"/>
              <a:t>cisd2</a:t>
            </a:r>
            <a:r>
              <a:rPr lang="en-US" sz="2400" b="1" u="sng"/>
              <a:t> gene through the notch signaling pathway?</a:t>
            </a:r>
            <a:endParaRPr lang="en-US" sz="2400" b="1" u="sng" dirty="0"/>
          </a:p>
        </p:txBody>
      </p:sp>
    </p:spTree>
    <p:extLst>
      <p:ext uri="{BB962C8B-B14F-4D97-AF65-F5344CB8AC3E}">
        <p14:creationId xmlns:p14="http://schemas.microsoft.com/office/powerpoint/2010/main" val="349560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9B553-55FF-4727-80EB-E4911EE29645}"/>
              </a:ext>
            </a:extLst>
          </p:cNvPr>
          <p:cNvSpPr>
            <a:spLocks noGrp="1"/>
          </p:cNvSpPr>
          <p:nvPr>
            <p:ph type="title"/>
          </p:nvPr>
        </p:nvSpPr>
        <p:spPr>
          <a:xfrm>
            <a:off x="199690" y="191879"/>
            <a:ext cx="5896310" cy="1442956"/>
          </a:xfrm>
        </p:spPr>
        <p:txBody>
          <a:bodyPr>
            <a:normAutofit/>
          </a:bodyPr>
          <a:lstStyle/>
          <a:p>
            <a:r>
              <a:rPr lang="en-US" dirty="0">
                <a:solidFill>
                  <a:schemeClr val="bg1"/>
                </a:solidFill>
              </a:rPr>
              <a:t>Genetic Diseases</a:t>
            </a:r>
          </a:p>
        </p:txBody>
      </p:sp>
      <p:sp>
        <p:nvSpPr>
          <p:cNvPr id="3" name="Content Placeholder 2">
            <a:extLst>
              <a:ext uri="{FF2B5EF4-FFF2-40B4-BE49-F238E27FC236}">
                <a16:creationId xmlns:a16="http://schemas.microsoft.com/office/drawing/2014/main" id="{E4043AD6-C489-45F8-BD8F-CC476031AF0A}"/>
              </a:ext>
            </a:extLst>
          </p:cNvPr>
          <p:cNvSpPr>
            <a:spLocks noGrp="1"/>
          </p:cNvSpPr>
          <p:nvPr>
            <p:ph idx="1"/>
          </p:nvPr>
        </p:nvSpPr>
        <p:spPr>
          <a:xfrm>
            <a:off x="479281" y="1634835"/>
            <a:ext cx="4547355" cy="999068"/>
          </a:xfrm>
        </p:spPr>
        <p:txBody>
          <a:bodyPr>
            <a:normAutofit/>
          </a:bodyPr>
          <a:lstStyle/>
          <a:p>
            <a:r>
              <a:rPr lang="en-US" sz="3200" b="1" dirty="0">
                <a:solidFill>
                  <a:schemeClr val="bg1"/>
                </a:solidFill>
              </a:rPr>
              <a:t>Cause - Mutations</a:t>
            </a:r>
          </a:p>
        </p:txBody>
      </p:sp>
      <p:sp>
        <p:nvSpPr>
          <p:cNvPr id="4" name="TextBox 3">
            <a:extLst>
              <a:ext uri="{FF2B5EF4-FFF2-40B4-BE49-F238E27FC236}">
                <a16:creationId xmlns:a16="http://schemas.microsoft.com/office/drawing/2014/main" id="{51D11B23-6473-4669-9A83-704FA14DF4C9}"/>
              </a:ext>
            </a:extLst>
          </p:cNvPr>
          <p:cNvSpPr txBox="1"/>
          <p:nvPr/>
        </p:nvSpPr>
        <p:spPr>
          <a:xfrm>
            <a:off x="1027134" y="2433631"/>
            <a:ext cx="5568538" cy="523219"/>
          </a:xfrm>
          <a:prstGeom prst="rect">
            <a:avLst/>
          </a:prstGeom>
          <a:noFill/>
        </p:spPr>
        <p:txBody>
          <a:bodyPr wrap="square" rtlCol="0">
            <a:spAutoFit/>
          </a:bodyPr>
          <a:lstStyle/>
          <a:p>
            <a:r>
              <a:rPr lang="en-US" sz="2800" dirty="0">
                <a:solidFill>
                  <a:schemeClr val="bg1"/>
                </a:solidFill>
              </a:rPr>
              <a:t>Deadly, Debilitating</a:t>
            </a:r>
          </a:p>
        </p:txBody>
      </p:sp>
      <p:sp>
        <p:nvSpPr>
          <p:cNvPr id="5" name="TextBox 4">
            <a:extLst>
              <a:ext uri="{FF2B5EF4-FFF2-40B4-BE49-F238E27FC236}">
                <a16:creationId xmlns:a16="http://schemas.microsoft.com/office/drawing/2014/main" id="{2EC0E0CE-7CFB-47DD-8116-F8DF1E8C196C}"/>
              </a:ext>
            </a:extLst>
          </p:cNvPr>
          <p:cNvSpPr txBox="1"/>
          <p:nvPr/>
        </p:nvSpPr>
        <p:spPr>
          <a:xfrm>
            <a:off x="1027134" y="3171077"/>
            <a:ext cx="5883620" cy="523220"/>
          </a:xfrm>
          <a:prstGeom prst="rect">
            <a:avLst/>
          </a:prstGeom>
          <a:noFill/>
        </p:spPr>
        <p:txBody>
          <a:bodyPr wrap="square" rtlCol="0">
            <a:spAutoFit/>
          </a:bodyPr>
          <a:lstStyle/>
          <a:p>
            <a:r>
              <a:rPr lang="en-US" sz="2800" i="1" dirty="0">
                <a:solidFill>
                  <a:schemeClr val="bg1"/>
                </a:solidFill>
              </a:rPr>
              <a:t>CISD2</a:t>
            </a:r>
            <a:r>
              <a:rPr lang="en-US" sz="2800" dirty="0">
                <a:solidFill>
                  <a:schemeClr val="bg1"/>
                </a:solidFill>
              </a:rPr>
              <a:t> </a:t>
            </a:r>
            <a:r>
              <a:rPr lang="en-US" sz="2800" dirty="0">
                <a:solidFill>
                  <a:schemeClr val="bg1"/>
                </a:solidFill>
                <a:sym typeface="Wingdings" panose="05000000000000000000" pitchFamily="2" charset="2"/>
              </a:rPr>
              <a:t> Wolfram Syndrome 2</a:t>
            </a:r>
            <a:endParaRPr lang="en-US" sz="2800" dirty="0">
              <a:solidFill>
                <a:schemeClr val="bg1"/>
              </a:solidFill>
            </a:endParaRPr>
          </a:p>
        </p:txBody>
      </p:sp>
      <p:sp>
        <p:nvSpPr>
          <p:cNvPr id="6" name="TextBox 5">
            <a:extLst>
              <a:ext uri="{FF2B5EF4-FFF2-40B4-BE49-F238E27FC236}">
                <a16:creationId xmlns:a16="http://schemas.microsoft.com/office/drawing/2014/main" id="{44D7E3E5-641B-4D81-A6A0-760B4D6EC7E8}"/>
              </a:ext>
            </a:extLst>
          </p:cNvPr>
          <p:cNvSpPr txBox="1"/>
          <p:nvPr/>
        </p:nvSpPr>
        <p:spPr>
          <a:xfrm>
            <a:off x="1027134" y="4699945"/>
            <a:ext cx="5068866" cy="523220"/>
          </a:xfrm>
          <a:prstGeom prst="rect">
            <a:avLst/>
          </a:prstGeom>
          <a:noFill/>
        </p:spPr>
        <p:txBody>
          <a:bodyPr wrap="square" rtlCol="0">
            <a:spAutoFit/>
          </a:bodyPr>
          <a:lstStyle/>
          <a:p>
            <a:r>
              <a:rPr lang="en-US" sz="2800" i="1" dirty="0">
                <a:solidFill>
                  <a:schemeClr val="bg1"/>
                </a:solidFill>
              </a:rPr>
              <a:t>CLN3</a:t>
            </a:r>
            <a:r>
              <a:rPr lang="en-US" sz="2800" dirty="0">
                <a:solidFill>
                  <a:schemeClr val="bg1"/>
                </a:solidFill>
              </a:rPr>
              <a:t> </a:t>
            </a:r>
            <a:r>
              <a:rPr lang="en-US" sz="2800" dirty="0">
                <a:solidFill>
                  <a:schemeClr val="bg1"/>
                </a:solidFill>
                <a:sym typeface="Wingdings" panose="05000000000000000000" pitchFamily="2" charset="2"/>
              </a:rPr>
              <a:t> Batten Disease</a:t>
            </a:r>
            <a:endParaRPr lang="en-US" sz="2800" dirty="0">
              <a:solidFill>
                <a:schemeClr val="bg1"/>
              </a:solidFill>
            </a:endParaRPr>
          </a:p>
        </p:txBody>
      </p:sp>
      <p:sp>
        <p:nvSpPr>
          <p:cNvPr id="7" name="Minus Sign 6">
            <a:extLst>
              <a:ext uri="{FF2B5EF4-FFF2-40B4-BE49-F238E27FC236}">
                <a16:creationId xmlns:a16="http://schemas.microsoft.com/office/drawing/2014/main" id="{752F1AC5-0128-462E-A485-23ED0822C12C}"/>
              </a:ext>
            </a:extLst>
          </p:cNvPr>
          <p:cNvSpPr/>
          <p:nvPr/>
        </p:nvSpPr>
        <p:spPr>
          <a:xfrm>
            <a:off x="6863150" y="2813538"/>
            <a:ext cx="3756074" cy="25716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cisd2</a:t>
            </a:r>
          </a:p>
        </p:txBody>
      </p:sp>
      <p:sp>
        <p:nvSpPr>
          <p:cNvPr id="8" name="Minus Sign 7">
            <a:extLst>
              <a:ext uri="{FF2B5EF4-FFF2-40B4-BE49-F238E27FC236}">
                <a16:creationId xmlns:a16="http://schemas.microsoft.com/office/drawing/2014/main" id="{B116CE5F-7F6D-4C72-9A13-63243B4EDF38}"/>
              </a:ext>
            </a:extLst>
          </p:cNvPr>
          <p:cNvSpPr/>
          <p:nvPr/>
        </p:nvSpPr>
        <p:spPr>
          <a:xfrm>
            <a:off x="6910754" y="4411849"/>
            <a:ext cx="3756074" cy="2571616"/>
          </a:xfrm>
          <a:prstGeom prst="mathMinus">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cln3</a:t>
            </a:r>
          </a:p>
        </p:txBody>
      </p:sp>
      <p:sp>
        <p:nvSpPr>
          <p:cNvPr id="9" name="Minus Sign 8">
            <a:extLst>
              <a:ext uri="{FF2B5EF4-FFF2-40B4-BE49-F238E27FC236}">
                <a16:creationId xmlns:a16="http://schemas.microsoft.com/office/drawing/2014/main" id="{1D2F3033-72E3-44AC-9C82-EA63EF60A448}"/>
              </a:ext>
            </a:extLst>
          </p:cNvPr>
          <p:cNvSpPr/>
          <p:nvPr/>
        </p:nvSpPr>
        <p:spPr>
          <a:xfrm>
            <a:off x="759656" y="2813538"/>
            <a:ext cx="3756074" cy="2571616"/>
          </a:xfrm>
          <a:prstGeom prst="mathMinus">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CISD2</a:t>
            </a:r>
          </a:p>
        </p:txBody>
      </p:sp>
      <p:sp>
        <p:nvSpPr>
          <p:cNvPr id="10" name="Arrow: Right 9">
            <a:extLst>
              <a:ext uri="{FF2B5EF4-FFF2-40B4-BE49-F238E27FC236}">
                <a16:creationId xmlns:a16="http://schemas.microsoft.com/office/drawing/2014/main" id="{FBF6CAEC-BC90-4977-A3B4-9E1420457A39}"/>
              </a:ext>
            </a:extLst>
          </p:cNvPr>
          <p:cNvSpPr/>
          <p:nvPr/>
        </p:nvSpPr>
        <p:spPr>
          <a:xfrm>
            <a:off x="4515730" y="3812345"/>
            <a:ext cx="2630658" cy="523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Equal to fly gene</a:t>
            </a:r>
          </a:p>
        </p:txBody>
      </p:sp>
      <p:sp>
        <p:nvSpPr>
          <p:cNvPr id="11" name="Arrow: Right 10">
            <a:extLst>
              <a:ext uri="{FF2B5EF4-FFF2-40B4-BE49-F238E27FC236}">
                <a16:creationId xmlns:a16="http://schemas.microsoft.com/office/drawing/2014/main" id="{7758BF8E-980D-476B-B0C3-422ADAADC9AA}"/>
              </a:ext>
            </a:extLst>
          </p:cNvPr>
          <p:cNvSpPr/>
          <p:nvPr/>
        </p:nvSpPr>
        <p:spPr>
          <a:xfrm>
            <a:off x="4527722" y="5426429"/>
            <a:ext cx="2630658" cy="523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Equal to fly gene</a:t>
            </a:r>
          </a:p>
        </p:txBody>
      </p:sp>
      <p:sp>
        <p:nvSpPr>
          <p:cNvPr id="12" name="Minus Sign 11">
            <a:extLst>
              <a:ext uri="{FF2B5EF4-FFF2-40B4-BE49-F238E27FC236}">
                <a16:creationId xmlns:a16="http://schemas.microsoft.com/office/drawing/2014/main" id="{EAFA3412-3FAF-4023-A03F-1DA9BCC4A19D}"/>
              </a:ext>
            </a:extLst>
          </p:cNvPr>
          <p:cNvSpPr/>
          <p:nvPr/>
        </p:nvSpPr>
        <p:spPr>
          <a:xfrm>
            <a:off x="759656" y="4457113"/>
            <a:ext cx="3756074" cy="2571616"/>
          </a:xfrm>
          <a:prstGeom prst="mathMinu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solidFill>
              </a:rPr>
              <a:t>CLN3</a:t>
            </a:r>
          </a:p>
        </p:txBody>
      </p:sp>
      <p:sp>
        <p:nvSpPr>
          <p:cNvPr id="13" name="TextBox 12">
            <a:extLst>
              <a:ext uri="{FF2B5EF4-FFF2-40B4-BE49-F238E27FC236}">
                <a16:creationId xmlns:a16="http://schemas.microsoft.com/office/drawing/2014/main" id="{3BC293BA-334B-45A9-A908-34342D443EAB}"/>
              </a:ext>
            </a:extLst>
          </p:cNvPr>
          <p:cNvSpPr txBox="1"/>
          <p:nvPr/>
        </p:nvSpPr>
        <p:spPr>
          <a:xfrm>
            <a:off x="1027134" y="6147970"/>
            <a:ext cx="10174266" cy="707886"/>
          </a:xfrm>
          <a:prstGeom prst="rect">
            <a:avLst/>
          </a:prstGeom>
          <a:noFill/>
        </p:spPr>
        <p:txBody>
          <a:bodyPr wrap="square" rtlCol="0">
            <a:spAutoFit/>
          </a:bodyPr>
          <a:lstStyle/>
          <a:p>
            <a:r>
              <a:rPr lang="en-US" sz="800" dirty="0"/>
              <a:t>Jones, M., Amr, S., </a:t>
            </a:r>
            <a:r>
              <a:rPr lang="en-US" sz="800" dirty="0" err="1"/>
              <a:t>Ferebee</a:t>
            </a:r>
            <a:r>
              <a:rPr lang="en-US" sz="800" dirty="0"/>
              <a:t>, A., Huynh, P., Rosenfeld, J., Miles, M., . . . </a:t>
            </a:r>
            <a:r>
              <a:rPr lang="en-US" sz="800" dirty="0" err="1"/>
              <a:t>Grotewiel</a:t>
            </a:r>
            <a:r>
              <a:rPr lang="en-US" sz="800" dirty="0"/>
              <a:t>, M. (2014). Genetic studies in Drosophila and humans support a model for the concerted function of CISD2, PPT1 and CLN3 in disease. </a:t>
            </a:r>
            <a:r>
              <a:rPr lang="en-US" sz="800" i="1" dirty="0"/>
              <a:t>Biology Open,</a:t>
            </a:r>
            <a:r>
              <a:rPr lang="en-US" sz="800" dirty="0"/>
              <a:t> </a:t>
            </a:r>
            <a:r>
              <a:rPr lang="en-US" sz="800" i="1" dirty="0"/>
              <a:t>3</a:t>
            </a:r>
            <a:r>
              <a:rPr lang="en-US" sz="800" dirty="0"/>
              <a:t>(5), 342-52.</a:t>
            </a:r>
          </a:p>
          <a:p>
            <a:r>
              <a:rPr lang="en-US" sz="800" dirty="0" err="1"/>
              <a:t>Tuxworth</a:t>
            </a:r>
            <a:r>
              <a:rPr lang="en-US" sz="800" dirty="0"/>
              <a:t>, RI., </a:t>
            </a:r>
            <a:r>
              <a:rPr lang="en-US" sz="800" dirty="0" err="1"/>
              <a:t>Vivancos</a:t>
            </a:r>
            <a:r>
              <a:rPr lang="en-US" sz="800" dirty="0"/>
              <a:t>, V., O’Hare, MB., Tear, G. (2009). Interactions between the juvenile Batten disease gene, CLN3, and the notch and JNK signaling pathways. </a:t>
            </a:r>
            <a:r>
              <a:rPr lang="en-US" sz="800" i="1" dirty="0"/>
              <a:t>Human Molecular Genetics</a:t>
            </a:r>
            <a:r>
              <a:rPr lang="en-US" sz="800" dirty="0"/>
              <a:t>, </a:t>
            </a:r>
            <a:r>
              <a:rPr lang="en-US" sz="800" i="1" dirty="0"/>
              <a:t>18(4), </a:t>
            </a:r>
            <a:r>
              <a:rPr lang="en-US" sz="800" dirty="0"/>
              <a:t>667-678.</a:t>
            </a:r>
          </a:p>
          <a:p>
            <a:endParaRPr lang="en-US" sz="800" dirty="0"/>
          </a:p>
        </p:txBody>
      </p:sp>
    </p:spTree>
    <p:extLst>
      <p:ext uri="{BB962C8B-B14F-4D97-AF65-F5344CB8AC3E}">
        <p14:creationId xmlns:p14="http://schemas.microsoft.com/office/powerpoint/2010/main" val="305807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animBg="1"/>
      <p:bldP spid="8"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C41B6-657C-47DE-8BF1-77C83E516416}"/>
              </a:ext>
            </a:extLst>
          </p:cNvPr>
          <p:cNvSpPr>
            <a:spLocks noGrp="1"/>
          </p:cNvSpPr>
          <p:nvPr>
            <p:ph type="title"/>
          </p:nvPr>
        </p:nvSpPr>
        <p:spPr>
          <a:xfrm>
            <a:off x="297351" y="7539"/>
            <a:ext cx="6138618" cy="981483"/>
          </a:xfrm>
        </p:spPr>
        <p:txBody>
          <a:bodyPr/>
          <a:lstStyle/>
          <a:p>
            <a:r>
              <a:rPr lang="en-US" dirty="0">
                <a:solidFill>
                  <a:schemeClr val="bg1"/>
                </a:solidFill>
              </a:rPr>
              <a:t>Jones et al. (2014)</a:t>
            </a:r>
          </a:p>
        </p:txBody>
      </p:sp>
      <p:pic>
        <p:nvPicPr>
          <p:cNvPr id="6" name="Picture 5">
            <a:extLst>
              <a:ext uri="{FF2B5EF4-FFF2-40B4-BE49-F238E27FC236}">
                <a16:creationId xmlns:a16="http://schemas.microsoft.com/office/drawing/2014/main" id="{1FE86F6E-6D4A-4751-80C7-E81C2A7B8D8A}"/>
              </a:ext>
            </a:extLst>
          </p:cNvPr>
          <p:cNvPicPr>
            <a:picLocks noChangeAspect="1"/>
          </p:cNvPicPr>
          <p:nvPr/>
        </p:nvPicPr>
        <p:blipFill>
          <a:blip r:embed="rId3"/>
          <a:stretch>
            <a:fillRect/>
          </a:stretch>
        </p:blipFill>
        <p:spPr>
          <a:xfrm>
            <a:off x="146053" y="850978"/>
            <a:ext cx="5217254" cy="4317844"/>
          </a:xfrm>
          <a:prstGeom prst="rect">
            <a:avLst/>
          </a:prstGeom>
        </p:spPr>
      </p:pic>
      <p:pic>
        <p:nvPicPr>
          <p:cNvPr id="7" name="Picture 6">
            <a:extLst>
              <a:ext uri="{FF2B5EF4-FFF2-40B4-BE49-F238E27FC236}">
                <a16:creationId xmlns:a16="http://schemas.microsoft.com/office/drawing/2014/main" id="{4988F5DA-7416-4534-B6A4-F43BB6726772}"/>
              </a:ext>
            </a:extLst>
          </p:cNvPr>
          <p:cNvPicPr>
            <a:picLocks noChangeAspect="1"/>
          </p:cNvPicPr>
          <p:nvPr/>
        </p:nvPicPr>
        <p:blipFill>
          <a:blip r:embed="rId4"/>
          <a:stretch>
            <a:fillRect/>
          </a:stretch>
        </p:blipFill>
        <p:spPr>
          <a:xfrm>
            <a:off x="1640887" y="5168822"/>
            <a:ext cx="2212867" cy="1288779"/>
          </a:xfrm>
          <a:prstGeom prst="rect">
            <a:avLst/>
          </a:prstGeom>
        </p:spPr>
      </p:pic>
      <p:sp>
        <p:nvSpPr>
          <p:cNvPr id="8" name="Freeform: Shape 7">
            <a:extLst>
              <a:ext uri="{FF2B5EF4-FFF2-40B4-BE49-F238E27FC236}">
                <a16:creationId xmlns:a16="http://schemas.microsoft.com/office/drawing/2014/main" id="{951DC673-E204-4371-8E4A-0BF2A3FACCBE}"/>
              </a:ext>
            </a:extLst>
          </p:cNvPr>
          <p:cNvSpPr/>
          <p:nvPr/>
        </p:nvSpPr>
        <p:spPr>
          <a:xfrm>
            <a:off x="734725" y="912533"/>
            <a:ext cx="4191208" cy="4256289"/>
          </a:xfrm>
          <a:custGeom>
            <a:avLst/>
            <a:gdLst>
              <a:gd name="connsiteX0" fmla="*/ 1586788 w 4191208"/>
              <a:gd name="connsiteY0" fmla="*/ 1407487 h 4256289"/>
              <a:gd name="connsiteX1" fmla="*/ 2290172 w 4191208"/>
              <a:gd name="connsiteY1" fmla="*/ 1266810 h 4256289"/>
              <a:gd name="connsiteX2" fmla="*/ 2290172 w 4191208"/>
              <a:gd name="connsiteY2" fmla="*/ 1266810 h 4256289"/>
              <a:gd name="connsiteX3" fmla="*/ 2975972 w 4191208"/>
              <a:gd name="connsiteY3" fmla="*/ 123810 h 4256289"/>
              <a:gd name="connsiteX4" fmla="*/ 4066219 w 4191208"/>
              <a:gd name="connsiteY4" fmla="*/ 246902 h 4256289"/>
              <a:gd name="connsiteX5" fmla="*/ 3978295 w 4191208"/>
              <a:gd name="connsiteY5" fmla="*/ 2040533 h 4256289"/>
              <a:gd name="connsiteX6" fmla="*/ 2378095 w 4191208"/>
              <a:gd name="connsiteY6" fmla="*/ 2779087 h 4256289"/>
              <a:gd name="connsiteX7" fmla="*/ 1780219 w 4191208"/>
              <a:gd name="connsiteY7" fmla="*/ 3464887 h 4256289"/>
              <a:gd name="connsiteX8" fmla="*/ 1604372 w 4191208"/>
              <a:gd name="connsiteY8" fmla="*/ 4168271 h 4256289"/>
              <a:gd name="connsiteX9" fmla="*/ 39342 w 4191208"/>
              <a:gd name="connsiteY9" fmla="*/ 4115518 h 4256289"/>
              <a:gd name="connsiteX10" fmla="*/ 478957 w 4191208"/>
              <a:gd name="connsiteY10" fmla="*/ 2990102 h 4256289"/>
              <a:gd name="connsiteX11" fmla="*/ 566880 w 4191208"/>
              <a:gd name="connsiteY11" fmla="*/ 1600918 h 4256289"/>
              <a:gd name="connsiteX12" fmla="*/ 1586788 w 4191208"/>
              <a:gd name="connsiteY12" fmla="*/ 1407487 h 4256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91208" h="4256289">
                <a:moveTo>
                  <a:pt x="1586788" y="1407487"/>
                </a:moveTo>
                <a:lnTo>
                  <a:pt x="2290172" y="1266810"/>
                </a:lnTo>
                <a:lnTo>
                  <a:pt x="2290172" y="1266810"/>
                </a:lnTo>
                <a:cubicBezTo>
                  <a:pt x="2404472" y="1076310"/>
                  <a:pt x="2679964" y="293795"/>
                  <a:pt x="2975972" y="123810"/>
                </a:cubicBezTo>
                <a:cubicBezTo>
                  <a:pt x="3271980" y="-46175"/>
                  <a:pt x="3899165" y="-72552"/>
                  <a:pt x="4066219" y="246902"/>
                </a:cubicBezTo>
                <a:cubicBezTo>
                  <a:pt x="4233273" y="566356"/>
                  <a:pt x="4259649" y="1618502"/>
                  <a:pt x="3978295" y="2040533"/>
                </a:cubicBezTo>
                <a:cubicBezTo>
                  <a:pt x="3696941" y="2462564"/>
                  <a:pt x="2744441" y="2541695"/>
                  <a:pt x="2378095" y="2779087"/>
                </a:cubicBezTo>
                <a:cubicBezTo>
                  <a:pt x="2011749" y="3016479"/>
                  <a:pt x="1909173" y="3233356"/>
                  <a:pt x="1780219" y="3464887"/>
                </a:cubicBezTo>
                <a:cubicBezTo>
                  <a:pt x="1651265" y="3696418"/>
                  <a:pt x="1894518" y="4059833"/>
                  <a:pt x="1604372" y="4168271"/>
                </a:cubicBezTo>
                <a:cubicBezTo>
                  <a:pt x="1314226" y="4276709"/>
                  <a:pt x="226911" y="4311879"/>
                  <a:pt x="39342" y="4115518"/>
                </a:cubicBezTo>
                <a:cubicBezTo>
                  <a:pt x="-148227" y="3919157"/>
                  <a:pt x="391034" y="3409202"/>
                  <a:pt x="478957" y="2990102"/>
                </a:cubicBezTo>
                <a:cubicBezTo>
                  <a:pt x="566880" y="2571002"/>
                  <a:pt x="385172" y="1867618"/>
                  <a:pt x="566880" y="1600918"/>
                </a:cubicBezTo>
                <a:cubicBezTo>
                  <a:pt x="748588" y="1334218"/>
                  <a:pt x="1158895" y="1362060"/>
                  <a:pt x="1586788" y="1407487"/>
                </a:cubicBezTo>
                <a:close/>
              </a:path>
            </a:pathLst>
          </a:cu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4AC0E22-9115-4656-BA5A-B95AA1780605}"/>
              </a:ext>
            </a:extLst>
          </p:cNvPr>
          <p:cNvSpPr txBox="1"/>
          <p:nvPr/>
        </p:nvSpPr>
        <p:spPr>
          <a:xfrm>
            <a:off x="5363307" y="1077054"/>
            <a:ext cx="6828693" cy="3416320"/>
          </a:xfrm>
          <a:prstGeom prst="rect">
            <a:avLst/>
          </a:prstGeom>
          <a:noFill/>
        </p:spPr>
        <p:txBody>
          <a:bodyPr wrap="square" rtlCol="0">
            <a:spAutoFit/>
          </a:bodyPr>
          <a:lstStyle/>
          <a:p>
            <a:r>
              <a:rPr lang="en-US" b="1" dirty="0">
                <a:solidFill>
                  <a:schemeClr val="bg1"/>
                </a:solidFill>
              </a:rPr>
              <a:t>Proposed model for </a:t>
            </a:r>
            <a:r>
              <a:rPr lang="en-US" b="1" i="1" dirty="0">
                <a:solidFill>
                  <a:schemeClr val="bg1"/>
                </a:solidFill>
              </a:rPr>
              <a:t>cisd2, Ppt1 </a:t>
            </a:r>
            <a:r>
              <a:rPr lang="en-US" b="1" dirty="0">
                <a:solidFill>
                  <a:schemeClr val="bg1"/>
                </a:solidFill>
              </a:rPr>
              <a:t>and </a:t>
            </a:r>
            <a:r>
              <a:rPr lang="en-US" b="1" i="1" dirty="0">
                <a:solidFill>
                  <a:schemeClr val="bg1"/>
                </a:solidFill>
              </a:rPr>
              <a:t>cln3</a:t>
            </a:r>
            <a:r>
              <a:rPr lang="en-US" b="1" dirty="0">
                <a:solidFill>
                  <a:schemeClr val="bg1"/>
                </a:solidFill>
              </a:rPr>
              <a:t> function:</a:t>
            </a:r>
          </a:p>
          <a:p>
            <a:r>
              <a:rPr lang="en-US" i="1" dirty="0">
                <a:solidFill>
                  <a:schemeClr val="bg1"/>
                </a:solidFill>
              </a:rPr>
              <a:t>	</a:t>
            </a:r>
            <a:r>
              <a:rPr lang="en-US" dirty="0">
                <a:solidFill>
                  <a:schemeClr val="bg1"/>
                </a:solidFill>
              </a:rPr>
              <a:t>Overexpress </a:t>
            </a:r>
            <a:r>
              <a:rPr lang="en-US" i="1" dirty="0">
                <a:solidFill>
                  <a:schemeClr val="bg1"/>
                </a:solidFill>
              </a:rPr>
              <a:t>Ppt1</a:t>
            </a:r>
            <a:r>
              <a:rPr lang="en-US" dirty="0">
                <a:solidFill>
                  <a:schemeClr val="bg1"/>
                </a:solidFill>
              </a:rPr>
              <a:t> -&gt; Black ommatidia</a:t>
            </a:r>
          </a:p>
          <a:p>
            <a:endParaRPr lang="en-US" dirty="0">
              <a:solidFill>
                <a:schemeClr val="bg1"/>
              </a:solidFill>
            </a:endParaRPr>
          </a:p>
          <a:p>
            <a:r>
              <a:rPr lang="en-US" i="1" dirty="0">
                <a:solidFill>
                  <a:schemeClr val="bg1"/>
                </a:solidFill>
              </a:rPr>
              <a:t>	</a:t>
            </a:r>
            <a:r>
              <a:rPr lang="en-US" dirty="0">
                <a:solidFill>
                  <a:schemeClr val="bg1"/>
                </a:solidFill>
              </a:rPr>
              <a:t>Overexpress </a:t>
            </a:r>
            <a:r>
              <a:rPr lang="en-US" i="1" dirty="0">
                <a:solidFill>
                  <a:schemeClr val="bg1"/>
                </a:solidFill>
              </a:rPr>
              <a:t>cln3</a:t>
            </a:r>
            <a:r>
              <a:rPr lang="en-US" dirty="0">
                <a:solidFill>
                  <a:schemeClr val="bg1"/>
                </a:solidFill>
              </a:rPr>
              <a:t> -&gt; Rough eyes</a:t>
            </a:r>
          </a:p>
          <a:p>
            <a:endParaRPr lang="en-US" dirty="0">
              <a:solidFill>
                <a:schemeClr val="bg1"/>
              </a:solidFill>
            </a:endParaRPr>
          </a:p>
          <a:p>
            <a:r>
              <a:rPr lang="en-US" i="1" dirty="0">
                <a:solidFill>
                  <a:schemeClr val="bg1"/>
                </a:solidFill>
              </a:rPr>
              <a:t>	***</a:t>
            </a:r>
            <a:r>
              <a:rPr lang="en-US" dirty="0">
                <a:solidFill>
                  <a:schemeClr val="bg1"/>
                </a:solidFill>
              </a:rPr>
              <a:t>Overexpress </a:t>
            </a:r>
            <a:r>
              <a:rPr lang="en-US" i="1" dirty="0">
                <a:solidFill>
                  <a:schemeClr val="bg1"/>
                </a:solidFill>
              </a:rPr>
              <a:t>cln3</a:t>
            </a:r>
            <a:r>
              <a:rPr lang="en-US" dirty="0">
                <a:solidFill>
                  <a:schemeClr val="bg1"/>
                </a:solidFill>
              </a:rPr>
              <a:t> &amp; knockdown </a:t>
            </a:r>
            <a:r>
              <a:rPr lang="en-US" i="1" dirty="0">
                <a:solidFill>
                  <a:schemeClr val="bg1"/>
                </a:solidFill>
              </a:rPr>
              <a:t>cisd2</a:t>
            </a:r>
            <a:r>
              <a:rPr lang="en-US" dirty="0">
                <a:solidFill>
                  <a:schemeClr val="bg1"/>
                </a:solidFill>
              </a:rPr>
              <a:t> -&gt; black ommatidia (negative regulator)***</a:t>
            </a:r>
          </a:p>
          <a:p>
            <a:endParaRPr lang="en-US" dirty="0">
              <a:solidFill>
                <a:schemeClr val="bg1"/>
              </a:solidFill>
            </a:endParaRPr>
          </a:p>
          <a:p>
            <a:r>
              <a:rPr lang="en-US" i="1" dirty="0">
                <a:solidFill>
                  <a:schemeClr val="bg1"/>
                </a:solidFill>
              </a:rPr>
              <a:t>	</a:t>
            </a:r>
            <a:r>
              <a:rPr lang="en-US" dirty="0">
                <a:solidFill>
                  <a:schemeClr val="bg1"/>
                </a:solidFill>
              </a:rPr>
              <a:t>Overexpress </a:t>
            </a:r>
            <a:r>
              <a:rPr lang="en-US" i="1" dirty="0">
                <a:solidFill>
                  <a:schemeClr val="bg1"/>
                </a:solidFill>
              </a:rPr>
              <a:t>Ppt1</a:t>
            </a:r>
            <a:r>
              <a:rPr lang="en-US" dirty="0">
                <a:solidFill>
                  <a:schemeClr val="bg1"/>
                </a:solidFill>
              </a:rPr>
              <a:t> &amp; knockdown </a:t>
            </a:r>
            <a:r>
              <a:rPr lang="en-US" i="1" dirty="0">
                <a:solidFill>
                  <a:schemeClr val="bg1"/>
                </a:solidFill>
              </a:rPr>
              <a:t>cisd2</a:t>
            </a:r>
            <a:r>
              <a:rPr lang="en-US" dirty="0">
                <a:solidFill>
                  <a:schemeClr val="bg1"/>
                </a:solidFill>
              </a:rPr>
              <a:t> -&gt; partially suppressed black ommatidia (positive regulator)</a:t>
            </a:r>
          </a:p>
          <a:p>
            <a:endParaRPr lang="en-US" dirty="0">
              <a:solidFill>
                <a:schemeClr val="bg1"/>
              </a:solidFill>
            </a:endParaRPr>
          </a:p>
          <a:p>
            <a:r>
              <a:rPr lang="en-US" i="1" dirty="0">
                <a:solidFill>
                  <a:schemeClr val="bg1"/>
                </a:solidFill>
              </a:rPr>
              <a:t>	</a:t>
            </a:r>
            <a:r>
              <a:rPr lang="en-US" dirty="0">
                <a:solidFill>
                  <a:schemeClr val="bg1"/>
                </a:solidFill>
              </a:rPr>
              <a:t>Knockdown </a:t>
            </a:r>
            <a:r>
              <a:rPr lang="en-US" i="1" dirty="0">
                <a:solidFill>
                  <a:schemeClr val="bg1"/>
                </a:solidFill>
              </a:rPr>
              <a:t>cisd2</a:t>
            </a:r>
            <a:r>
              <a:rPr lang="en-US" dirty="0">
                <a:solidFill>
                  <a:schemeClr val="bg1"/>
                </a:solidFill>
              </a:rPr>
              <a:t> -&gt; No obvious effect</a:t>
            </a:r>
            <a:endParaRPr lang="en-US" i="1" dirty="0">
              <a:solidFill>
                <a:schemeClr val="bg1"/>
              </a:solidFill>
            </a:endParaRPr>
          </a:p>
        </p:txBody>
      </p:sp>
      <p:sp>
        <p:nvSpPr>
          <p:cNvPr id="4" name="TextBox 3">
            <a:extLst>
              <a:ext uri="{FF2B5EF4-FFF2-40B4-BE49-F238E27FC236}">
                <a16:creationId xmlns:a16="http://schemas.microsoft.com/office/drawing/2014/main" id="{AF2C9F04-5FCE-4537-92FC-063680E1C4E4}"/>
              </a:ext>
            </a:extLst>
          </p:cNvPr>
          <p:cNvSpPr txBox="1"/>
          <p:nvPr/>
        </p:nvSpPr>
        <p:spPr>
          <a:xfrm>
            <a:off x="6508879" y="4767957"/>
            <a:ext cx="4604598" cy="1138773"/>
          </a:xfrm>
          <a:prstGeom prst="rect">
            <a:avLst/>
          </a:prstGeom>
          <a:noFill/>
        </p:spPr>
        <p:txBody>
          <a:bodyPr wrap="square" rtlCol="0">
            <a:spAutoFit/>
          </a:bodyPr>
          <a:lstStyle/>
          <a:p>
            <a:r>
              <a:rPr lang="en-US" i="1" dirty="0"/>
              <a:t>Cisd2</a:t>
            </a:r>
            <a:r>
              <a:rPr lang="en-US" dirty="0"/>
              <a:t> affects phenotype of these genes? (specifically cln3)</a:t>
            </a:r>
          </a:p>
          <a:p>
            <a:pPr algn="ctr"/>
            <a:r>
              <a:rPr lang="en-US" sz="3200" dirty="0"/>
              <a:t>How?</a:t>
            </a:r>
          </a:p>
        </p:txBody>
      </p:sp>
      <p:pic>
        <p:nvPicPr>
          <p:cNvPr id="5" name="Picture 4">
            <a:extLst>
              <a:ext uri="{FF2B5EF4-FFF2-40B4-BE49-F238E27FC236}">
                <a16:creationId xmlns:a16="http://schemas.microsoft.com/office/drawing/2014/main" id="{F25DBFE1-BDB0-436C-8749-B0F1663958AE}"/>
              </a:ext>
            </a:extLst>
          </p:cNvPr>
          <p:cNvPicPr>
            <a:picLocks noChangeAspect="1"/>
          </p:cNvPicPr>
          <p:nvPr/>
        </p:nvPicPr>
        <p:blipFill>
          <a:blip r:embed="rId5"/>
          <a:stretch>
            <a:fillRect/>
          </a:stretch>
        </p:blipFill>
        <p:spPr>
          <a:xfrm>
            <a:off x="3766402" y="5168822"/>
            <a:ext cx="1377098" cy="1710267"/>
          </a:xfrm>
          <a:prstGeom prst="rect">
            <a:avLst/>
          </a:prstGeom>
        </p:spPr>
      </p:pic>
      <p:pic>
        <p:nvPicPr>
          <p:cNvPr id="9" name="Picture 8">
            <a:extLst>
              <a:ext uri="{FF2B5EF4-FFF2-40B4-BE49-F238E27FC236}">
                <a16:creationId xmlns:a16="http://schemas.microsoft.com/office/drawing/2014/main" id="{2F144544-3EB8-4B45-985A-81CFA558F34C}"/>
              </a:ext>
            </a:extLst>
          </p:cNvPr>
          <p:cNvPicPr>
            <a:picLocks noChangeAspect="1"/>
          </p:cNvPicPr>
          <p:nvPr/>
        </p:nvPicPr>
        <p:blipFill>
          <a:blip r:embed="rId6"/>
          <a:stretch>
            <a:fillRect/>
          </a:stretch>
        </p:blipFill>
        <p:spPr>
          <a:xfrm>
            <a:off x="297351" y="5154255"/>
            <a:ext cx="1343536" cy="1658427"/>
          </a:xfrm>
          <a:prstGeom prst="rect">
            <a:avLst/>
          </a:prstGeom>
        </p:spPr>
      </p:pic>
    </p:spTree>
    <p:extLst>
      <p:ext uri="{BB962C8B-B14F-4D97-AF65-F5344CB8AC3E}">
        <p14:creationId xmlns:p14="http://schemas.microsoft.com/office/powerpoint/2010/main" val="465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D787B-57B0-45E7-9300-480028778EB5}"/>
              </a:ext>
            </a:extLst>
          </p:cNvPr>
          <p:cNvSpPr>
            <a:spLocks noGrp="1"/>
          </p:cNvSpPr>
          <p:nvPr>
            <p:ph type="title"/>
          </p:nvPr>
        </p:nvSpPr>
        <p:spPr>
          <a:xfrm>
            <a:off x="396113" y="318558"/>
            <a:ext cx="10365671" cy="1507067"/>
          </a:xfrm>
        </p:spPr>
        <p:txBody>
          <a:bodyPr>
            <a:noAutofit/>
          </a:bodyPr>
          <a:lstStyle/>
          <a:p>
            <a:r>
              <a:rPr lang="en-US" dirty="0">
                <a:solidFill>
                  <a:schemeClr val="bg1"/>
                </a:solidFill>
              </a:rPr>
              <a:t>What connects one genes function to another genes function?</a:t>
            </a:r>
          </a:p>
        </p:txBody>
      </p:sp>
      <p:sp>
        <p:nvSpPr>
          <p:cNvPr id="3" name="Content Placeholder 2">
            <a:extLst>
              <a:ext uri="{FF2B5EF4-FFF2-40B4-BE49-F238E27FC236}">
                <a16:creationId xmlns:a16="http://schemas.microsoft.com/office/drawing/2014/main" id="{BA811620-064E-412D-9E24-EE519E7AABC3}"/>
              </a:ext>
            </a:extLst>
          </p:cNvPr>
          <p:cNvSpPr>
            <a:spLocks noGrp="1"/>
          </p:cNvSpPr>
          <p:nvPr>
            <p:ph idx="1"/>
          </p:nvPr>
        </p:nvSpPr>
        <p:spPr>
          <a:xfrm>
            <a:off x="838200" y="1825625"/>
            <a:ext cx="9487486" cy="1902313"/>
          </a:xfrm>
        </p:spPr>
        <p:txBody>
          <a:bodyPr>
            <a:normAutofit/>
          </a:bodyPr>
          <a:lstStyle/>
          <a:p>
            <a:r>
              <a:rPr lang="en-US" sz="2400" dirty="0">
                <a:solidFill>
                  <a:schemeClr val="bg1"/>
                </a:solidFill>
              </a:rPr>
              <a:t>“Another possibility is that </a:t>
            </a:r>
            <a:r>
              <a:rPr lang="en-US" sz="2400" i="1" dirty="0">
                <a:solidFill>
                  <a:schemeClr val="bg1"/>
                </a:solidFill>
              </a:rPr>
              <a:t>CLN3</a:t>
            </a:r>
            <a:r>
              <a:rPr lang="en-US" sz="2400" dirty="0">
                <a:solidFill>
                  <a:schemeClr val="bg1"/>
                </a:solidFill>
              </a:rPr>
              <a:t>-mediated signaling via Notch and JNK or synthesis of sphingolipids might be important for the function of </a:t>
            </a:r>
            <a:r>
              <a:rPr lang="en-US" sz="2400" i="1" dirty="0">
                <a:solidFill>
                  <a:schemeClr val="bg1"/>
                </a:solidFill>
              </a:rPr>
              <a:t>CISD2, PPT1 </a:t>
            </a:r>
            <a:r>
              <a:rPr lang="en-US" sz="2400" dirty="0">
                <a:solidFill>
                  <a:schemeClr val="bg1"/>
                </a:solidFill>
              </a:rPr>
              <a:t>or other genes in the network” (Jones et al. 2014)</a:t>
            </a:r>
          </a:p>
        </p:txBody>
      </p:sp>
      <p:sp>
        <p:nvSpPr>
          <p:cNvPr id="4" name="TextBox 3">
            <a:extLst>
              <a:ext uri="{FF2B5EF4-FFF2-40B4-BE49-F238E27FC236}">
                <a16:creationId xmlns:a16="http://schemas.microsoft.com/office/drawing/2014/main" id="{299E3A98-D6C0-4209-A3C9-F5FAE6928EFB}"/>
              </a:ext>
            </a:extLst>
          </p:cNvPr>
          <p:cNvSpPr txBox="1"/>
          <p:nvPr/>
        </p:nvSpPr>
        <p:spPr>
          <a:xfrm>
            <a:off x="3685735" y="4865673"/>
            <a:ext cx="2996419" cy="461665"/>
          </a:xfrm>
          <a:prstGeom prst="rect">
            <a:avLst/>
          </a:prstGeom>
          <a:noFill/>
        </p:spPr>
        <p:txBody>
          <a:bodyPr wrap="square" rtlCol="0">
            <a:spAutoFit/>
          </a:bodyPr>
          <a:lstStyle/>
          <a:p>
            <a:r>
              <a:rPr lang="en-US" sz="2400" b="1" u="sng" dirty="0">
                <a:solidFill>
                  <a:schemeClr val="bg1"/>
                </a:solidFill>
              </a:rPr>
              <a:t>Notch Signaling</a:t>
            </a:r>
          </a:p>
        </p:txBody>
      </p:sp>
      <p:sp>
        <p:nvSpPr>
          <p:cNvPr id="14" name="Arrow: Bent 13">
            <a:extLst>
              <a:ext uri="{FF2B5EF4-FFF2-40B4-BE49-F238E27FC236}">
                <a16:creationId xmlns:a16="http://schemas.microsoft.com/office/drawing/2014/main" id="{29411FB8-C3D2-4731-A59B-EF0200C47711}"/>
              </a:ext>
            </a:extLst>
          </p:cNvPr>
          <p:cNvSpPr/>
          <p:nvPr/>
        </p:nvSpPr>
        <p:spPr>
          <a:xfrm rot="10800000" flipH="1">
            <a:off x="2901984" y="3540741"/>
            <a:ext cx="695306" cy="1786597"/>
          </a:xfrm>
          <a:prstGeom prst="ben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Minus Sign 14">
            <a:extLst>
              <a:ext uri="{FF2B5EF4-FFF2-40B4-BE49-F238E27FC236}">
                <a16:creationId xmlns:a16="http://schemas.microsoft.com/office/drawing/2014/main" id="{D480FE0C-4057-4941-8AC4-F558D9A603D6}"/>
              </a:ext>
            </a:extLst>
          </p:cNvPr>
          <p:cNvSpPr/>
          <p:nvPr/>
        </p:nvSpPr>
        <p:spPr>
          <a:xfrm>
            <a:off x="6770599" y="3604035"/>
            <a:ext cx="4611858" cy="2984939"/>
          </a:xfrm>
          <a:prstGeom prst="mathMinus">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notch</a:t>
            </a:r>
          </a:p>
        </p:txBody>
      </p:sp>
    </p:spTree>
    <p:extLst>
      <p:ext uri="{BB962C8B-B14F-4D97-AF65-F5344CB8AC3E}">
        <p14:creationId xmlns:p14="http://schemas.microsoft.com/office/powerpoint/2010/main" val="295688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15"/>
                                        </p:tgtEl>
                                        <p:attrNameLst>
                                          <p:attrName>style.visibility</p:attrName>
                                        </p:attrNameLst>
                                      </p:cBhvr>
                                      <p:to>
                                        <p:strVal val="hidden"/>
                                      </p:to>
                                    </p:set>
                                  </p:childTnLst>
                                </p:cTn>
                              </p:par>
                              <p:par>
                                <p:cTn id="17" presetID="1" presetClass="entr" presetSubtype="0" fill="hold" grpId="2"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xit" presetSubtype="0" fill="hold" grpId="3" nodeType="withEffect">
                                  <p:stCondLst>
                                    <p:cond delay="0"/>
                                  </p:stCondLst>
                                  <p:childTnLst>
                                    <p:set>
                                      <p:cBhvr>
                                        <p:cTn id="20" dur="1" fill="hold">
                                          <p:stCondLst>
                                            <p:cond delay="0"/>
                                          </p:stCondLst>
                                        </p:cTn>
                                        <p:tgtEl>
                                          <p:spTgt spid="15"/>
                                        </p:tgtEl>
                                        <p:attrNameLst>
                                          <p:attrName>style.visibility</p:attrName>
                                        </p:attrNameLst>
                                      </p:cBhvr>
                                      <p:to>
                                        <p:strVal val="hidden"/>
                                      </p:to>
                                    </p:set>
                                  </p:childTnLst>
                                </p:cTn>
                              </p:par>
                              <p:par>
                                <p:cTn id="21" presetID="1" presetClass="entr" presetSubtype="0" fill="hold" grpId="4"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xit" presetSubtype="0" fill="hold" grpId="5" nodeType="withEffect">
                                  <p:stCondLst>
                                    <p:cond delay="0"/>
                                  </p:stCondLst>
                                  <p:childTnLst>
                                    <p:set>
                                      <p:cBhvr>
                                        <p:cTn id="24" dur="1" fill="hold">
                                          <p:stCondLst>
                                            <p:cond delay="0"/>
                                          </p:stCondLst>
                                        </p:cTn>
                                        <p:tgtEl>
                                          <p:spTgt spid="15"/>
                                        </p:tgtEl>
                                        <p:attrNameLst>
                                          <p:attrName>style.visibility</p:attrName>
                                        </p:attrNameLst>
                                      </p:cBhvr>
                                      <p:to>
                                        <p:strVal val="hidden"/>
                                      </p:to>
                                    </p:set>
                                  </p:childTnLst>
                                </p:cTn>
                              </p:par>
                              <p:par>
                                <p:cTn id="25" presetID="1" presetClass="entr" presetSubtype="0" fill="hold" grpId="6"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7"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animBg="1"/>
      <p:bldP spid="15" grpId="0" animBg="1"/>
      <p:bldP spid="15" grpId="1" animBg="1"/>
      <p:bldP spid="15" grpId="2" animBg="1"/>
      <p:bldP spid="15" grpId="3" animBg="1"/>
      <p:bldP spid="15" grpId="4" animBg="1"/>
      <p:bldP spid="15" grpId="5" animBg="1"/>
      <p:bldP spid="15" grpId="6" animBg="1"/>
      <p:bldP spid="15" grpId="7"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9690B-E3D2-4DDD-9A76-3565637318A8}"/>
              </a:ext>
            </a:extLst>
          </p:cNvPr>
          <p:cNvSpPr>
            <a:spLocks noGrp="1"/>
          </p:cNvSpPr>
          <p:nvPr>
            <p:ph type="title"/>
          </p:nvPr>
        </p:nvSpPr>
        <p:spPr>
          <a:xfrm>
            <a:off x="544070" y="63604"/>
            <a:ext cx="8534400" cy="1507067"/>
          </a:xfrm>
        </p:spPr>
        <p:txBody>
          <a:bodyPr/>
          <a:lstStyle/>
          <a:p>
            <a:r>
              <a:rPr lang="en-US" dirty="0">
                <a:solidFill>
                  <a:schemeClr val="bg1"/>
                </a:solidFill>
              </a:rPr>
              <a:t>Notch signaling</a:t>
            </a:r>
          </a:p>
        </p:txBody>
      </p:sp>
      <p:sp>
        <p:nvSpPr>
          <p:cNvPr id="3" name="Oval 2">
            <a:extLst>
              <a:ext uri="{FF2B5EF4-FFF2-40B4-BE49-F238E27FC236}">
                <a16:creationId xmlns:a16="http://schemas.microsoft.com/office/drawing/2014/main" id="{40EC62DE-9143-462D-AE0A-4AE7BA2D11C9}"/>
              </a:ext>
            </a:extLst>
          </p:cNvPr>
          <p:cNvSpPr/>
          <p:nvPr/>
        </p:nvSpPr>
        <p:spPr>
          <a:xfrm>
            <a:off x="1967132" y="2996102"/>
            <a:ext cx="3896751" cy="3629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8D451DC-1581-4C56-ACAF-CCA808B9D812}"/>
              </a:ext>
            </a:extLst>
          </p:cNvPr>
          <p:cNvSpPr/>
          <p:nvPr/>
        </p:nvSpPr>
        <p:spPr>
          <a:xfrm>
            <a:off x="7356229" y="525326"/>
            <a:ext cx="4131214" cy="3629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98C23B9F-D4A3-47F0-AD02-90FA85453968}"/>
              </a:ext>
            </a:extLst>
          </p:cNvPr>
          <p:cNvCxnSpPr>
            <a:cxnSpLocks/>
          </p:cNvCxnSpPr>
          <p:nvPr/>
        </p:nvCxnSpPr>
        <p:spPr>
          <a:xfrm flipV="1">
            <a:off x="5399649" y="3553058"/>
            <a:ext cx="464234" cy="252359"/>
          </a:xfrm>
          <a:prstGeom prst="line">
            <a:avLst/>
          </a:prstGeom>
          <a:ln w="76200">
            <a:solidFill>
              <a:schemeClr val="accent2">
                <a:lumMod val="60000"/>
                <a:lumOff val="40000"/>
              </a:schemeClr>
            </a:solidFill>
          </a:ln>
        </p:spPr>
        <p:style>
          <a:lnRef idx="3">
            <a:schemeClr val="accent1"/>
          </a:lnRef>
          <a:fillRef idx="0">
            <a:schemeClr val="accent1"/>
          </a:fillRef>
          <a:effectRef idx="2">
            <a:schemeClr val="accent1"/>
          </a:effectRef>
          <a:fontRef idx="minor">
            <a:schemeClr val="tx1"/>
          </a:fontRef>
        </p:style>
      </p:cxnSp>
      <p:cxnSp>
        <p:nvCxnSpPr>
          <p:cNvPr id="18" name="Straight Connector 17">
            <a:extLst>
              <a:ext uri="{FF2B5EF4-FFF2-40B4-BE49-F238E27FC236}">
                <a16:creationId xmlns:a16="http://schemas.microsoft.com/office/drawing/2014/main" id="{EB8C1753-7143-4656-92B4-D57ED30A6CE6}"/>
              </a:ext>
            </a:extLst>
          </p:cNvPr>
          <p:cNvCxnSpPr>
            <a:cxnSpLocks/>
            <a:endCxn id="4" idx="2"/>
          </p:cNvCxnSpPr>
          <p:nvPr/>
        </p:nvCxnSpPr>
        <p:spPr>
          <a:xfrm flipV="1">
            <a:off x="7067848" y="2340039"/>
            <a:ext cx="288381" cy="126179"/>
          </a:xfrm>
          <a:prstGeom prst="line">
            <a:avLst/>
          </a:prstGeom>
          <a:ln w="76200">
            <a:solidFill>
              <a:schemeClr val="accent5">
                <a:lumMod val="75000"/>
              </a:schemeClr>
            </a:solidFill>
          </a:ln>
        </p:spPr>
        <p:style>
          <a:lnRef idx="3">
            <a:schemeClr val="accent1"/>
          </a:lnRef>
          <a:fillRef idx="0">
            <a:schemeClr val="accent1"/>
          </a:fillRef>
          <a:effectRef idx="2">
            <a:schemeClr val="accent1"/>
          </a:effectRef>
          <a:fontRef idx="minor">
            <a:schemeClr val="tx1"/>
          </a:fontRef>
        </p:style>
      </p:cxnSp>
      <p:sp>
        <p:nvSpPr>
          <p:cNvPr id="21" name="Oval 20">
            <a:extLst>
              <a:ext uri="{FF2B5EF4-FFF2-40B4-BE49-F238E27FC236}">
                <a16:creationId xmlns:a16="http://schemas.microsoft.com/office/drawing/2014/main" id="{D9385210-4DC8-4BDF-901D-39668EC1E3B3}"/>
              </a:ext>
            </a:extLst>
          </p:cNvPr>
          <p:cNvSpPr/>
          <p:nvPr/>
        </p:nvSpPr>
        <p:spPr>
          <a:xfrm>
            <a:off x="2994072" y="4623048"/>
            <a:ext cx="1688124" cy="1448952"/>
          </a:xfrm>
          <a:prstGeom prst="ellipse">
            <a:avLst/>
          </a:prstGeom>
          <a:solidFill>
            <a:schemeClr val="accent2">
              <a:lumMod val="5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ln w="22225">
                  <a:noFill/>
                  <a:prstDash val="solid"/>
                </a:ln>
                <a:solidFill>
                  <a:schemeClr val="accent2">
                    <a:lumMod val="20000"/>
                    <a:lumOff val="80000"/>
                  </a:schemeClr>
                </a:solidFill>
              </a:rPr>
              <a:t>Nucleus</a:t>
            </a:r>
          </a:p>
        </p:txBody>
      </p:sp>
      <p:sp>
        <p:nvSpPr>
          <p:cNvPr id="22" name="Oval 21">
            <a:extLst>
              <a:ext uri="{FF2B5EF4-FFF2-40B4-BE49-F238E27FC236}">
                <a16:creationId xmlns:a16="http://schemas.microsoft.com/office/drawing/2014/main" id="{1704BA73-8620-4C11-9286-E50973A79901}"/>
              </a:ext>
            </a:extLst>
          </p:cNvPr>
          <p:cNvSpPr/>
          <p:nvPr/>
        </p:nvSpPr>
        <p:spPr>
          <a:xfrm>
            <a:off x="8858543" y="1760714"/>
            <a:ext cx="1807699" cy="1918524"/>
          </a:xfrm>
          <a:prstGeom prst="ellipse">
            <a:avLst/>
          </a:prstGeom>
          <a:solidFill>
            <a:schemeClr val="accent2">
              <a:lumMod val="5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ln w="22225">
                  <a:noFill/>
                  <a:prstDash val="solid"/>
                </a:ln>
                <a:solidFill>
                  <a:schemeClr val="accent2">
                    <a:lumMod val="20000"/>
                    <a:lumOff val="80000"/>
                  </a:schemeClr>
                </a:solidFill>
              </a:rPr>
              <a:t>Nucleus</a:t>
            </a:r>
          </a:p>
        </p:txBody>
      </p:sp>
      <p:sp>
        <p:nvSpPr>
          <p:cNvPr id="25" name="TextBox 24">
            <a:extLst>
              <a:ext uri="{FF2B5EF4-FFF2-40B4-BE49-F238E27FC236}">
                <a16:creationId xmlns:a16="http://schemas.microsoft.com/office/drawing/2014/main" id="{34A30528-C4CC-4E53-BECF-B7EF46B7646F}"/>
              </a:ext>
            </a:extLst>
          </p:cNvPr>
          <p:cNvSpPr txBox="1"/>
          <p:nvPr/>
        </p:nvSpPr>
        <p:spPr>
          <a:xfrm>
            <a:off x="704557" y="1299049"/>
            <a:ext cx="6806418" cy="923330"/>
          </a:xfrm>
          <a:prstGeom prst="rect">
            <a:avLst/>
          </a:prstGeom>
          <a:noFill/>
        </p:spPr>
        <p:txBody>
          <a:bodyPr wrap="square" rtlCol="0">
            <a:spAutoFit/>
          </a:bodyPr>
          <a:lstStyle/>
          <a:p>
            <a:r>
              <a:rPr lang="en-US" dirty="0">
                <a:solidFill>
                  <a:schemeClr val="bg1"/>
                </a:solidFill>
              </a:rPr>
              <a:t>Contact Dependent Cell-to-Cell signaling</a:t>
            </a:r>
          </a:p>
          <a:p>
            <a:r>
              <a:rPr lang="en-US" dirty="0">
                <a:solidFill>
                  <a:schemeClr val="bg1"/>
                </a:solidFill>
              </a:rPr>
              <a:t>	How cells talk to each other</a:t>
            </a:r>
          </a:p>
          <a:p>
            <a:r>
              <a:rPr lang="en-US" dirty="0">
                <a:solidFill>
                  <a:schemeClr val="bg1"/>
                </a:solidFill>
              </a:rPr>
              <a:t>Important in Development</a:t>
            </a:r>
          </a:p>
        </p:txBody>
      </p:sp>
      <p:cxnSp>
        <p:nvCxnSpPr>
          <p:cNvPr id="31" name="Straight Connector 30">
            <a:extLst>
              <a:ext uri="{FF2B5EF4-FFF2-40B4-BE49-F238E27FC236}">
                <a16:creationId xmlns:a16="http://schemas.microsoft.com/office/drawing/2014/main" id="{C0DB5AE0-8AAA-4EA2-9F0D-3540C3BE986C}"/>
              </a:ext>
            </a:extLst>
          </p:cNvPr>
          <p:cNvCxnSpPr>
            <a:cxnSpLocks/>
            <a:stCxn id="4" idx="2"/>
          </p:cNvCxnSpPr>
          <p:nvPr/>
        </p:nvCxnSpPr>
        <p:spPr>
          <a:xfrm flipV="1">
            <a:off x="7356229" y="2238048"/>
            <a:ext cx="681114" cy="101991"/>
          </a:xfrm>
          <a:prstGeom prst="line">
            <a:avLst/>
          </a:prstGeom>
          <a:ln w="2857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4" name="Straight Connector 33">
            <a:extLst>
              <a:ext uri="{FF2B5EF4-FFF2-40B4-BE49-F238E27FC236}">
                <a16:creationId xmlns:a16="http://schemas.microsoft.com/office/drawing/2014/main" id="{22E93EE4-DA0C-409C-A0E7-01AE4930FF60}"/>
              </a:ext>
            </a:extLst>
          </p:cNvPr>
          <p:cNvCxnSpPr>
            <a:cxnSpLocks/>
          </p:cNvCxnSpPr>
          <p:nvPr/>
        </p:nvCxnSpPr>
        <p:spPr>
          <a:xfrm flipV="1">
            <a:off x="6081926" y="3437000"/>
            <a:ext cx="681114" cy="101991"/>
          </a:xfrm>
          <a:prstGeom prst="line">
            <a:avLst/>
          </a:prstGeom>
          <a:ln w="2857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Rectangle 4">
            <a:extLst>
              <a:ext uri="{FF2B5EF4-FFF2-40B4-BE49-F238E27FC236}">
                <a16:creationId xmlns:a16="http://schemas.microsoft.com/office/drawing/2014/main" id="{3D51F583-D04A-4A61-9B99-311BDF212D21}"/>
              </a:ext>
            </a:extLst>
          </p:cNvPr>
          <p:cNvSpPr/>
          <p:nvPr/>
        </p:nvSpPr>
        <p:spPr>
          <a:xfrm>
            <a:off x="9293769" y="6332674"/>
            <a:ext cx="2960661" cy="468379"/>
          </a:xfrm>
          <a:prstGeom prst="rect">
            <a:avLst/>
          </a:prstGeom>
        </p:spPr>
        <p:txBody>
          <a:bodyPr wrap="square">
            <a:spAutoFit/>
          </a:bodyPr>
          <a:lstStyle/>
          <a:p>
            <a:pPr lvl="0"/>
            <a:r>
              <a:rPr lang="en-US" sz="800" dirty="0" err="1"/>
              <a:t>Borggrefe</a:t>
            </a:r>
            <a:r>
              <a:rPr lang="en-US" sz="800" dirty="0"/>
              <a:t>, T., &amp; Oswald, F. (2009)</a:t>
            </a:r>
          </a:p>
          <a:p>
            <a:pPr lvl="0"/>
            <a:r>
              <a:rPr lang="en-US" sz="800" dirty="0" err="1"/>
              <a:t>Artavanis-Tsakonas</a:t>
            </a:r>
            <a:r>
              <a:rPr lang="en-US" sz="800" dirty="0"/>
              <a:t>, S., Rand, M., &amp; Lake, R. (1999)</a:t>
            </a:r>
          </a:p>
          <a:p>
            <a:pPr lvl="0"/>
            <a:r>
              <a:rPr lang="en-US" sz="800" dirty="0"/>
              <a:t>Greenwald, I. (2012). </a:t>
            </a:r>
          </a:p>
        </p:txBody>
      </p:sp>
    </p:spTree>
    <p:extLst>
      <p:ext uri="{BB962C8B-B14F-4D97-AF65-F5344CB8AC3E}">
        <p14:creationId xmlns:p14="http://schemas.microsoft.com/office/powerpoint/2010/main" val="385946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 0 C -0.00039 0.00602 -0.00052 0.01227 -0.00117 0.01828 C -0.00169 0.02268 -0.00273 0.02662 -0.00351 0.03078 L -0.00468 0.0368 C -0.00508 0.04583 -0.00547 0.05463 -0.00586 0.06342 C -0.00651 0.08171 -0.00234 0.09213 -0.01041 0.09838 C -0.01198 0.09953 -0.01354 0.09977 -0.0151 0.10046 C -0.01627 0.10185 -0.01745 0.10301 -0.01849 0.10463 C -0.0194 0.10578 -0.01992 0.10764 -0.02083 0.10856 C -0.02396 0.11203 -0.03372 0.1125 -0.03476 0.11273 C -0.03737 0.12685 -0.03685 0.12176 -0.03476 0.14768 C -0.03437 0.15185 -0.03242 0.15995 -0.03242 0.15995 C -0.03281 0.16551 -0.03242 0.17129 -0.03359 0.17639 C -0.03411 0.1787 -0.0358 0.1794 -0.03698 0.18055 C -0.04192 0.18449 -0.04388 0.18426 -0.04856 0.18657 C -0.04974 0.18727 -0.05091 0.18819 -0.05208 0.18866 C -0.06224 0.19398 -0.05182 0.18796 -0.06015 0.19282 C -0.06393 0.19213 -0.06784 0.1919 -0.07161 0.19074 C -0.07291 0.19051 -0.07396 0.18866 -0.07513 0.18866 C -0.08047 0.18866 -0.08593 0.19004 -0.09127 0.19074 C -0.09245 0.19143 -0.09375 0.19166 -0.09479 0.19282 C -0.0957 0.19375 -0.09622 0.19583 -0.097 0.19699 C -0.09817 0.19838 -0.09935 0.19977 -0.10052 0.20116 C -0.10989 0.1993 -0.11015 0.20254 -0.11549 0.19491 C -0.1164 0.19375 -0.11705 0.19213 -0.11784 0.19074 C -0.11927 0.18333 -0.11784 0.18472 -0.12135 0.18472 L -0.12239 0.17847 " pathEditMode="relative" ptsTypes="AAAAAAAAAAAAAAAAAAAAAAAAAAAA">
                                      <p:cBhvr>
                                        <p:cTn id="6" dur="2000" fill="hold"/>
                                        <p:tgtEl>
                                          <p:spTgt spid="4"/>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0 0 L 0 0 C -0.00039 0.00602 -0.00052 0.01227 -0.00117 0.01828 C -0.00169 0.02268 -0.00273 0.02662 -0.00351 0.03078 L -0.00468 0.0368 C -0.00508 0.04583 -0.00547 0.05463 -0.00586 0.06342 C -0.00651 0.08171 -0.00234 0.09213 -0.01041 0.09838 C -0.01198 0.09953 -0.01354 0.09977 -0.0151 0.10046 C -0.01627 0.10185 -0.01745 0.10301 -0.01849 0.10463 C -0.0194 0.10578 -0.01992 0.10764 -0.02083 0.10856 C -0.02396 0.11203 -0.03372 0.1125 -0.03476 0.11273 C -0.03737 0.12685 -0.03685 0.12176 -0.03476 0.14768 C -0.03437 0.15185 -0.03242 0.15995 -0.03242 0.15995 C -0.03281 0.16551 -0.03242 0.17129 -0.03359 0.17639 C -0.03411 0.1787 -0.0358 0.1794 -0.03698 0.18055 C -0.04192 0.18449 -0.04388 0.18426 -0.04856 0.18657 C -0.04974 0.18727 -0.05091 0.18819 -0.05208 0.18866 C -0.06224 0.19398 -0.05182 0.18796 -0.06015 0.19282 C -0.06393 0.19213 -0.06784 0.1919 -0.07161 0.19074 C -0.07291 0.19051 -0.07396 0.18866 -0.07513 0.18866 C -0.08047 0.18866 -0.08593 0.19004 -0.09127 0.19074 C -0.09245 0.19143 -0.09375 0.19166 -0.09479 0.19282 C -0.0957 0.19375 -0.09622 0.19583 -0.097 0.19699 C -0.09817 0.19838 -0.09935 0.19977 -0.10052 0.20116 C -0.10989 0.1993 -0.11015 0.20254 -0.11549 0.19491 C -0.1164 0.19375 -0.11705 0.19213 -0.11784 0.19074 C -0.11927 0.18333 -0.11784 0.18472 -0.12135 0.18472 L -0.12239 0.17847 " pathEditMode="relative" ptsTypes="AAAAAAAAAAAAAAAAAAAAAAAAAAAA">
                                      <p:cBhvr>
                                        <p:cTn id="8" dur="2000" fill="hold"/>
                                        <p:tgtEl>
                                          <p:spTgt spid="18"/>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0 0 L 0 0 C -0.00039 0.00602 -0.00052 0.01227 -0.00117 0.01828 C -0.00169 0.02268 -0.00273 0.02662 -0.00351 0.03078 L -0.00468 0.0368 C -0.00508 0.04583 -0.00547 0.05463 -0.00586 0.06342 C -0.00651 0.08171 -0.00234 0.09213 -0.01041 0.09838 C -0.01198 0.09953 -0.01354 0.09977 -0.0151 0.10046 C -0.01627 0.10185 -0.01745 0.10301 -0.01849 0.10463 C -0.0194 0.10578 -0.01992 0.10764 -0.02083 0.10856 C -0.02396 0.11203 -0.03372 0.1125 -0.03476 0.11273 C -0.03737 0.12685 -0.03685 0.12176 -0.03476 0.14768 C -0.03437 0.15185 -0.03242 0.15995 -0.03242 0.15995 C -0.03281 0.16551 -0.03242 0.17129 -0.03359 0.17639 C -0.03411 0.1787 -0.0358 0.1794 -0.03698 0.18055 C -0.04192 0.18449 -0.04388 0.18426 -0.04856 0.18657 C -0.04974 0.18727 -0.05091 0.18819 -0.05208 0.18866 C -0.06224 0.19398 -0.05182 0.18796 -0.06015 0.19282 C -0.06393 0.19213 -0.06784 0.1919 -0.07161 0.19074 C -0.07291 0.19051 -0.07396 0.18866 -0.07513 0.18866 C -0.08047 0.18866 -0.08593 0.19004 -0.09127 0.19074 C -0.09245 0.19143 -0.09375 0.19166 -0.09479 0.19282 C -0.0957 0.19375 -0.09622 0.19583 -0.097 0.19699 C -0.09817 0.19838 -0.09935 0.19977 -0.10052 0.20116 C -0.10989 0.1993 -0.11015 0.20254 -0.11549 0.19491 C -0.1164 0.19375 -0.11705 0.19213 -0.11784 0.19074 C -0.11927 0.18333 -0.11784 0.18472 -0.12135 0.18472 L -0.12239 0.17847 " pathEditMode="relative" ptsTypes="AAAAAAAAAAAAAAAAAAAAAAAAAAAA">
                                      <p:cBhvr>
                                        <p:cTn id="10" dur="2000" fill="hold"/>
                                        <p:tgtEl>
                                          <p:spTgt spid="22"/>
                                        </p:tgtEl>
                                        <p:attrNameLst>
                                          <p:attrName>ppt_x</p:attrName>
                                          <p:attrName>ppt_y</p:attrName>
                                        </p:attrNameLst>
                                      </p:cBhvr>
                                    </p:animMotion>
                                  </p:childTnLst>
                                </p:cTn>
                              </p:par>
                              <p:par>
                                <p:cTn id="11" presetID="0" presetClass="path" presetSubtype="0" accel="50000" decel="50000" fill="hold" nodeType="withEffect">
                                  <p:stCondLst>
                                    <p:cond delay="0"/>
                                  </p:stCondLst>
                                  <p:childTnLst>
                                    <p:animMotion origin="layout" path="M 0 0 L 0 0 C -0.00039 0.00602 -0.00052 0.01227 -0.00117 0.01828 C -0.00169 0.02268 -0.00273 0.02662 -0.00351 0.03078 L -0.00468 0.0368 C -0.00508 0.04583 -0.00547 0.05463 -0.00586 0.06342 C -0.00651 0.08171 -0.00234 0.09213 -0.01041 0.09838 C -0.01198 0.09953 -0.01354 0.09977 -0.0151 0.10046 C -0.01627 0.10185 -0.01745 0.10301 -0.01849 0.10463 C -0.0194 0.10578 -0.01992 0.10764 -0.02083 0.10856 C -0.02396 0.11203 -0.03372 0.1125 -0.03476 0.11273 C -0.03737 0.12685 -0.03685 0.12176 -0.03476 0.14768 C -0.03437 0.15185 -0.03242 0.15995 -0.03242 0.15995 C -0.03281 0.16551 -0.03242 0.17129 -0.03359 0.17639 C -0.03411 0.1787 -0.0358 0.1794 -0.03698 0.18055 C -0.04192 0.18449 -0.04388 0.18426 -0.04856 0.18657 C -0.04974 0.18727 -0.05091 0.18819 -0.05208 0.18866 C -0.06224 0.19398 -0.05182 0.18796 -0.06015 0.19282 C -0.06393 0.19213 -0.06784 0.1919 -0.07161 0.19074 C -0.07291 0.19051 -0.07396 0.18866 -0.07513 0.18866 C -0.08047 0.18866 -0.08593 0.19004 -0.09127 0.19074 C -0.09245 0.19143 -0.09375 0.19166 -0.09479 0.19282 C -0.0957 0.19375 -0.09622 0.19583 -0.097 0.19699 C -0.09817 0.19838 -0.09935 0.19977 -0.10052 0.20116 C -0.10989 0.1993 -0.11015 0.20254 -0.11549 0.19491 C -0.1164 0.19375 -0.11705 0.19213 -0.11784 0.19074 C -0.11927 0.18333 -0.11784 0.18472 -0.12135 0.18472 L -0.12239 0.17847 " pathEditMode="relative" ptsTypes="AAAAAAAAAAAAAAAAAAAAAAAAAAAA">
                                      <p:cBhvr>
                                        <p:cTn id="12" dur="2000" fill="hold"/>
                                        <p:tgtEl>
                                          <p:spTgt spid="31"/>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3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7" presetClass="path" presetSubtype="0" accel="50000" decel="50000" fill="hold" nodeType="clickEffect">
                                  <p:stCondLst>
                                    <p:cond delay="0"/>
                                  </p:stCondLst>
                                  <p:childTnLst>
                                    <p:animMotion origin="layout" path="M -0.01901 -0.01018 L 0.01797 -0.02152 C 0.02565 -0.02384 0.03737 -0.025 0.04948 -0.025 C 0.06341 -0.025 0.07461 -0.02384 0.08216 -0.02152 L 0.11953 -0.01018 " pathEditMode="relative" rAng="0" ptsTypes="AAAAA">
                                      <p:cBhvr>
                                        <p:cTn id="24" dur="2000" fill="hold"/>
                                        <p:tgtEl>
                                          <p:spTgt spid="34"/>
                                        </p:tgtEl>
                                        <p:attrNameLst>
                                          <p:attrName>ppt_x</p:attrName>
                                          <p:attrName>ppt_y</p:attrName>
                                        </p:attrNameLst>
                                      </p:cBhvr>
                                      <p:rCtr x="6927" y="-74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2FC75-A975-4753-BD3B-731D0DC647C4}"/>
              </a:ext>
            </a:extLst>
          </p:cNvPr>
          <p:cNvSpPr>
            <a:spLocks noGrp="1"/>
          </p:cNvSpPr>
          <p:nvPr>
            <p:ph type="title"/>
          </p:nvPr>
        </p:nvSpPr>
        <p:spPr>
          <a:xfrm>
            <a:off x="189293" y="117481"/>
            <a:ext cx="8534400" cy="1507067"/>
          </a:xfrm>
        </p:spPr>
        <p:txBody>
          <a:bodyPr/>
          <a:lstStyle/>
          <a:p>
            <a:r>
              <a:rPr lang="en-US" dirty="0">
                <a:solidFill>
                  <a:schemeClr val="bg1"/>
                </a:solidFill>
              </a:rPr>
              <a:t>How are these genes connected</a:t>
            </a:r>
          </a:p>
        </p:txBody>
      </p:sp>
      <p:sp>
        <p:nvSpPr>
          <p:cNvPr id="3" name="Content Placeholder 2">
            <a:extLst>
              <a:ext uri="{FF2B5EF4-FFF2-40B4-BE49-F238E27FC236}">
                <a16:creationId xmlns:a16="http://schemas.microsoft.com/office/drawing/2014/main" id="{72E53CB1-0731-4262-A69C-6AD36259CC82}"/>
              </a:ext>
            </a:extLst>
          </p:cNvPr>
          <p:cNvSpPr>
            <a:spLocks noGrp="1"/>
          </p:cNvSpPr>
          <p:nvPr>
            <p:ph idx="1"/>
          </p:nvPr>
        </p:nvSpPr>
        <p:spPr>
          <a:xfrm>
            <a:off x="684212" y="685800"/>
            <a:ext cx="8534400" cy="3615267"/>
          </a:xfrm>
        </p:spPr>
        <p:txBody>
          <a:bodyPr>
            <a:normAutofit/>
          </a:bodyPr>
          <a:lstStyle/>
          <a:p>
            <a:r>
              <a:rPr lang="en-US" sz="2400" b="1" u="sng" dirty="0"/>
              <a:t>Is there a connection of </a:t>
            </a:r>
            <a:r>
              <a:rPr lang="en-US" sz="2400" b="1" i="1" u="sng" dirty="0"/>
              <a:t>cln3</a:t>
            </a:r>
            <a:r>
              <a:rPr lang="en-US" sz="2400" b="1" u="sng" dirty="0"/>
              <a:t> gene and </a:t>
            </a:r>
            <a:r>
              <a:rPr lang="en-US" sz="2400" b="1" i="1" u="sng" dirty="0"/>
              <a:t>cisd2</a:t>
            </a:r>
            <a:r>
              <a:rPr lang="en-US" sz="2400" b="1" u="sng" dirty="0"/>
              <a:t> gene through the notch signaling pathway?</a:t>
            </a:r>
          </a:p>
        </p:txBody>
      </p:sp>
      <p:sp>
        <p:nvSpPr>
          <p:cNvPr id="10" name="Arrow: Left-Right 9">
            <a:extLst>
              <a:ext uri="{FF2B5EF4-FFF2-40B4-BE49-F238E27FC236}">
                <a16:creationId xmlns:a16="http://schemas.microsoft.com/office/drawing/2014/main" id="{EF53805D-20DA-4FA8-9CFE-F7F60F463F59}"/>
              </a:ext>
            </a:extLst>
          </p:cNvPr>
          <p:cNvSpPr/>
          <p:nvPr/>
        </p:nvSpPr>
        <p:spPr>
          <a:xfrm>
            <a:off x="3193003" y="4240007"/>
            <a:ext cx="4979235" cy="74558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AFEF1A1-402C-40BB-AC55-AF179AA4A88E}"/>
              </a:ext>
            </a:extLst>
          </p:cNvPr>
          <p:cNvSpPr/>
          <p:nvPr/>
        </p:nvSpPr>
        <p:spPr>
          <a:xfrm>
            <a:off x="4456493" y="4381968"/>
            <a:ext cx="2598431" cy="461665"/>
          </a:xfrm>
          <a:prstGeom prst="rect">
            <a:avLst/>
          </a:prstGeom>
          <a:solidFill>
            <a:schemeClr val="tx2">
              <a:lumMod val="60000"/>
              <a:lumOff val="40000"/>
            </a:schemeClr>
          </a:solidFill>
        </p:spPr>
        <p:txBody>
          <a:bodyPr wrap="square" lIns="91440" tIns="45720" rIns="91440" bIns="45720">
            <a:spAutoFit/>
          </a:bodyPr>
          <a:lstStyle/>
          <a:p>
            <a:pPr algn="ctr"/>
            <a:r>
              <a:rPr lang="en-US" sz="2400" dirty="0">
                <a:ln w="0"/>
                <a:solidFill>
                  <a:schemeClr val="bg1"/>
                </a:solidFill>
                <a:effectLst>
                  <a:outerShdw blurRad="38100" dist="19050" dir="2700000" algn="tl" rotWithShape="0">
                    <a:schemeClr val="dk1">
                      <a:alpha val="40000"/>
                    </a:schemeClr>
                  </a:outerShdw>
                </a:effectLst>
              </a:rPr>
              <a:t>Notch signaling</a:t>
            </a:r>
            <a:endParaRPr lang="en-US" sz="2400" b="0" cap="none" spc="0" dirty="0">
              <a:ln w="0"/>
              <a:solidFill>
                <a:schemeClr val="bg1"/>
              </a:solidFill>
              <a:effectLst>
                <a:outerShdw blurRad="38100" dist="19050" dir="2700000" algn="tl" rotWithShape="0">
                  <a:schemeClr val="dk1">
                    <a:alpha val="40000"/>
                  </a:schemeClr>
                </a:outerShdw>
              </a:effectLst>
            </a:endParaRPr>
          </a:p>
        </p:txBody>
      </p:sp>
      <p:sp>
        <p:nvSpPr>
          <p:cNvPr id="8" name="Rectangle 7">
            <a:extLst>
              <a:ext uri="{FF2B5EF4-FFF2-40B4-BE49-F238E27FC236}">
                <a16:creationId xmlns:a16="http://schemas.microsoft.com/office/drawing/2014/main" id="{4F882C55-5C17-436D-AC25-A7E62822C9E1}"/>
              </a:ext>
            </a:extLst>
          </p:cNvPr>
          <p:cNvSpPr/>
          <p:nvPr/>
        </p:nvSpPr>
        <p:spPr>
          <a:xfrm>
            <a:off x="5469411" y="4062265"/>
            <a:ext cx="57259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a:t>
            </a:r>
          </a:p>
        </p:txBody>
      </p:sp>
      <p:sp>
        <p:nvSpPr>
          <p:cNvPr id="14" name="Minus Sign 13">
            <a:extLst>
              <a:ext uri="{FF2B5EF4-FFF2-40B4-BE49-F238E27FC236}">
                <a16:creationId xmlns:a16="http://schemas.microsoft.com/office/drawing/2014/main" id="{CC49ABC2-35CA-45BA-A52C-B5400EC1E7A7}"/>
              </a:ext>
            </a:extLst>
          </p:cNvPr>
          <p:cNvSpPr/>
          <p:nvPr/>
        </p:nvSpPr>
        <p:spPr>
          <a:xfrm>
            <a:off x="-262082" y="3326992"/>
            <a:ext cx="3756074" cy="25716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cisd2</a:t>
            </a:r>
          </a:p>
        </p:txBody>
      </p:sp>
      <p:sp>
        <p:nvSpPr>
          <p:cNvPr id="15" name="Minus Sign 14">
            <a:extLst>
              <a:ext uri="{FF2B5EF4-FFF2-40B4-BE49-F238E27FC236}">
                <a16:creationId xmlns:a16="http://schemas.microsoft.com/office/drawing/2014/main" id="{6FA983E1-3025-46EC-9A2C-14FA318A4674}"/>
              </a:ext>
            </a:extLst>
          </p:cNvPr>
          <p:cNvSpPr/>
          <p:nvPr/>
        </p:nvSpPr>
        <p:spPr>
          <a:xfrm>
            <a:off x="7971329" y="3331925"/>
            <a:ext cx="3756074" cy="2571616"/>
          </a:xfrm>
          <a:prstGeom prst="mathMinus">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cln3</a:t>
            </a:r>
          </a:p>
        </p:txBody>
      </p:sp>
    </p:spTree>
    <p:extLst>
      <p:ext uri="{BB962C8B-B14F-4D97-AF65-F5344CB8AC3E}">
        <p14:creationId xmlns:p14="http://schemas.microsoft.com/office/powerpoint/2010/main" val="357601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8"/>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8" grpId="0"/>
      <p:bldP spid="8" grpId="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2FC75-A975-4753-BD3B-731D0DC647C4}"/>
              </a:ext>
            </a:extLst>
          </p:cNvPr>
          <p:cNvSpPr>
            <a:spLocks noGrp="1"/>
          </p:cNvSpPr>
          <p:nvPr>
            <p:ph type="title"/>
          </p:nvPr>
        </p:nvSpPr>
        <p:spPr>
          <a:xfrm>
            <a:off x="421165" y="190904"/>
            <a:ext cx="8534400" cy="1507067"/>
          </a:xfrm>
        </p:spPr>
        <p:txBody>
          <a:bodyPr/>
          <a:lstStyle/>
          <a:p>
            <a:r>
              <a:rPr lang="en-US" dirty="0">
                <a:solidFill>
                  <a:schemeClr val="bg1"/>
                </a:solidFill>
              </a:rPr>
              <a:t>How are these genes connected</a:t>
            </a:r>
          </a:p>
        </p:txBody>
      </p:sp>
      <p:graphicFrame>
        <p:nvGraphicFramePr>
          <p:cNvPr id="5" name="Table 4">
            <a:extLst>
              <a:ext uri="{FF2B5EF4-FFF2-40B4-BE49-F238E27FC236}">
                <a16:creationId xmlns:a16="http://schemas.microsoft.com/office/drawing/2014/main" id="{6FBF58C1-BC4F-43ED-841C-C119835E9581}"/>
              </a:ext>
            </a:extLst>
          </p:cNvPr>
          <p:cNvGraphicFramePr>
            <a:graphicFrameLocks noGrp="1"/>
          </p:cNvGraphicFramePr>
          <p:nvPr>
            <p:extLst>
              <p:ext uri="{D42A27DB-BD31-4B8C-83A1-F6EECF244321}">
                <p14:modId xmlns:p14="http://schemas.microsoft.com/office/powerpoint/2010/main" val="1705610177"/>
              </p:ext>
            </p:extLst>
          </p:nvPr>
        </p:nvGraphicFramePr>
        <p:xfrm>
          <a:off x="886264" y="1541935"/>
          <a:ext cx="5209736" cy="2308850"/>
        </p:xfrm>
        <a:graphic>
          <a:graphicData uri="http://schemas.openxmlformats.org/drawingml/2006/table">
            <a:tbl>
              <a:tblPr firstRow="1" firstCol="1" bandRow="1">
                <a:tableStyleId>{284E427A-3D55-4303-BF80-6455036E1DE7}</a:tableStyleId>
              </a:tblPr>
              <a:tblGrid>
                <a:gridCol w="5209736">
                  <a:extLst>
                    <a:ext uri="{9D8B030D-6E8A-4147-A177-3AD203B41FA5}">
                      <a16:colId xmlns:a16="http://schemas.microsoft.com/office/drawing/2014/main" val="1175970857"/>
                    </a:ext>
                  </a:extLst>
                </a:gridCol>
              </a:tblGrid>
              <a:tr h="266804">
                <a:tc>
                  <a:txBody>
                    <a:bodyPr/>
                    <a:lstStyle/>
                    <a:p>
                      <a:pPr marL="0" marR="0" algn="l">
                        <a:lnSpc>
                          <a:spcPct val="107000"/>
                        </a:lnSpc>
                        <a:spcBef>
                          <a:spcPts val="0"/>
                        </a:spcBef>
                        <a:spcAft>
                          <a:spcPts val="0"/>
                        </a:spcAft>
                      </a:pPr>
                      <a:r>
                        <a:rPr lang="en-US" sz="1600" u="sng" dirty="0">
                          <a:effectLst/>
                        </a:rPr>
                        <a:t>Experiment set 1</a:t>
                      </a:r>
                      <a:endParaRPr lang="en-US" sz="16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94818320"/>
                  </a:ext>
                </a:extLst>
              </a:tr>
              <a:tr h="348826">
                <a:tc>
                  <a:txBody>
                    <a:bodyPr/>
                    <a:lstStyle/>
                    <a:p>
                      <a:pPr marL="0" marR="0" algn="l">
                        <a:lnSpc>
                          <a:spcPct val="107000"/>
                        </a:lnSpc>
                        <a:spcBef>
                          <a:spcPts val="0"/>
                        </a:spcBef>
                        <a:spcAft>
                          <a:spcPts val="0"/>
                        </a:spcAft>
                      </a:pPr>
                      <a:r>
                        <a:rPr lang="en-US" sz="1600" i="1" dirty="0">
                          <a:effectLst/>
                        </a:rPr>
                        <a:t>cln3</a:t>
                      </a:r>
                      <a:r>
                        <a:rPr lang="en-US" sz="1600" dirty="0">
                          <a:effectLst/>
                        </a:rPr>
                        <a:t> overexpression with notch rescue</a:t>
                      </a:r>
                      <a:endParaRPr lang="en-US" sz="16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038650454"/>
                  </a:ext>
                </a:extLst>
              </a:tr>
              <a:tr h="266804">
                <a:tc>
                  <a:txBody>
                    <a:bodyPr/>
                    <a:lstStyle/>
                    <a:p>
                      <a:pPr marL="0" marR="0" algn="l">
                        <a:lnSpc>
                          <a:spcPct val="107000"/>
                        </a:lnSpc>
                        <a:spcBef>
                          <a:spcPts val="0"/>
                        </a:spcBef>
                        <a:spcAft>
                          <a:spcPts val="0"/>
                        </a:spcAft>
                      </a:pPr>
                      <a:r>
                        <a:rPr lang="en-US" sz="1600" i="1" dirty="0">
                          <a:effectLst/>
                        </a:rPr>
                        <a:t>cln3</a:t>
                      </a:r>
                      <a:r>
                        <a:rPr lang="en-US" sz="1600" dirty="0">
                          <a:effectLst/>
                        </a:rPr>
                        <a:t> overexpression(control)</a:t>
                      </a:r>
                      <a:endParaRPr lang="en-US" sz="16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012494280"/>
                  </a:ext>
                </a:extLst>
              </a:tr>
              <a:tr h="266804">
                <a:tc>
                  <a:txBody>
                    <a:bodyPr/>
                    <a:lstStyle/>
                    <a:p>
                      <a:pPr marL="0" marR="0" algn="l">
                        <a:lnSpc>
                          <a:spcPct val="107000"/>
                        </a:lnSpc>
                        <a:spcBef>
                          <a:spcPts val="0"/>
                        </a:spcBef>
                        <a:spcAft>
                          <a:spcPts val="0"/>
                        </a:spcAft>
                      </a:pPr>
                      <a:r>
                        <a:rPr lang="en-US" sz="1600" dirty="0">
                          <a:effectLst/>
                        </a:rPr>
                        <a:t>Notch overexpression (control)</a:t>
                      </a:r>
                      <a:endParaRPr lang="en-US" sz="16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382570518"/>
                  </a:ext>
                </a:extLst>
              </a:tr>
              <a:tr h="277110">
                <a:tc>
                  <a:txBody>
                    <a:bodyPr/>
                    <a:lstStyle/>
                    <a:p>
                      <a:pPr marL="0" marR="0" algn="l">
                        <a:lnSpc>
                          <a:spcPct val="107000"/>
                        </a:lnSpc>
                        <a:spcBef>
                          <a:spcPts val="0"/>
                        </a:spcBef>
                        <a:spcAft>
                          <a:spcPts val="0"/>
                        </a:spcAft>
                      </a:pPr>
                      <a:r>
                        <a:rPr lang="en-US" sz="1600" u="sng" dirty="0">
                          <a:solidFill>
                            <a:schemeClr val="tx1"/>
                          </a:solidFill>
                          <a:effectLst/>
                        </a:rPr>
                        <a:t>Experiment set 2</a:t>
                      </a:r>
                      <a:endParaRPr lang="en-US" sz="16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solidFill>
                      <a:srgbClr val="A50E82"/>
                    </a:solidFill>
                  </a:tcPr>
                </a:tc>
                <a:extLst>
                  <a:ext uri="{0D108BD9-81ED-4DB2-BD59-A6C34878D82A}">
                    <a16:rowId xmlns:a16="http://schemas.microsoft.com/office/drawing/2014/main" val="3102265275"/>
                  </a:ext>
                </a:extLst>
              </a:tr>
              <a:tr h="348894">
                <a:tc>
                  <a:txBody>
                    <a:bodyPr/>
                    <a:lstStyle/>
                    <a:p>
                      <a:pPr marL="0" marR="0" algn="l">
                        <a:lnSpc>
                          <a:spcPct val="107000"/>
                        </a:lnSpc>
                        <a:spcBef>
                          <a:spcPts val="0"/>
                        </a:spcBef>
                        <a:spcAft>
                          <a:spcPts val="0"/>
                        </a:spcAft>
                      </a:pPr>
                      <a:r>
                        <a:rPr lang="en-US" sz="1600" dirty="0">
                          <a:effectLst/>
                        </a:rPr>
                        <a:t>Notch knockdown and </a:t>
                      </a:r>
                      <a:r>
                        <a:rPr lang="en-US" sz="1600" i="1" dirty="0">
                          <a:effectLst/>
                        </a:rPr>
                        <a:t>cisd2</a:t>
                      </a:r>
                      <a:r>
                        <a:rPr lang="en-US" sz="1600" dirty="0">
                          <a:effectLst/>
                        </a:rPr>
                        <a:t> knockdown</a:t>
                      </a:r>
                      <a:endParaRPr lang="en-US" sz="16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4179280433"/>
                  </a:ext>
                </a:extLst>
              </a:tr>
              <a:tr h="266804">
                <a:tc>
                  <a:txBody>
                    <a:bodyPr/>
                    <a:lstStyle/>
                    <a:p>
                      <a:pPr marL="0" marR="0" algn="l">
                        <a:lnSpc>
                          <a:spcPct val="107000"/>
                        </a:lnSpc>
                        <a:spcBef>
                          <a:spcPts val="0"/>
                        </a:spcBef>
                        <a:spcAft>
                          <a:spcPts val="0"/>
                        </a:spcAft>
                      </a:pPr>
                      <a:r>
                        <a:rPr lang="en-US" sz="1600" i="1" dirty="0">
                          <a:effectLst/>
                        </a:rPr>
                        <a:t>cisd2 </a:t>
                      </a:r>
                      <a:r>
                        <a:rPr lang="en-US" sz="1600" dirty="0">
                          <a:effectLst/>
                        </a:rPr>
                        <a:t>knockdown (control)</a:t>
                      </a:r>
                      <a:endParaRPr lang="en-US" sz="16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622564584"/>
                  </a:ext>
                </a:extLst>
              </a:tr>
              <a:tr h="266804">
                <a:tc>
                  <a:txBody>
                    <a:bodyPr/>
                    <a:lstStyle/>
                    <a:p>
                      <a:pPr marL="0" marR="0" algn="l">
                        <a:lnSpc>
                          <a:spcPct val="107000"/>
                        </a:lnSpc>
                        <a:spcBef>
                          <a:spcPts val="0"/>
                        </a:spcBef>
                        <a:spcAft>
                          <a:spcPts val="0"/>
                        </a:spcAft>
                      </a:pPr>
                      <a:r>
                        <a:rPr lang="en-US" sz="1600" dirty="0">
                          <a:effectLst/>
                        </a:rPr>
                        <a:t>Notch knockdown (control)</a:t>
                      </a:r>
                      <a:endParaRPr lang="en-US" sz="16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861357829"/>
                  </a:ext>
                </a:extLst>
              </a:tr>
            </a:tbl>
          </a:graphicData>
        </a:graphic>
      </p:graphicFrame>
      <p:sp>
        <p:nvSpPr>
          <p:cNvPr id="8" name="Minus Sign 7">
            <a:extLst>
              <a:ext uri="{FF2B5EF4-FFF2-40B4-BE49-F238E27FC236}">
                <a16:creationId xmlns:a16="http://schemas.microsoft.com/office/drawing/2014/main" id="{0DEBEF39-1D81-4D52-BADD-4C9B24D83B4F}"/>
              </a:ext>
            </a:extLst>
          </p:cNvPr>
          <p:cNvSpPr/>
          <p:nvPr/>
        </p:nvSpPr>
        <p:spPr>
          <a:xfrm>
            <a:off x="7338957" y="2216818"/>
            <a:ext cx="3756074" cy="25716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cisd2</a:t>
            </a:r>
          </a:p>
        </p:txBody>
      </p:sp>
      <p:sp>
        <p:nvSpPr>
          <p:cNvPr id="9" name="Minus Sign 8">
            <a:extLst>
              <a:ext uri="{FF2B5EF4-FFF2-40B4-BE49-F238E27FC236}">
                <a16:creationId xmlns:a16="http://schemas.microsoft.com/office/drawing/2014/main" id="{D8DE9B10-D08B-4424-920C-345616AB4BD3}"/>
              </a:ext>
            </a:extLst>
          </p:cNvPr>
          <p:cNvSpPr/>
          <p:nvPr/>
        </p:nvSpPr>
        <p:spPr>
          <a:xfrm>
            <a:off x="-119559" y="3323408"/>
            <a:ext cx="5374780" cy="3753660"/>
          </a:xfrm>
          <a:prstGeom prst="mathMinus">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cln3</a:t>
            </a:r>
          </a:p>
        </p:txBody>
      </p:sp>
      <p:sp>
        <p:nvSpPr>
          <p:cNvPr id="10" name="Minus Sign 9">
            <a:extLst>
              <a:ext uri="{FF2B5EF4-FFF2-40B4-BE49-F238E27FC236}">
                <a16:creationId xmlns:a16="http://schemas.microsoft.com/office/drawing/2014/main" id="{23F947E7-26C0-4E2D-A011-036B71A77088}"/>
              </a:ext>
            </a:extLst>
          </p:cNvPr>
          <p:cNvSpPr/>
          <p:nvPr/>
        </p:nvSpPr>
        <p:spPr>
          <a:xfrm>
            <a:off x="5575649" y="3866306"/>
            <a:ext cx="4611858" cy="2984939"/>
          </a:xfrm>
          <a:prstGeom prst="mathMinus">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notch</a:t>
            </a:r>
          </a:p>
        </p:txBody>
      </p:sp>
      <p:sp>
        <p:nvSpPr>
          <p:cNvPr id="11" name="Frame 10">
            <a:extLst>
              <a:ext uri="{FF2B5EF4-FFF2-40B4-BE49-F238E27FC236}">
                <a16:creationId xmlns:a16="http://schemas.microsoft.com/office/drawing/2014/main" id="{D6C9505E-1A43-4A3F-81C0-30FDB5FDC03C}"/>
              </a:ext>
            </a:extLst>
          </p:cNvPr>
          <p:cNvSpPr/>
          <p:nvPr/>
        </p:nvSpPr>
        <p:spPr>
          <a:xfrm>
            <a:off x="866566" y="1720481"/>
            <a:ext cx="5229434" cy="419691"/>
          </a:xfrm>
          <a:prstGeom prst="fram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ame 12">
            <a:extLst>
              <a:ext uri="{FF2B5EF4-FFF2-40B4-BE49-F238E27FC236}">
                <a16:creationId xmlns:a16="http://schemas.microsoft.com/office/drawing/2014/main" id="{5A79D976-AA33-4DC8-9658-95221C260904}"/>
              </a:ext>
            </a:extLst>
          </p:cNvPr>
          <p:cNvSpPr/>
          <p:nvPr/>
        </p:nvSpPr>
        <p:spPr>
          <a:xfrm>
            <a:off x="866566" y="2050731"/>
            <a:ext cx="5229434" cy="419691"/>
          </a:xfrm>
          <a:prstGeom prst="fram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rame 13">
            <a:extLst>
              <a:ext uri="{FF2B5EF4-FFF2-40B4-BE49-F238E27FC236}">
                <a16:creationId xmlns:a16="http://schemas.microsoft.com/office/drawing/2014/main" id="{671B7BF9-A69A-4C2C-958A-D153DD41D1AC}"/>
              </a:ext>
            </a:extLst>
          </p:cNvPr>
          <p:cNvSpPr/>
          <p:nvPr/>
        </p:nvSpPr>
        <p:spPr>
          <a:xfrm>
            <a:off x="866566" y="2325137"/>
            <a:ext cx="5229434" cy="419691"/>
          </a:xfrm>
          <a:prstGeom prst="fram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ame 15">
            <a:extLst>
              <a:ext uri="{FF2B5EF4-FFF2-40B4-BE49-F238E27FC236}">
                <a16:creationId xmlns:a16="http://schemas.microsoft.com/office/drawing/2014/main" id="{74CC40EE-4881-4110-9029-1F788C89CC4A}"/>
              </a:ext>
            </a:extLst>
          </p:cNvPr>
          <p:cNvSpPr/>
          <p:nvPr/>
        </p:nvSpPr>
        <p:spPr>
          <a:xfrm>
            <a:off x="843110" y="2903717"/>
            <a:ext cx="5229434" cy="419691"/>
          </a:xfrm>
          <a:prstGeom prst="fram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Frame 16">
            <a:extLst>
              <a:ext uri="{FF2B5EF4-FFF2-40B4-BE49-F238E27FC236}">
                <a16:creationId xmlns:a16="http://schemas.microsoft.com/office/drawing/2014/main" id="{5781F6F8-D76D-4DEC-8BC4-D0102032668D}"/>
              </a:ext>
            </a:extLst>
          </p:cNvPr>
          <p:cNvSpPr/>
          <p:nvPr/>
        </p:nvSpPr>
        <p:spPr>
          <a:xfrm>
            <a:off x="854838" y="3228220"/>
            <a:ext cx="5229434" cy="419691"/>
          </a:xfrm>
          <a:prstGeom prst="fram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ame 17">
            <a:extLst>
              <a:ext uri="{FF2B5EF4-FFF2-40B4-BE49-F238E27FC236}">
                <a16:creationId xmlns:a16="http://schemas.microsoft.com/office/drawing/2014/main" id="{B6C46FF1-C9D6-4291-8BCB-F3596FCA36FE}"/>
              </a:ext>
            </a:extLst>
          </p:cNvPr>
          <p:cNvSpPr/>
          <p:nvPr/>
        </p:nvSpPr>
        <p:spPr>
          <a:xfrm>
            <a:off x="843110" y="3502626"/>
            <a:ext cx="5229434" cy="419691"/>
          </a:xfrm>
          <a:prstGeom prst="fram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Arrow: Up 18">
            <a:extLst>
              <a:ext uri="{FF2B5EF4-FFF2-40B4-BE49-F238E27FC236}">
                <a16:creationId xmlns:a16="http://schemas.microsoft.com/office/drawing/2014/main" id="{7767B4A8-FCC7-4776-A30F-52DEC3132D9B}"/>
              </a:ext>
            </a:extLst>
          </p:cNvPr>
          <p:cNvSpPr/>
          <p:nvPr/>
        </p:nvSpPr>
        <p:spPr>
          <a:xfrm>
            <a:off x="6736093" y="5093304"/>
            <a:ext cx="442452" cy="530942"/>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0" name="Arrow: Up 19">
            <a:extLst>
              <a:ext uri="{FF2B5EF4-FFF2-40B4-BE49-F238E27FC236}">
                <a16:creationId xmlns:a16="http://schemas.microsoft.com/office/drawing/2014/main" id="{1A7174C4-5F36-479D-8AF9-EC0C5618B131}"/>
              </a:ext>
            </a:extLst>
          </p:cNvPr>
          <p:cNvSpPr/>
          <p:nvPr/>
        </p:nvSpPr>
        <p:spPr>
          <a:xfrm>
            <a:off x="1584715" y="4897218"/>
            <a:ext cx="442452" cy="530942"/>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2" name="Arrow: Down 21">
            <a:extLst>
              <a:ext uri="{FF2B5EF4-FFF2-40B4-BE49-F238E27FC236}">
                <a16:creationId xmlns:a16="http://schemas.microsoft.com/office/drawing/2014/main" id="{00E325A6-AA6C-418B-A5EB-E963E2C5066E}"/>
              </a:ext>
            </a:extLst>
          </p:cNvPr>
          <p:cNvSpPr/>
          <p:nvPr/>
        </p:nvSpPr>
        <p:spPr>
          <a:xfrm>
            <a:off x="8438308" y="5093304"/>
            <a:ext cx="477740" cy="530942"/>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Arrow: Down 22">
            <a:extLst>
              <a:ext uri="{FF2B5EF4-FFF2-40B4-BE49-F238E27FC236}">
                <a16:creationId xmlns:a16="http://schemas.microsoft.com/office/drawing/2014/main" id="{0BB0921E-FD7F-4867-94C4-C006644DFD88}"/>
              </a:ext>
            </a:extLst>
          </p:cNvPr>
          <p:cNvSpPr/>
          <p:nvPr/>
        </p:nvSpPr>
        <p:spPr>
          <a:xfrm>
            <a:off x="9506185" y="3237155"/>
            <a:ext cx="477740" cy="530942"/>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TextBox 20">
            <a:extLst>
              <a:ext uri="{FF2B5EF4-FFF2-40B4-BE49-F238E27FC236}">
                <a16:creationId xmlns:a16="http://schemas.microsoft.com/office/drawing/2014/main" id="{9A4270E6-5E55-4940-9819-065645C82236}"/>
              </a:ext>
            </a:extLst>
          </p:cNvPr>
          <p:cNvSpPr txBox="1"/>
          <p:nvPr/>
        </p:nvSpPr>
        <p:spPr>
          <a:xfrm>
            <a:off x="576750" y="6248883"/>
            <a:ext cx="10174266" cy="707886"/>
          </a:xfrm>
          <a:prstGeom prst="rect">
            <a:avLst/>
          </a:prstGeom>
          <a:noFill/>
        </p:spPr>
        <p:txBody>
          <a:bodyPr wrap="square" rtlCol="0">
            <a:spAutoFit/>
          </a:bodyPr>
          <a:lstStyle/>
          <a:p>
            <a:r>
              <a:rPr lang="en-US" sz="800" dirty="0"/>
              <a:t>Jones, M., Amr, S., </a:t>
            </a:r>
            <a:r>
              <a:rPr lang="en-US" sz="800" dirty="0" err="1"/>
              <a:t>Ferebee</a:t>
            </a:r>
            <a:r>
              <a:rPr lang="en-US" sz="800" dirty="0"/>
              <a:t>, A., Huynh, P., Rosenfeld, J., Miles, M., . . . </a:t>
            </a:r>
            <a:r>
              <a:rPr lang="en-US" sz="800" dirty="0" err="1"/>
              <a:t>Grotewiel</a:t>
            </a:r>
            <a:r>
              <a:rPr lang="en-US" sz="800" dirty="0"/>
              <a:t>, M. (2014). Genetic studies in Drosophila and humans support a model for the concerted function of CISD2, PPT1 and CLN3 in disease. </a:t>
            </a:r>
            <a:r>
              <a:rPr lang="en-US" sz="800" i="1" dirty="0"/>
              <a:t>Biology Open,</a:t>
            </a:r>
            <a:r>
              <a:rPr lang="en-US" sz="800" dirty="0"/>
              <a:t> </a:t>
            </a:r>
            <a:r>
              <a:rPr lang="en-US" sz="800" i="1" dirty="0"/>
              <a:t>3</a:t>
            </a:r>
            <a:r>
              <a:rPr lang="en-US" sz="800" dirty="0"/>
              <a:t>(5), 342-52.</a:t>
            </a:r>
          </a:p>
          <a:p>
            <a:r>
              <a:rPr lang="en-US" sz="800" dirty="0" err="1"/>
              <a:t>Tuxworth</a:t>
            </a:r>
            <a:r>
              <a:rPr lang="en-US" sz="800" dirty="0"/>
              <a:t>, RI., </a:t>
            </a:r>
            <a:r>
              <a:rPr lang="en-US" sz="800" dirty="0" err="1"/>
              <a:t>Vivancos</a:t>
            </a:r>
            <a:r>
              <a:rPr lang="en-US" sz="800" dirty="0"/>
              <a:t>, V., O’Hare, MB., Tear, G. (2009). Interactions between the juvenile Batten disease gene, CLN3, and the notch and JNK signaling pathways. </a:t>
            </a:r>
            <a:r>
              <a:rPr lang="en-US" sz="800" i="1" dirty="0"/>
              <a:t>Human Molecular Genetics</a:t>
            </a:r>
            <a:r>
              <a:rPr lang="en-US" sz="800" dirty="0"/>
              <a:t>, </a:t>
            </a:r>
            <a:r>
              <a:rPr lang="en-US" sz="800" i="1" dirty="0"/>
              <a:t>18(4), </a:t>
            </a:r>
            <a:r>
              <a:rPr lang="en-US" sz="800" dirty="0"/>
              <a:t>667-678.</a:t>
            </a:r>
          </a:p>
          <a:p>
            <a:endParaRPr lang="en-US" sz="800" dirty="0"/>
          </a:p>
        </p:txBody>
      </p:sp>
    </p:spTree>
    <p:extLst>
      <p:ext uri="{BB962C8B-B14F-4D97-AF65-F5344CB8AC3E}">
        <p14:creationId xmlns:p14="http://schemas.microsoft.com/office/powerpoint/2010/main" val="279885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0"/>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3"/>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20"/>
                                        </p:tgtEl>
                                        <p:attrNameLst>
                                          <p:attrName>style.visibility</p:attrName>
                                        </p:attrNameLst>
                                      </p:cBhvr>
                                      <p:to>
                                        <p:strVal val="hidden"/>
                                      </p:to>
                                    </p:set>
                                  </p:childTnLst>
                                </p:cTn>
                              </p:par>
                              <p:par>
                                <p:cTn id="35" presetID="1" presetClass="exit" presetSubtype="0" fill="hold" grpId="2" nodeType="withEffect">
                                  <p:stCondLst>
                                    <p:cond delay="0"/>
                                  </p:stCondLst>
                                  <p:childTnLst>
                                    <p:set>
                                      <p:cBhvr>
                                        <p:cTn id="36" dur="1" fill="hold">
                                          <p:stCondLst>
                                            <p:cond delay="0"/>
                                          </p:stCondLst>
                                        </p:cTn>
                                        <p:tgtEl>
                                          <p:spTgt spid="9"/>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2"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14"/>
                                        </p:tgtEl>
                                        <p:attrNameLst>
                                          <p:attrName>style.visibility</p:attrName>
                                        </p:attrNameLst>
                                      </p:cBhvr>
                                      <p:to>
                                        <p:strVal val="hidden"/>
                                      </p:to>
                                    </p:set>
                                  </p:childTnLst>
                                </p:cTn>
                              </p:par>
                              <p:par>
                                <p:cTn id="49" presetID="1" presetClass="exit" presetSubtype="0" fill="hold" grpId="3" nodeType="withEffect">
                                  <p:stCondLst>
                                    <p:cond delay="0"/>
                                  </p:stCondLst>
                                  <p:childTnLst>
                                    <p:set>
                                      <p:cBhvr>
                                        <p:cTn id="50" dur="1" fill="hold">
                                          <p:stCondLst>
                                            <p:cond delay="0"/>
                                          </p:stCondLst>
                                        </p:cTn>
                                        <p:tgtEl>
                                          <p:spTgt spid="10"/>
                                        </p:tgtEl>
                                        <p:attrNameLst>
                                          <p:attrName>style.visibility</p:attrName>
                                        </p:attrNameLst>
                                      </p:cBhvr>
                                      <p:to>
                                        <p:strVal val="hidden"/>
                                      </p:to>
                                    </p:set>
                                  </p:childTnLst>
                                </p:cTn>
                              </p:par>
                              <p:par>
                                <p:cTn id="51" presetID="1" presetClass="exit" presetSubtype="0" fill="hold" grpId="3" nodeType="withEffect">
                                  <p:stCondLst>
                                    <p:cond delay="0"/>
                                  </p:stCondLst>
                                  <p:childTnLst>
                                    <p:set>
                                      <p:cBhvr>
                                        <p:cTn id="52" dur="1" fill="hold">
                                          <p:stCondLst>
                                            <p:cond delay="0"/>
                                          </p:stCondLst>
                                        </p:cTn>
                                        <p:tgtEl>
                                          <p:spTgt spid="19"/>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childTnLst>
                                </p:cTn>
                              </p:par>
                              <p:par>
                                <p:cTn id="59" presetID="1" presetClass="entr" presetSubtype="0" fill="hold" grpId="4" nodeType="withEffect">
                                  <p:stCondLst>
                                    <p:cond delay="0"/>
                                  </p:stCondLst>
                                  <p:childTnLst>
                                    <p:set>
                                      <p:cBhvr>
                                        <p:cTn id="60" dur="1" fill="hold">
                                          <p:stCondLst>
                                            <p:cond delay="0"/>
                                          </p:stCondLst>
                                        </p:cTn>
                                        <p:tgtEl>
                                          <p:spTgt spid="1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1" nodeType="clickEffect">
                                  <p:stCondLst>
                                    <p:cond delay="0"/>
                                  </p:stCondLst>
                                  <p:childTnLst>
                                    <p:set>
                                      <p:cBhvr>
                                        <p:cTn id="68" dur="1" fill="hold">
                                          <p:stCondLst>
                                            <p:cond delay="0"/>
                                          </p:stCondLst>
                                        </p:cTn>
                                        <p:tgtEl>
                                          <p:spTgt spid="16"/>
                                        </p:tgtEl>
                                        <p:attrNameLst>
                                          <p:attrName>style.visibility</p:attrName>
                                        </p:attrNameLst>
                                      </p:cBhvr>
                                      <p:to>
                                        <p:strVal val="hidden"/>
                                      </p:to>
                                    </p:set>
                                  </p:childTnLst>
                                </p:cTn>
                              </p:par>
                              <p:par>
                                <p:cTn id="69" presetID="1" presetClass="exit" presetSubtype="0" fill="hold" grpId="5" nodeType="withEffect">
                                  <p:stCondLst>
                                    <p:cond delay="0"/>
                                  </p:stCondLst>
                                  <p:childTnLst>
                                    <p:set>
                                      <p:cBhvr>
                                        <p:cTn id="70" dur="1" fill="hold">
                                          <p:stCondLst>
                                            <p:cond delay="0"/>
                                          </p:stCondLst>
                                        </p:cTn>
                                        <p:tgtEl>
                                          <p:spTgt spid="10"/>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8"/>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22"/>
                                        </p:tgtEl>
                                        <p:attrNameLst>
                                          <p:attrName>style.visibility</p:attrName>
                                        </p:attrNameLst>
                                      </p:cBhvr>
                                      <p:to>
                                        <p:strVal val="hidden"/>
                                      </p:to>
                                    </p:set>
                                  </p:childTnLst>
                                </p:cTn>
                              </p:par>
                              <p:par>
                                <p:cTn id="75" presetID="1" presetClass="exit" presetSubtype="0" fill="hold" grpId="2" nodeType="withEffect">
                                  <p:stCondLst>
                                    <p:cond delay="0"/>
                                  </p:stCondLst>
                                  <p:childTnLst>
                                    <p:set>
                                      <p:cBhvr>
                                        <p:cTn id="76" dur="1" fill="hold">
                                          <p:stCondLst>
                                            <p:cond delay="0"/>
                                          </p:stCondLst>
                                        </p:cTn>
                                        <p:tgtEl>
                                          <p:spTgt spid="23"/>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childTnLst>
                                </p:cTn>
                              </p:par>
                              <p:par>
                                <p:cTn id="81" presetID="1" presetClass="entr" presetSubtype="0" fill="hold" grpId="3" nodeType="with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par>
                                <p:cTn id="83" presetID="1" presetClass="entr" presetSubtype="0" fill="hold" grpId="2" nodeType="withEffect">
                                  <p:stCondLst>
                                    <p:cond delay="0"/>
                                  </p:stCondLst>
                                  <p:childTnLst>
                                    <p:set>
                                      <p:cBhvr>
                                        <p:cTn id="84" dur="1" fill="hold">
                                          <p:stCondLst>
                                            <p:cond delay="0"/>
                                          </p:stCondLst>
                                        </p:cTn>
                                        <p:tgtEl>
                                          <p:spTgt spid="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grpId="3" nodeType="clickEffect">
                                  <p:stCondLst>
                                    <p:cond delay="0"/>
                                  </p:stCondLst>
                                  <p:childTnLst>
                                    <p:set>
                                      <p:cBhvr>
                                        <p:cTn id="88" dur="1" fill="hold">
                                          <p:stCondLst>
                                            <p:cond delay="0"/>
                                          </p:stCondLst>
                                        </p:cTn>
                                        <p:tgtEl>
                                          <p:spTgt spid="8"/>
                                        </p:tgtEl>
                                        <p:attrNameLst>
                                          <p:attrName>style.visibility</p:attrName>
                                        </p:attrNameLst>
                                      </p:cBhvr>
                                      <p:to>
                                        <p:strVal val="hidden"/>
                                      </p:to>
                                    </p:set>
                                  </p:childTnLst>
                                </p:cTn>
                              </p:par>
                              <p:par>
                                <p:cTn id="89" presetID="1" presetClass="exit" presetSubtype="0" fill="hold" grpId="2" nodeType="withEffect">
                                  <p:stCondLst>
                                    <p:cond delay="0"/>
                                  </p:stCondLst>
                                  <p:childTnLst>
                                    <p:set>
                                      <p:cBhvr>
                                        <p:cTn id="90" dur="1" fill="hold">
                                          <p:stCondLst>
                                            <p:cond delay="0"/>
                                          </p:stCondLst>
                                        </p:cTn>
                                        <p:tgtEl>
                                          <p:spTgt spid="17"/>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23"/>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8"/>
                                        </p:tgtEl>
                                        <p:attrNameLst>
                                          <p:attrName>style.visibility</p:attrName>
                                        </p:attrNameLst>
                                      </p:cBhvr>
                                      <p:to>
                                        <p:strVal val="visible"/>
                                      </p:to>
                                    </p:set>
                                  </p:childTnLst>
                                </p:cTn>
                              </p:par>
                              <p:par>
                                <p:cTn id="97" presetID="1" presetClass="entr" presetSubtype="0" fill="hold" grpId="6" nodeType="withEffect">
                                  <p:stCondLst>
                                    <p:cond delay="0"/>
                                  </p:stCondLst>
                                  <p:childTnLst>
                                    <p:set>
                                      <p:cBhvr>
                                        <p:cTn id="98" dur="1" fill="hold">
                                          <p:stCondLst>
                                            <p:cond delay="0"/>
                                          </p:stCondLst>
                                        </p:cTn>
                                        <p:tgtEl>
                                          <p:spTgt spid="10"/>
                                        </p:tgtEl>
                                        <p:attrNameLst>
                                          <p:attrName>style.visibility</p:attrName>
                                        </p:attrNameLst>
                                      </p:cBhvr>
                                      <p:to>
                                        <p:strVal val="visible"/>
                                      </p:to>
                                    </p:set>
                                  </p:childTnLst>
                                </p:cTn>
                              </p:par>
                              <p:par>
                                <p:cTn id="99" presetID="1" presetClass="entr" presetSubtype="0" fill="hold" grpId="7" nodeType="withEffect">
                                  <p:stCondLst>
                                    <p:cond delay="0"/>
                                  </p:stCondLst>
                                  <p:childTnLst>
                                    <p:set>
                                      <p:cBhvr>
                                        <p:cTn id="100" dur="1" fill="hold">
                                          <p:stCondLst>
                                            <p:cond delay="0"/>
                                          </p:stCondLst>
                                        </p:cTn>
                                        <p:tgtEl>
                                          <p:spTgt spid="10"/>
                                        </p:tgtEl>
                                        <p:attrNameLst>
                                          <p:attrName>style.visibility</p:attrName>
                                        </p:attrNameLst>
                                      </p:cBhvr>
                                      <p:to>
                                        <p:strVal val="visible"/>
                                      </p:to>
                                    </p:set>
                                  </p:childTnLst>
                                </p:cTn>
                              </p:par>
                              <p:par>
                                <p:cTn id="101" presetID="1" presetClass="entr" presetSubtype="0" fill="hold" grpId="2" nodeType="withEffect">
                                  <p:stCondLst>
                                    <p:cond delay="0"/>
                                  </p:stCondLst>
                                  <p:childTnLst>
                                    <p:set>
                                      <p:cBhvr>
                                        <p:cTn id="102" dur="1" fill="hold">
                                          <p:stCondLst>
                                            <p:cond delay="0"/>
                                          </p:stCondLst>
                                        </p:cTn>
                                        <p:tgtEl>
                                          <p:spTgt spid="22"/>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1" nodeType="clickEffect">
                                  <p:stCondLst>
                                    <p:cond delay="0"/>
                                  </p:stCondLst>
                                  <p:childTnLst>
                                    <p:set>
                                      <p:cBhvr>
                                        <p:cTn id="106"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8" grpId="3" animBg="1"/>
      <p:bldP spid="9" grpId="0" animBg="1"/>
      <p:bldP spid="9" grpId="1" animBg="1"/>
      <p:bldP spid="9" grpId="2" animBg="1"/>
      <p:bldP spid="10" grpId="0" animBg="1"/>
      <p:bldP spid="10" grpId="1" animBg="1"/>
      <p:bldP spid="10" grpId="2" animBg="1"/>
      <p:bldP spid="10" grpId="3" animBg="1"/>
      <p:bldP spid="10" grpId="4" animBg="1"/>
      <p:bldP spid="10" grpId="5" animBg="1"/>
      <p:bldP spid="10" grpId="6" animBg="1"/>
      <p:bldP spid="10" grpId="7" animBg="1"/>
      <p:bldP spid="11" grpId="0" animBg="1"/>
      <p:bldP spid="11" grpId="1" animBg="1"/>
      <p:bldP spid="13" grpId="0" animBg="1"/>
      <p:bldP spid="13" grpId="1" animBg="1"/>
      <p:bldP spid="14" grpId="0" animBg="1"/>
      <p:bldP spid="14" grpId="1" animBg="1"/>
      <p:bldP spid="16" grpId="0" animBg="1"/>
      <p:bldP spid="16" grpId="1" animBg="1"/>
      <p:bldP spid="17" grpId="0" animBg="1"/>
      <p:bldP spid="17" grpId="2" animBg="1"/>
      <p:bldP spid="18" grpId="0" animBg="1"/>
      <p:bldP spid="18" grpId="1" animBg="1"/>
      <p:bldP spid="19" grpId="0" animBg="1"/>
      <p:bldP spid="19" grpId="1" animBg="1"/>
      <p:bldP spid="19" grpId="2" animBg="1"/>
      <p:bldP spid="19" grpId="3" animBg="1"/>
      <p:bldP spid="20" grpId="0" animBg="1"/>
      <p:bldP spid="20" grpId="1" animBg="1"/>
      <p:bldP spid="22" grpId="0" animBg="1"/>
      <p:bldP spid="22" grpId="1" animBg="1"/>
      <p:bldP spid="22" grpId="2" animBg="1"/>
      <p:bldP spid="23" grpId="0" animBg="1"/>
      <p:bldP spid="23" grpId="1" animBg="1"/>
      <p:bldP spid="23" grpId="2" animBg="1"/>
      <p:bldP spid="23" grpId="3"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4111-8F43-4001-80B3-CBFF15A787DE}"/>
              </a:ext>
            </a:extLst>
          </p:cNvPr>
          <p:cNvSpPr>
            <a:spLocks noGrp="1"/>
          </p:cNvSpPr>
          <p:nvPr>
            <p:ph type="title"/>
          </p:nvPr>
        </p:nvSpPr>
        <p:spPr>
          <a:xfrm>
            <a:off x="131675" y="-8127"/>
            <a:ext cx="4434358" cy="1760789"/>
          </a:xfrm>
        </p:spPr>
        <p:txBody>
          <a:bodyPr/>
          <a:lstStyle/>
          <a:p>
            <a:r>
              <a:rPr lang="en-US" dirty="0">
                <a:solidFill>
                  <a:schemeClr val="bg1"/>
                </a:solidFill>
              </a:rPr>
              <a:t>Gene Manipulation</a:t>
            </a:r>
          </a:p>
        </p:txBody>
      </p:sp>
      <p:sp>
        <p:nvSpPr>
          <p:cNvPr id="3" name="Content Placeholder 2">
            <a:extLst>
              <a:ext uri="{FF2B5EF4-FFF2-40B4-BE49-F238E27FC236}">
                <a16:creationId xmlns:a16="http://schemas.microsoft.com/office/drawing/2014/main" id="{540DCF98-6B84-438A-8654-3C71D8EF11F8}"/>
              </a:ext>
            </a:extLst>
          </p:cNvPr>
          <p:cNvSpPr>
            <a:spLocks noGrp="1"/>
          </p:cNvSpPr>
          <p:nvPr>
            <p:ph idx="1"/>
          </p:nvPr>
        </p:nvSpPr>
        <p:spPr>
          <a:xfrm>
            <a:off x="569192" y="1752662"/>
            <a:ext cx="3394105" cy="928130"/>
          </a:xfrm>
        </p:spPr>
        <p:txBody>
          <a:bodyPr/>
          <a:lstStyle/>
          <a:p>
            <a:r>
              <a:rPr lang="en-US" dirty="0">
                <a:solidFill>
                  <a:schemeClr val="bg1"/>
                </a:solidFill>
              </a:rPr>
              <a:t>Gal4-UAS system</a:t>
            </a:r>
          </a:p>
        </p:txBody>
      </p:sp>
      <p:sp>
        <p:nvSpPr>
          <p:cNvPr id="6" name="TextBox 5">
            <a:extLst>
              <a:ext uri="{FF2B5EF4-FFF2-40B4-BE49-F238E27FC236}">
                <a16:creationId xmlns:a16="http://schemas.microsoft.com/office/drawing/2014/main" id="{13C40E39-5AB0-4721-B50F-AD3911C19220}"/>
              </a:ext>
            </a:extLst>
          </p:cNvPr>
          <p:cNvSpPr txBox="1"/>
          <p:nvPr/>
        </p:nvSpPr>
        <p:spPr>
          <a:xfrm>
            <a:off x="880356" y="6310549"/>
            <a:ext cx="3520458" cy="707886"/>
          </a:xfrm>
          <a:prstGeom prst="rect">
            <a:avLst/>
          </a:prstGeom>
          <a:noFill/>
        </p:spPr>
        <p:txBody>
          <a:bodyPr wrap="square" rtlCol="0">
            <a:spAutoFit/>
          </a:bodyPr>
          <a:lstStyle/>
          <a:p>
            <a:pPr lvl="0"/>
            <a:r>
              <a:rPr lang="en-US" sz="800" dirty="0">
                <a:solidFill>
                  <a:schemeClr val="bg1"/>
                </a:solidFill>
              </a:rPr>
              <a:t>Refurbished/edited fig 1 graphic from paper Brand, A.H. and </a:t>
            </a:r>
            <a:r>
              <a:rPr lang="en-US" sz="800" dirty="0" err="1">
                <a:solidFill>
                  <a:schemeClr val="bg1"/>
                </a:solidFill>
              </a:rPr>
              <a:t>Perrimon</a:t>
            </a:r>
            <a:r>
              <a:rPr lang="en-US" sz="800" dirty="0">
                <a:solidFill>
                  <a:schemeClr val="bg1"/>
                </a:solidFill>
              </a:rPr>
              <a:t>, N. (1993). Targeted gene expression as a means of altering cell fates and generating dominate phenotypes. </a:t>
            </a:r>
            <a:r>
              <a:rPr lang="en-US" sz="800" i="1" dirty="0">
                <a:solidFill>
                  <a:schemeClr val="bg1"/>
                </a:solidFill>
              </a:rPr>
              <a:t>Development,</a:t>
            </a:r>
            <a:r>
              <a:rPr lang="en-US" sz="800" dirty="0">
                <a:solidFill>
                  <a:schemeClr val="bg1"/>
                </a:solidFill>
              </a:rPr>
              <a:t> 118, 401-415.</a:t>
            </a:r>
          </a:p>
          <a:p>
            <a:endParaRPr lang="en-US" sz="800" dirty="0"/>
          </a:p>
        </p:txBody>
      </p:sp>
      <p:pic>
        <p:nvPicPr>
          <p:cNvPr id="7" name="Picture 6">
            <a:extLst>
              <a:ext uri="{FF2B5EF4-FFF2-40B4-BE49-F238E27FC236}">
                <a16:creationId xmlns:a16="http://schemas.microsoft.com/office/drawing/2014/main" id="{9989B934-3ED3-4C6A-8ABD-BBA545C18F6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400814" y="-8127"/>
            <a:ext cx="7791186" cy="6866127"/>
          </a:xfrm>
          <a:prstGeom prst="rect">
            <a:avLst/>
          </a:prstGeom>
          <a:noFill/>
          <a:ln>
            <a:noFill/>
          </a:ln>
        </p:spPr>
      </p:pic>
      <p:sp>
        <p:nvSpPr>
          <p:cNvPr id="4" name="Rectangle 3">
            <a:extLst>
              <a:ext uri="{FF2B5EF4-FFF2-40B4-BE49-F238E27FC236}">
                <a16:creationId xmlns:a16="http://schemas.microsoft.com/office/drawing/2014/main" id="{DEE3F63E-C26A-4CB8-A679-BCB55C7E470D}"/>
              </a:ext>
            </a:extLst>
          </p:cNvPr>
          <p:cNvSpPr/>
          <p:nvPr/>
        </p:nvSpPr>
        <p:spPr>
          <a:xfrm>
            <a:off x="706077" y="4782254"/>
            <a:ext cx="3257220" cy="1200329"/>
          </a:xfrm>
          <a:prstGeom prst="rect">
            <a:avLst/>
          </a:prstGeom>
        </p:spPr>
        <p:txBody>
          <a:bodyPr wrap="square">
            <a:spAutoFit/>
          </a:bodyPr>
          <a:lstStyle/>
          <a:p>
            <a:r>
              <a:rPr lang="en-US" b="1" u="sng" dirty="0"/>
              <a:t>Is there a connection of CLN3 gene and CISD2 gene through the notch signaling pathway?</a:t>
            </a:r>
          </a:p>
        </p:txBody>
      </p:sp>
    </p:spTree>
    <p:extLst>
      <p:ext uri="{BB962C8B-B14F-4D97-AF65-F5344CB8AC3E}">
        <p14:creationId xmlns:p14="http://schemas.microsoft.com/office/powerpoint/2010/main" val="3213232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ED3B8-5753-470F-9AC3-FB1FA347BE58}"/>
              </a:ext>
            </a:extLst>
          </p:cNvPr>
          <p:cNvSpPr>
            <a:spLocks noGrp="1"/>
          </p:cNvSpPr>
          <p:nvPr>
            <p:ph type="title"/>
          </p:nvPr>
        </p:nvSpPr>
        <p:spPr>
          <a:xfrm>
            <a:off x="344999" y="-23892"/>
            <a:ext cx="6794355" cy="1031045"/>
          </a:xfrm>
        </p:spPr>
        <p:txBody>
          <a:bodyPr/>
          <a:lstStyle/>
          <a:p>
            <a:r>
              <a:rPr lang="en-US" dirty="0">
                <a:solidFill>
                  <a:schemeClr val="bg1"/>
                </a:solidFill>
              </a:rPr>
              <a:t>Gene Manipulation</a:t>
            </a:r>
          </a:p>
        </p:txBody>
      </p:sp>
      <p:sp>
        <p:nvSpPr>
          <p:cNvPr id="3" name="Content Placeholder 2">
            <a:extLst>
              <a:ext uri="{FF2B5EF4-FFF2-40B4-BE49-F238E27FC236}">
                <a16:creationId xmlns:a16="http://schemas.microsoft.com/office/drawing/2014/main" id="{DBCB4B36-DC0D-4A5E-AAA4-C8D1EE5C111B}"/>
              </a:ext>
            </a:extLst>
          </p:cNvPr>
          <p:cNvSpPr>
            <a:spLocks noGrp="1"/>
          </p:cNvSpPr>
          <p:nvPr>
            <p:ph idx="1"/>
          </p:nvPr>
        </p:nvSpPr>
        <p:spPr>
          <a:xfrm>
            <a:off x="487547" y="1355556"/>
            <a:ext cx="3275562" cy="1031045"/>
          </a:xfrm>
        </p:spPr>
        <p:txBody>
          <a:bodyPr/>
          <a:lstStyle/>
          <a:p>
            <a:r>
              <a:rPr lang="en-US" dirty="0">
                <a:solidFill>
                  <a:schemeClr val="bg1"/>
                </a:solidFill>
              </a:rPr>
              <a:t>RNAi transgenes</a:t>
            </a:r>
          </a:p>
          <a:p>
            <a:endParaRPr lang="en-US" dirty="0"/>
          </a:p>
        </p:txBody>
      </p:sp>
      <p:sp>
        <p:nvSpPr>
          <p:cNvPr id="11" name="TextBox 10">
            <a:extLst>
              <a:ext uri="{FF2B5EF4-FFF2-40B4-BE49-F238E27FC236}">
                <a16:creationId xmlns:a16="http://schemas.microsoft.com/office/drawing/2014/main" id="{C299CD90-9DE7-4CFE-9375-FE7AB1F82F69}"/>
              </a:ext>
            </a:extLst>
          </p:cNvPr>
          <p:cNvSpPr txBox="1"/>
          <p:nvPr/>
        </p:nvSpPr>
        <p:spPr>
          <a:xfrm>
            <a:off x="344999" y="6264159"/>
            <a:ext cx="3555627" cy="707886"/>
          </a:xfrm>
          <a:prstGeom prst="rect">
            <a:avLst/>
          </a:prstGeom>
          <a:noFill/>
        </p:spPr>
        <p:txBody>
          <a:bodyPr wrap="square" rtlCol="0">
            <a:spAutoFit/>
          </a:bodyPr>
          <a:lstStyle/>
          <a:p>
            <a:r>
              <a:rPr lang="en-US" sz="800" dirty="0">
                <a:solidFill>
                  <a:schemeClr val="bg1"/>
                </a:solidFill>
              </a:rPr>
              <a:t>Refurbished/edited fig 1 &amp; fig 3 graphic from paper Pratt, A., &amp; </a:t>
            </a:r>
            <a:r>
              <a:rPr lang="en-US" sz="800" dirty="0" err="1">
                <a:solidFill>
                  <a:schemeClr val="bg1"/>
                </a:solidFill>
              </a:rPr>
              <a:t>Macrae</a:t>
            </a:r>
            <a:r>
              <a:rPr lang="en-US" sz="800" dirty="0">
                <a:solidFill>
                  <a:schemeClr val="bg1"/>
                </a:solidFill>
              </a:rPr>
              <a:t>, I. (2009). The RNA-induced Silencing Complex: A Versatile Gene-silencing Machine. </a:t>
            </a:r>
            <a:r>
              <a:rPr lang="en-US" sz="800" i="1" dirty="0">
                <a:solidFill>
                  <a:schemeClr val="bg1"/>
                </a:solidFill>
              </a:rPr>
              <a:t>Journal Of Biological Chemistry,</a:t>
            </a:r>
            <a:r>
              <a:rPr lang="en-US" sz="800" dirty="0">
                <a:solidFill>
                  <a:schemeClr val="bg1"/>
                </a:solidFill>
              </a:rPr>
              <a:t> </a:t>
            </a:r>
            <a:r>
              <a:rPr lang="en-US" sz="800" i="1" dirty="0">
                <a:solidFill>
                  <a:schemeClr val="bg1"/>
                </a:solidFill>
              </a:rPr>
              <a:t>284</a:t>
            </a:r>
            <a:r>
              <a:rPr lang="en-US" sz="800" dirty="0">
                <a:solidFill>
                  <a:schemeClr val="bg1"/>
                </a:solidFill>
              </a:rPr>
              <a:t>(27), 17897-17901.</a:t>
            </a:r>
          </a:p>
          <a:p>
            <a:pPr lvl="0"/>
            <a:endParaRPr lang="en-US" sz="800" dirty="0"/>
          </a:p>
        </p:txBody>
      </p:sp>
      <p:pic>
        <p:nvPicPr>
          <p:cNvPr id="6" name="Picture 5">
            <a:extLst>
              <a:ext uri="{FF2B5EF4-FFF2-40B4-BE49-F238E27FC236}">
                <a16:creationId xmlns:a16="http://schemas.microsoft.com/office/drawing/2014/main" id="{D281A85E-9C67-4DC4-8379-367384E26B74}"/>
              </a:ext>
            </a:extLst>
          </p:cNvPr>
          <p:cNvPicPr>
            <a:picLocks noChangeAspect="1"/>
          </p:cNvPicPr>
          <p:nvPr/>
        </p:nvPicPr>
        <p:blipFill>
          <a:blip r:embed="rId3"/>
          <a:stretch>
            <a:fillRect/>
          </a:stretch>
        </p:blipFill>
        <p:spPr>
          <a:xfrm>
            <a:off x="3195583" y="788011"/>
            <a:ext cx="8508870" cy="5476148"/>
          </a:xfrm>
          <a:prstGeom prst="rect">
            <a:avLst/>
          </a:prstGeom>
        </p:spPr>
      </p:pic>
    </p:spTree>
    <p:extLst>
      <p:ext uri="{BB962C8B-B14F-4D97-AF65-F5344CB8AC3E}">
        <p14:creationId xmlns:p14="http://schemas.microsoft.com/office/powerpoint/2010/main" val="380814255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2444</TotalTime>
  <Words>1539</Words>
  <Application>Microsoft Office PowerPoint</Application>
  <PresentationFormat>Widescreen</PresentationFormat>
  <Paragraphs>130</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Yu Mincho</vt:lpstr>
      <vt:lpstr>Calibri</vt:lpstr>
      <vt:lpstr>Century Gothic</vt:lpstr>
      <vt:lpstr>Times New Roman</vt:lpstr>
      <vt:lpstr>Wingdings</vt:lpstr>
      <vt:lpstr>Wingdings 3</vt:lpstr>
      <vt:lpstr>Slice</vt:lpstr>
      <vt:lpstr>Discovery of possible connection between cln3 and cisd2 genes through notch signaling</vt:lpstr>
      <vt:lpstr>Genetic Diseases</vt:lpstr>
      <vt:lpstr>Jones et al. (2014)</vt:lpstr>
      <vt:lpstr>What connects one genes function to another genes function?</vt:lpstr>
      <vt:lpstr>Notch signaling</vt:lpstr>
      <vt:lpstr>How are these genes connected</vt:lpstr>
      <vt:lpstr>How are these genes connected</vt:lpstr>
      <vt:lpstr>Gene Manipulation</vt:lpstr>
      <vt:lpstr>Gene Manipulation</vt:lpstr>
      <vt:lpstr>Notch signaling a connection for genes</vt:lpstr>
      <vt:lpstr>Connections between genes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Discovery of possible connection between cln3 and cisd3 gene through notch signaling</dc:title>
  <dc:creator>Becca</dc:creator>
  <cp:lastModifiedBy>Becca</cp:lastModifiedBy>
  <cp:revision>95</cp:revision>
  <dcterms:created xsi:type="dcterms:W3CDTF">2017-11-28T03:42:36Z</dcterms:created>
  <dcterms:modified xsi:type="dcterms:W3CDTF">2017-12-13T15:23:47Z</dcterms:modified>
</cp:coreProperties>
</file>