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80" autoAdjust="0"/>
  </p:normalViewPr>
  <p:slideViewPr>
    <p:cSldViewPr snapToGrid="0" snapToObjects="1">
      <p:cViewPr>
        <p:scale>
          <a:sx n="85" d="100"/>
          <a:sy n="85" d="100"/>
        </p:scale>
        <p:origin x="-20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65651374416521"/>
          <c:y val="0.0201906340654786"/>
          <c:w val="0.863514702877709"/>
          <c:h val="0.7754690826986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Speed </c:v>
                </c:pt>
              </c:strCache>
            </c:strRef>
          </c:tx>
          <c:xVal>
            <c:numRef>
              <c:f>Sheet1!$A$2:$A$4</c:f>
              <c:numCache>
                <c:formatCode>General</c:formatCode>
                <c:ptCount val="3"/>
                <c:pt idx="0">
                  <c:v>10.0</c:v>
                </c:pt>
                <c:pt idx="1">
                  <c:v>30.0</c:v>
                </c:pt>
                <c:pt idx="2">
                  <c:v>50.0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20.0</c:v>
                </c:pt>
                <c:pt idx="1">
                  <c:v>40.0</c:v>
                </c:pt>
                <c:pt idx="2">
                  <c:v>50.0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9496392"/>
        <c:axId val="2078343016"/>
      </c:scatterChart>
      <c:valAx>
        <c:axId val="2079496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600">
                    <a:latin typeface="Times"/>
                    <a:cs typeface="Times"/>
                  </a:defRPr>
                </a:pPr>
                <a:r>
                  <a:rPr lang="en-US" sz="3600">
                    <a:latin typeface="Times"/>
                    <a:cs typeface="Times"/>
                  </a:rPr>
                  <a:t>Time of Ethanol Exposure</a:t>
                </a:r>
              </a:p>
            </c:rich>
          </c:tx>
          <c:layout>
            <c:manualLayout>
              <c:xMode val="edge"/>
              <c:yMode val="edge"/>
              <c:x val="0.190414029545916"/>
              <c:y val="0.87087247022368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78343016"/>
        <c:crosses val="autoZero"/>
        <c:crossBetween val="midCat"/>
      </c:valAx>
      <c:valAx>
        <c:axId val="2078343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3600">
                    <a:latin typeface="Times"/>
                    <a:cs typeface="Times"/>
                  </a:defRPr>
                </a:pPr>
                <a:r>
                  <a:rPr lang="en-US" sz="3600">
                    <a:latin typeface="Times"/>
                    <a:cs typeface="Times"/>
                  </a:rPr>
                  <a:t>Speed</a:t>
                </a:r>
              </a:p>
            </c:rich>
          </c:tx>
          <c:layout>
            <c:manualLayout>
              <c:xMode val="edge"/>
              <c:yMode val="edge"/>
              <c:x val="0.0"/>
              <c:y val="0.287213195206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0794963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A1393-1A69-4A4A-BF41-B6B75B7B5327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41A2F-15D1-E645-B90B-84C31F14E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4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about 17,000 </a:t>
            </a:r>
            <a:r>
              <a:rPr lang="en-US" dirty="0" err="1" smtClean="0"/>
              <a:t>american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abuse alcohol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would be great if we could understand the mechanisms underlying the development of tolerance to alcohol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molecular nature of acute response to ethanol is not well known.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Lots of research has been conducted on ethanol regulation and the mechanisms involved, but there is still a lot to be discovered.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proposal is based on research done on C.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elegans’s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response to alcohol. Because alcohol consumption alters behaviors in C. elegans as it does in mammals.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41A2F-15D1-E645-B90B-84C31F14E5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thought to be a neuronal response to the depressive effects of alcohol on</a:t>
            </a:r>
            <a:r>
              <a:rPr lang="en-US" baseline="0" dirty="0" smtClean="0"/>
              <a:t> locomotion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AFT</a:t>
            </a:r>
            <a:r>
              <a:rPr lang="en-US" baseline="0" dirty="0" smtClean="0"/>
              <a:t> occurs in C. elegans exactly as depicted in the graph. As the time </a:t>
            </a:r>
            <a:r>
              <a:rPr lang="en-US" baseline="0" dirty="0" err="1" smtClean="0"/>
              <a:t>intp</a:t>
            </a:r>
            <a:r>
              <a:rPr lang="en-US" baseline="0" dirty="0" smtClean="0"/>
              <a:t> </a:t>
            </a:r>
            <a:r>
              <a:rPr lang="en-US" baseline="0" dirty="0" smtClean="0"/>
              <a:t>exposure increases, locomotion increases. </a:t>
            </a:r>
          </a:p>
          <a:p>
            <a:r>
              <a:rPr lang="en-US" baseline="0" dirty="0" smtClean="0"/>
              <a:t>At 30 minutes </a:t>
            </a:r>
            <a:r>
              <a:rPr lang="en-US" baseline="0" dirty="0" smtClean="0"/>
              <a:t>into </a:t>
            </a:r>
            <a:r>
              <a:rPr lang="en-US" baseline="0" dirty="0" smtClean="0"/>
              <a:t>exposure, AFT shows up as an increase in locomotion. </a:t>
            </a:r>
          </a:p>
          <a:p>
            <a:r>
              <a:rPr lang="en-US" baseline="0" dirty="0" smtClean="0"/>
              <a:t>In other words, AFT is an adaptation to the presence of alcohol in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41A2F-15D1-E645-B90B-84C31F14E5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3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EPA is a fatty acid present in </a:t>
            </a:r>
            <a:r>
              <a:rPr lang="en-US" dirty="0" err="1" smtClean="0"/>
              <a:t>C.elegans</a:t>
            </a:r>
            <a:r>
              <a:rPr lang="en-US" dirty="0" smtClean="0"/>
              <a:t> and mammals that was discovered to be necessary for the development of AFT in </a:t>
            </a:r>
            <a:r>
              <a:rPr lang="en-US" i="1" dirty="0" smtClean="0"/>
              <a:t>C. elegans</a:t>
            </a:r>
            <a:r>
              <a:rPr lang="en-US" dirty="0" smtClean="0"/>
              <a:t> and is also present in mammals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fat-1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gene that encodes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for the formation of EPA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graph above shows the speed of fat-1 </a:t>
            </a:r>
            <a:r>
              <a:rPr lang="en-US" baseline="0" dirty="0" smtClean="0"/>
              <a:t>mutants of C. </a:t>
            </a:r>
            <a:r>
              <a:rPr lang="en-US" baseline="0" dirty="0" err="1" smtClean="0"/>
              <a:t>elegans</a:t>
            </a:r>
            <a:r>
              <a:rPr lang="en-US" baseline="0" dirty="0" smtClean="0"/>
              <a:t>,  </a:t>
            </a:r>
            <a:r>
              <a:rPr lang="en-US" baseline="0" dirty="0" smtClean="0"/>
              <a:t>which are not able to develop AFT compared with N2 </a:t>
            </a:r>
            <a:r>
              <a:rPr lang="en-US" baseline="0" dirty="0" smtClean="0"/>
              <a:t>Wild type, </a:t>
            </a:r>
            <a:r>
              <a:rPr lang="en-US" baseline="0" dirty="0" smtClean="0"/>
              <a:t>which have normal levels of EPA and are able to develop AFT.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41A2F-15D1-E645-B90B-84C31F14E5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9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was found that at normal levels of NPR-1 in C. </a:t>
            </a:r>
            <a:r>
              <a:rPr lang="en-US" dirty="0" err="1" smtClean="0"/>
              <a:t>elegans</a:t>
            </a:r>
            <a:r>
              <a:rPr lang="en-US" dirty="0" smtClean="0"/>
              <a:t>,</a:t>
            </a:r>
            <a:r>
              <a:rPr lang="en-US" baseline="0" dirty="0" smtClean="0"/>
              <a:t> AFT developed at a normal rate. But when higher levels of  NPR-1 were </a:t>
            </a:r>
            <a:r>
              <a:rPr lang="en-US" baseline="0" dirty="0" err="1" smtClean="0"/>
              <a:t>intorduced</a:t>
            </a:r>
            <a:r>
              <a:rPr lang="en-US" baseline="0" dirty="0" smtClean="0"/>
              <a:t> into the worms, NPR-1 suppressed the development of AFT</a:t>
            </a:r>
          </a:p>
          <a:p>
            <a:r>
              <a:rPr lang="en-US" baseline="0" dirty="0" smtClean="0"/>
              <a:t>The graph shows the speed of the animals with higher levels of NPR-1, compared with that of the Wild Type. At the 30 minute time point, the speed of the animals with higher NPR-1 decreased, showing that NPR-1 suppresses the development of AFT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41A2F-15D1-E645-B90B-84C31F14E5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9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we know so far is that EPA aids in the development of AFT and NPR-1 acts to suppress the development of AFT. These two things have opposing functions relating to tolerance. So through this experiment, I would like to find out if EPA works through or with NPR-1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41A2F-15D1-E645-B90B-84C31F14E5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8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groups of worms will be used For</a:t>
            </a:r>
            <a:r>
              <a:rPr lang="en-US" baseline="0" dirty="0" smtClean="0"/>
              <a:t> </a:t>
            </a:r>
            <a:r>
              <a:rPr lang="en-US" baseline="0" dirty="0" smtClean="0"/>
              <a:t>this </a:t>
            </a:r>
            <a:r>
              <a:rPr lang="en-US" baseline="0" dirty="0" smtClean="0"/>
              <a:t>experiment. The first group of </a:t>
            </a:r>
            <a:r>
              <a:rPr lang="en-US" baseline="0" dirty="0" smtClean="0"/>
              <a:t>worms will be fed dietary supplements of EPA, resulting in the accumulation of greater than WT levels of EPA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 second group will be a fat-1 mutant, which will be purchased. </a:t>
            </a:r>
          </a:p>
          <a:p>
            <a:r>
              <a:rPr lang="en-US" baseline="0" dirty="0" smtClean="0"/>
              <a:t>To </a:t>
            </a:r>
            <a:r>
              <a:rPr lang="en-US" baseline="0" dirty="0" smtClean="0"/>
              <a:t>check for a change in NPR-1 function levels, reverse transcription polymerase chain reaction will be used. cDNA will be derived from </a:t>
            </a:r>
            <a:r>
              <a:rPr lang="en-US" baseline="0" dirty="0" smtClean="0"/>
              <a:t>the two groups of worms </a:t>
            </a:r>
            <a:r>
              <a:rPr lang="en-US" baseline="0" dirty="0" smtClean="0"/>
              <a:t>by isolating the mRNA from the npr-1 gene. The cDNA will then be amplified using PCR. The level of npr-1 mRNA will then </a:t>
            </a:r>
            <a:r>
              <a:rPr lang="en-US" baseline="0" dirty="0" smtClean="0"/>
              <a:t>be quantified using a standard curve which will determine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expression levels of the npr-1 gene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expected that higher levels of EPA might produce higher </a:t>
            </a:r>
            <a:r>
              <a:rPr lang="en-US" dirty="0" smtClean="0"/>
              <a:t>lower</a:t>
            </a:r>
            <a:r>
              <a:rPr lang="en-US" baseline="0" dirty="0" smtClean="0"/>
              <a:t>  levels</a:t>
            </a:r>
            <a:r>
              <a:rPr lang="en-US" dirty="0" smtClean="0"/>
              <a:t> </a:t>
            </a:r>
            <a:r>
              <a:rPr lang="en-US" dirty="0" smtClean="0"/>
              <a:t>of npr-1 mRNA </a:t>
            </a:r>
            <a:r>
              <a:rPr lang="en-US" dirty="0" smtClean="0"/>
              <a:t>because</a:t>
            </a:r>
            <a:r>
              <a:rPr lang="en-US" baseline="0" dirty="0" smtClean="0"/>
              <a:t> higher levels of EPA relate with higher levels of AFT,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means that levels of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npr-1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mRNA in these worms will have to be lower than WT, as NPR-1 suppresses the development of AFT.</a:t>
            </a:r>
            <a:r>
              <a:rPr lang="en-US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41A2F-15D1-E645-B90B-84C31F14E5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5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</a:t>
            </a:r>
            <a:r>
              <a:rPr lang="en-US" baseline="0" dirty="0" smtClean="0"/>
              <a:t> worms that are fed supplemental levels of EPA, it is expected </a:t>
            </a:r>
            <a:r>
              <a:rPr lang="en-US" dirty="0" smtClean="0"/>
              <a:t>that higher levels of EPA might produce lower</a:t>
            </a:r>
            <a:r>
              <a:rPr lang="en-US" baseline="0" dirty="0" smtClean="0"/>
              <a:t>  levels</a:t>
            </a:r>
            <a:r>
              <a:rPr lang="en-US" dirty="0" smtClean="0"/>
              <a:t> of npr-1 mRNA because</a:t>
            </a:r>
            <a:r>
              <a:rPr lang="en-US" baseline="0" dirty="0" smtClean="0"/>
              <a:t> higher levels of EPA relate with higher levels of AFT,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means that levels of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npr-1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mRNA in these worms will have to be lower than WT, as NPR-1 suppresses the development of AFT.</a:t>
            </a:r>
            <a:r>
              <a:rPr lang="en-US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In the fat-1</a:t>
            </a:r>
            <a:r>
              <a:rPr lang="en-US" baseline="0" dirty="0" smtClean="0">
                <a:effectLst/>
              </a:rPr>
              <a:t> mutant worms, it is expected that there will be higher levels of npr-1 mRNA because fata-1 mutants have no EPA, which correlates to no AFT. As we saw previously, an increase in npr-1 results in lower levels of AFT</a:t>
            </a:r>
            <a:endParaRPr lang="en-US" dirty="0" smtClean="0">
              <a:effectLst/>
            </a:endParaRPr>
          </a:p>
          <a:p>
            <a:endParaRPr lang="en-US" baseline="0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results appear</a:t>
            </a:r>
            <a:r>
              <a:rPr lang="en-US" dirty="0" smtClean="0"/>
              <a:t> </a:t>
            </a:r>
            <a:r>
              <a:rPr lang="en-US" dirty="0" smtClean="0"/>
              <a:t>as predicted, we can make the observation that EPA </a:t>
            </a:r>
            <a:r>
              <a:rPr lang="en-US" dirty="0" smtClean="0"/>
              <a:t>and </a:t>
            </a:r>
            <a:r>
              <a:rPr lang="en-US" dirty="0" smtClean="0"/>
              <a:t>NPR-</a:t>
            </a:r>
            <a:r>
              <a:rPr lang="en-US" dirty="0" smtClean="0"/>
              <a:t>1</a:t>
            </a:r>
            <a:r>
              <a:rPr lang="en-US" baseline="0" dirty="0" smtClean="0"/>
              <a:t> do act through each other and they have some sort of connection</a:t>
            </a:r>
            <a:endParaRPr lang="en-US" dirty="0" smtClean="0"/>
          </a:p>
          <a:p>
            <a:r>
              <a:rPr lang="en-US" dirty="0" smtClean="0"/>
              <a:t>However, if the levels of npr-1 mRNA remain unchanged, we can make the observation that these two mechanisms of ethanol tolerance are independent of each other.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41A2F-15D1-E645-B90B-84C31F14E5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2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41A2F-15D1-E645-B90B-84C31F14E5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9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F66AD8-BC4A-4004-9882-414398D930CA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aa.nih.gov/alcohol-health/overview-alcohol-consumption/alcohol-facts-and-statistics" TargetMode="External"/><Relationship Id="rId4" Type="http://schemas.openxmlformats.org/officeDocument/2006/relationships/hyperlink" Target="http://journals.plos.org/plosone/article?id=10.1371/journal.pone.0035192" TargetMode="External"/><Relationship Id="rId5" Type="http://schemas.openxmlformats.org/officeDocument/2006/relationships/hyperlink" Target="http://www.sciencedirect.com/science/article/pii/S0896627304002922" TargetMode="External"/><Relationship Id="rId6" Type="http://schemas.openxmlformats.org/officeDocument/2006/relationships/hyperlink" Target="http://www.nature.com:%20http://www.nature.com/articles/nprot.2006.236" TargetMode="External"/><Relationship Id="rId7" Type="http://schemas.openxmlformats.org/officeDocument/2006/relationships/hyperlink" Target="https://www.qiagen.com/us/resources/faq?id=411524f1-fe07-41bc-bbd2-32e1ce16b497&amp;lang=en" TargetMode="External"/><Relationship Id="rId8" Type="http://schemas.openxmlformats.org/officeDocument/2006/relationships/hyperlink" Target="https://www.ncbi.nlm.nih.gov/pmc/articles/PMC414655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0466" y="3397166"/>
            <a:ext cx="6477000" cy="117408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Book Antiqua"/>
                <a:cs typeface="Book Antiqua"/>
              </a:rPr>
              <a:t>By: </a:t>
            </a:r>
            <a:r>
              <a:rPr lang="en-US" sz="2400" b="1" dirty="0" smtClean="0">
                <a:solidFill>
                  <a:schemeClr val="tx1"/>
                </a:solidFill>
                <a:latin typeface="Book Antiqua"/>
                <a:cs typeface="Book Antiqua"/>
              </a:rPr>
              <a:t>Oluchi </a:t>
            </a:r>
            <a:r>
              <a:rPr lang="en-US" sz="2400" b="1" dirty="0" err="1" smtClean="0">
                <a:solidFill>
                  <a:schemeClr val="tx1"/>
                </a:solidFill>
                <a:latin typeface="Book Antiqua"/>
                <a:cs typeface="Book Antiqua"/>
              </a:rPr>
              <a:t>ChIgbu</a:t>
            </a:r>
            <a:endParaRPr lang="en-US" sz="2400" b="1" dirty="0">
              <a:solidFill>
                <a:schemeClr val="tx1"/>
              </a:solidFill>
              <a:latin typeface="Book Antiqua"/>
              <a:cs typeface="Book Antiq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0"/>
            <a:ext cx="8297333" cy="294253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Do </a:t>
            </a:r>
            <a:r>
              <a:rPr lang="en-US" b="1" dirty="0" smtClean="0">
                <a:solidFill>
                  <a:srgbClr val="000000"/>
                </a:solidFill>
              </a:rPr>
              <a:t>Levels of EPA in </a:t>
            </a:r>
            <a:r>
              <a:rPr lang="en-US" b="1" i="1" dirty="0" smtClean="0">
                <a:solidFill>
                  <a:srgbClr val="000000"/>
                </a:solidFill>
              </a:rPr>
              <a:t>C. </a:t>
            </a:r>
            <a:r>
              <a:rPr lang="en-US" b="1" i="1" dirty="0" err="1" smtClean="0">
                <a:solidFill>
                  <a:srgbClr val="000000"/>
                </a:solidFill>
              </a:rPr>
              <a:t>elegans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Alter Transcriptional Regulation of </a:t>
            </a:r>
            <a:r>
              <a:rPr lang="en-US" b="1" dirty="0" smtClean="0">
                <a:solidFill>
                  <a:srgbClr val="000000"/>
                </a:solidFill>
              </a:rPr>
              <a:t>NPR-</a:t>
            </a:r>
            <a:r>
              <a:rPr lang="en-US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8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6076"/>
            <a:ext cx="7313613" cy="8683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Alcohol Abuse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90171"/>
            <a:ext cx="7155543" cy="5565894"/>
          </a:xfrm>
        </p:spPr>
      </p:pic>
    </p:spTree>
    <p:extLst>
      <p:ext uri="{BB962C8B-B14F-4D97-AF65-F5344CB8AC3E}">
        <p14:creationId xmlns:p14="http://schemas.microsoft.com/office/powerpoint/2010/main" val="22124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Acute Functional Tolerance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296270"/>
              </p:ext>
            </p:extLst>
          </p:nvPr>
        </p:nvGraphicFramePr>
        <p:xfrm>
          <a:off x="196973" y="1595664"/>
          <a:ext cx="8547548" cy="473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729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Eicosapentaenoic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Acid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Screen Shot 2017-12-13 at 11.11.24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0" t="35148" r="42898" b="31163"/>
          <a:stretch/>
        </p:blipFill>
        <p:spPr>
          <a:xfrm>
            <a:off x="750375" y="1630094"/>
            <a:ext cx="7657679" cy="5227906"/>
          </a:xfrm>
        </p:spPr>
      </p:pic>
    </p:spTree>
    <p:extLst>
      <p:ext uri="{BB962C8B-B14F-4D97-AF65-F5344CB8AC3E}">
        <p14:creationId xmlns:p14="http://schemas.microsoft.com/office/powerpoint/2010/main" val="56853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692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NPR-1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424"/>
            <a:ext cx="8229600" cy="4373563"/>
          </a:xfrm>
        </p:spPr>
        <p:txBody>
          <a:bodyPr/>
          <a:lstStyle/>
          <a:p>
            <a:r>
              <a:rPr lang="en-US" dirty="0" smtClean="0"/>
              <a:t>NPR-1 is a protein that suppresses the development of ethanol tolerance in C. </a:t>
            </a:r>
            <a:r>
              <a:rPr lang="en-US" dirty="0" err="1" smtClean="0"/>
              <a:t>elegans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5" descr="npr-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1" t="40498" r="39428" b="38490"/>
          <a:stretch/>
        </p:blipFill>
        <p:spPr>
          <a:xfrm>
            <a:off x="283882" y="2369490"/>
            <a:ext cx="8710354" cy="44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6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11054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Do EPA and NPR-1 Work Through Each Other?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903673"/>
              </p:ext>
            </p:extLst>
          </p:nvPr>
        </p:nvGraphicFramePr>
        <p:xfrm>
          <a:off x="1222246" y="1908331"/>
          <a:ext cx="6685558" cy="174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221"/>
                <a:gridCol w="3597337"/>
              </a:tblGrid>
              <a:tr h="651091">
                <a:tc>
                  <a:txBody>
                    <a:bodyPr/>
                    <a:lstStyle/>
                    <a:p>
                      <a:r>
                        <a:rPr lang="en-US" dirty="0" smtClean="0"/>
                        <a:t>Normal EPA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EPA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096895">
                <a:tc>
                  <a:txBody>
                    <a:bodyPr/>
                    <a:lstStyle/>
                    <a:p>
                      <a:r>
                        <a:rPr lang="en-US" dirty="0" smtClean="0"/>
                        <a:t>Wild</a:t>
                      </a:r>
                      <a:r>
                        <a:rPr lang="en-US" baseline="0" dirty="0" smtClean="0"/>
                        <a:t> Type 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 </a:t>
                      </a:r>
                      <a:r>
                        <a:rPr lang="en-US" dirty="0" smtClean="0"/>
                        <a:t>AFT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44712"/>
              </p:ext>
            </p:extLst>
          </p:nvPr>
        </p:nvGraphicFramePr>
        <p:xfrm>
          <a:off x="1172142" y="4174573"/>
          <a:ext cx="673566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1586"/>
                <a:gridCol w="3594076"/>
              </a:tblGrid>
              <a:tr h="602693">
                <a:tc>
                  <a:txBody>
                    <a:bodyPr/>
                    <a:lstStyle/>
                    <a:p>
                      <a:r>
                        <a:rPr lang="en-US" dirty="0" smtClean="0"/>
                        <a:t>Normal NPR-1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More NPR-1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11928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Wild Type  AFT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Lower AFT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5584228" y="4867349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5473298" y="2510907"/>
            <a:ext cx="914400" cy="9144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Experiment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n</a:t>
            </a:r>
            <a:r>
              <a:rPr lang="en-US" sz="4000" dirty="0" smtClean="0">
                <a:solidFill>
                  <a:srgbClr val="000000"/>
                </a:solidFill>
              </a:rPr>
              <a:t>pr-1mRNA will be quantified from EPA </a:t>
            </a:r>
            <a:r>
              <a:rPr lang="en-US" sz="4000" dirty="0">
                <a:solidFill>
                  <a:srgbClr val="000000"/>
                </a:solidFill>
              </a:rPr>
              <a:t>supplemented </a:t>
            </a:r>
            <a:r>
              <a:rPr lang="en-US" sz="4000" dirty="0" smtClean="0">
                <a:solidFill>
                  <a:srgbClr val="000000"/>
                </a:solidFill>
              </a:rPr>
              <a:t>worms and fat-1 mutants. </a:t>
            </a:r>
          </a:p>
          <a:p>
            <a:pPr marL="114300" indent="0">
              <a:buNone/>
            </a:pPr>
            <a:endParaRPr lang="en-US" sz="4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941" y="747059"/>
            <a:ext cx="50202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Book Antiqua"/>
                <a:cs typeface="Book Antiqua"/>
              </a:rPr>
              <a:t>DISCUSSION</a:t>
            </a:r>
            <a:endParaRPr lang="en-US" sz="3500" dirty="0">
              <a:latin typeface="Book Antiqua"/>
              <a:cs typeface="Book Antiqu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EPA levels </a:t>
            </a:r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npr</a:t>
            </a:r>
            <a:r>
              <a:rPr lang="en-US" sz="4000" dirty="0" smtClean="0">
                <a:solidFill>
                  <a:srgbClr val="000000"/>
                </a:solidFill>
              </a:rPr>
              <a:t>-1 mRNA levels  </a:t>
            </a:r>
            <a:endParaRPr lang="en-US" sz="4000" dirty="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EPA levels </a:t>
            </a:r>
          </a:p>
          <a:p>
            <a:r>
              <a:rPr lang="en-US" sz="4000" dirty="0">
                <a:solidFill>
                  <a:srgbClr val="000000"/>
                </a:solidFill>
              </a:rPr>
              <a:t>n</a:t>
            </a:r>
            <a:r>
              <a:rPr lang="en-US" sz="4000" dirty="0" smtClean="0">
                <a:solidFill>
                  <a:srgbClr val="000000"/>
                </a:solidFill>
              </a:rPr>
              <a:t>pr-1mRNA levels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411570" y="1752600"/>
            <a:ext cx="242316" cy="52909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52323" y="4699000"/>
            <a:ext cx="242316" cy="52909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445033" y="2597909"/>
            <a:ext cx="230885" cy="5388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423001" y="4005368"/>
            <a:ext cx="230885" cy="5388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0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Alcoholism</a:t>
            </a:r>
            <a:r>
              <a:rPr lang="en-US" dirty="0"/>
              <a:t>, N. I.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Alcohol Facts and Statistics</a:t>
            </a:r>
            <a:r>
              <a:rPr lang="en-US" dirty="0"/>
              <a:t>. Retrieved from https://</a:t>
            </a:r>
            <a:r>
              <a:rPr lang="en-US" dirty="0" err="1"/>
              <a:t>www.niaaa.nih.gov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https://www.niaaa.nih.gov/alcohol-health/overview-alcohol-consumption/alcohol-facts-and-statistics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dirty="0" err="1" smtClean="0"/>
              <a:t>Bettinger</a:t>
            </a:r>
            <a:r>
              <a:rPr lang="en-US" dirty="0"/>
              <a:t>, J.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Lipid Environment Modulates the Development of Acute Tolerance to Ethanol in </a:t>
            </a:r>
            <a:r>
              <a:rPr lang="en-US" i="1" dirty="0" err="1"/>
              <a:t>Caenorhabditis</a:t>
            </a:r>
            <a:r>
              <a:rPr lang="en-US" i="1" dirty="0"/>
              <a:t> </a:t>
            </a:r>
            <a:r>
              <a:rPr lang="en-US" i="1" dirty="0" err="1"/>
              <a:t>elegans</a:t>
            </a:r>
            <a:r>
              <a:rPr lang="en-US" i="1" dirty="0"/>
              <a:t>.</a:t>
            </a:r>
            <a:r>
              <a:rPr lang="en-US" dirty="0"/>
              <a:t> Retrieved from http://</a:t>
            </a:r>
            <a:r>
              <a:rPr lang="en-US" dirty="0" err="1"/>
              <a:t>journals.plos.org</a:t>
            </a:r>
            <a:r>
              <a:rPr lang="en-US" dirty="0"/>
              <a:t>: 4 May  2012 </a:t>
            </a:r>
            <a:r>
              <a:rPr lang="en-US" u="sng" dirty="0">
                <a:hlinkClick r:id="rId4"/>
              </a:rPr>
              <a:t>http://journals.plos.org/plosone/article?id=10.1371/journal.pone.0035192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Davies</a:t>
            </a:r>
            <a:r>
              <a:rPr lang="en-US" dirty="0"/>
              <a:t>, A.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Natural Variation in the npr-1 Gene Modifies Ethanol Responses of Wild Strains of C. </a:t>
            </a:r>
            <a:r>
              <a:rPr lang="en-US" i="1" dirty="0" err="1"/>
              <a:t>elegans</a:t>
            </a:r>
            <a:r>
              <a:rPr lang="en-US" i="1" dirty="0"/>
              <a:t>.</a:t>
            </a:r>
            <a:r>
              <a:rPr lang="en-US" dirty="0"/>
              <a:t> Retrieved from http://</a:t>
            </a:r>
            <a:r>
              <a:rPr lang="en-US" dirty="0" err="1"/>
              <a:t>www.sciencedirect.com</a:t>
            </a:r>
            <a:r>
              <a:rPr lang="en-US" dirty="0"/>
              <a:t>: Journal 45, Issue 5, 10 June 2004, Pages 731-743 </a:t>
            </a:r>
            <a:r>
              <a:rPr lang="en-US" u="sng" dirty="0">
                <a:hlinkClick r:id="rId5"/>
              </a:rPr>
              <a:t>http://www.sciencedirect.com/science/article/pii/S0896627304002922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Nolan</a:t>
            </a:r>
            <a:r>
              <a:rPr lang="en-US" dirty="0"/>
              <a:t>, T.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Quantification of mRNA using real-time RT-PCR.</a:t>
            </a:r>
            <a:r>
              <a:rPr lang="en-US" dirty="0"/>
              <a:t> Retrieved from </a:t>
            </a:r>
            <a:r>
              <a:rPr lang="en-US" u="sng" dirty="0">
                <a:hlinkClick r:id="rId6"/>
              </a:rPr>
              <a:t>http://www.nature.com: http://www.nature.com/articles/nprot.2006.236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dirty="0" err="1" smtClean="0"/>
              <a:t>Qiagen</a:t>
            </a:r>
            <a:r>
              <a:rPr lang="en-US" dirty="0"/>
              <a:t>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What is the standard curve method for </a:t>
            </a:r>
            <a:r>
              <a:rPr lang="en-US" i="1" dirty="0" err="1"/>
              <a:t>qPCR</a:t>
            </a:r>
            <a:r>
              <a:rPr lang="en-US" i="1" dirty="0"/>
              <a:t> assay data analysis? How is the standard curve method for </a:t>
            </a:r>
            <a:r>
              <a:rPr lang="en-US" i="1" dirty="0" err="1"/>
              <a:t>qPCR</a:t>
            </a:r>
            <a:r>
              <a:rPr lang="en-US" i="1" dirty="0"/>
              <a:t> assay data analysis performed?</a:t>
            </a:r>
            <a:r>
              <a:rPr lang="en-US" dirty="0"/>
              <a:t> Retrieved from https://</a:t>
            </a:r>
            <a:r>
              <a:rPr lang="en-US" dirty="0" err="1"/>
              <a:t>www.qiagen.com</a:t>
            </a:r>
            <a:r>
              <a:rPr lang="en-US" dirty="0"/>
              <a:t>: </a:t>
            </a:r>
            <a:r>
              <a:rPr lang="en-US" u="sng" dirty="0">
                <a:hlinkClick r:id="rId7"/>
              </a:rPr>
              <a:t>https://www.qiagen.com/us/resources/faq?id=411524f1-fe07-41bc-bbd2-32e1ce16b497&amp;lang=en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dirty="0" err="1" smtClean="0"/>
              <a:t>Raabe</a:t>
            </a:r>
            <a:r>
              <a:rPr lang="en-US" dirty="0"/>
              <a:t>, R.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i="1" dirty="0"/>
              <a:t>The Omega-3 Fatty Acid </a:t>
            </a:r>
            <a:r>
              <a:rPr lang="en-US" i="1" dirty="0" err="1"/>
              <a:t>Eicosapentaenoic</a:t>
            </a:r>
            <a:r>
              <a:rPr lang="en-US" i="1" dirty="0"/>
              <a:t> Acid Is Required for Normal Alcohol Response Behaviors in C. </a:t>
            </a:r>
            <a:r>
              <a:rPr lang="en-US" i="1" dirty="0" err="1"/>
              <a:t>elegans</a:t>
            </a:r>
            <a:r>
              <a:rPr lang="en-US" i="1" dirty="0"/>
              <a:t> .</a:t>
            </a:r>
            <a:r>
              <a:rPr lang="en-US" dirty="0"/>
              <a:t> Retrieved from https://</a:t>
            </a:r>
            <a:r>
              <a:rPr lang="en-US" dirty="0" err="1"/>
              <a:t>www.ncbi.nlm.nih.gov</a:t>
            </a:r>
            <a:r>
              <a:rPr lang="en-US" dirty="0"/>
              <a:t>: 27 August 2014 </a:t>
            </a:r>
            <a:r>
              <a:rPr lang="en-US" u="sng" dirty="0">
                <a:hlinkClick r:id="rId8"/>
              </a:rPr>
              <a:t>https://www.ncbi.nlm.nih.gov/pmc/articles/PMC4146551/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7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3718</TotalTime>
  <Words>949</Words>
  <Application>Microsoft Macintosh PowerPoint</Application>
  <PresentationFormat>On-screen Show (4:3)</PresentationFormat>
  <Paragraphs>75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Do Levels of EPA in C. elegans Alter Transcriptional Regulation of NPR-1</vt:lpstr>
      <vt:lpstr>Alcohol Abuse</vt:lpstr>
      <vt:lpstr>Acute Functional Tolerance </vt:lpstr>
      <vt:lpstr>Eicosapentaenoic Acid </vt:lpstr>
      <vt:lpstr>NPR-1</vt:lpstr>
      <vt:lpstr>Do EPA and NPR-1 Work Through Each Other?</vt:lpstr>
      <vt:lpstr>Experiment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Levels of EPA in C. elegans Affect NPR-1’s regulation of AFT?</dc:title>
  <dc:creator>Oluchi Chigbu</dc:creator>
  <cp:lastModifiedBy>Oluchi Chigbu</cp:lastModifiedBy>
  <cp:revision>53</cp:revision>
  <dcterms:created xsi:type="dcterms:W3CDTF">2017-11-30T23:56:41Z</dcterms:created>
  <dcterms:modified xsi:type="dcterms:W3CDTF">2017-12-14T07:57:31Z</dcterms:modified>
</cp:coreProperties>
</file>