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3" r:id="rId1"/>
  </p:sldMasterIdLst>
  <p:notesMasterIdLst>
    <p:notesMasterId r:id="rId15"/>
  </p:notesMasterIdLst>
  <p:sldIdLst>
    <p:sldId id="256" r:id="rId2"/>
    <p:sldId id="257" r:id="rId3"/>
    <p:sldId id="258" r:id="rId4"/>
    <p:sldId id="259" r:id="rId5"/>
    <p:sldId id="261" r:id="rId6"/>
    <p:sldId id="263" r:id="rId7"/>
    <p:sldId id="269" r:id="rId8"/>
    <p:sldId id="273" r:id="rId9"/>
    <p:sldId id="270" r:id="rId10"/>
    <p:sldId id="278" r:id="rId11"/>
    <p:sldId id="277" r:id="rId12"/>
    <p:sldId id="275" r:id="rId13"/>
    <p:sldId id="27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69"/>
    <p:restoredTop sz="83689"/>
  </p:normalViewPr>
  <p:slideViewPr>
    <p:cSldViewPr snapToGrid="0" snapToObjects="1">
      <p:cViewPr>
        <p:scale>
          <a:sx n="85" d="100"/>
          <a:sy n="85" d="100"/>
        </p:scale>
        <p:origin x="48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5C6AB6-A81B-C645-A9B7-BEFF8B240393}" type="datetimeFigureOut">
              <a:rPr lang="en-US" smtClean="0"/>
              <a:t>12/15/17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F1BC2E-F93E-AA4A-8DAA-AF096BCDD312}" type="slidenum">
              <a:rPr lang="en-US" smtClean="0"/>
              <a:t>‹#›</a:t>
            </a:fld>
            <a:endParaRPr lang="en-US"/>
          </a:p>
        </p:txBody>
      </p:sp>
    </p:spTree>
    <p:extLst>
      <p:ext uri="{BB962C8B-B14F-4D97-AF65-F5344CB8AC3E}">
        <p14:creationId xmlns:p14="http://schemas.microsoft.com/office/powerpoint/2010/main" val="400151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F1BC2E-F93E-AA4A-8DAA-AF096BCDD312}" type="slidenum">
              <a:rPr lang="en-US" smtClean="0"/>
              <a:t>1</a:t>
            </a:fld>
            <a:endParaRPr lang="en-US"/>
          </a:p>
        </p:txBody>
      </p:sp>
    </p:spTree>
    <p:extLst>
      <p:ext uri="{BB962C8B-B14F-4D97-AF65-F5344CB8AC3E}">
        <p14:creationId xmlns:p14="http://schemas.microsoft.com/office/powerpoint/2010/main" val="7052538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kern="1200" dirty="0" smtClean="0">
                <a:solidFill>
                  <a:schemeClr val="tx1"/>
                </a:solidFill>
                <a:effectLst/>
                <a:latin typeface="+mn-lt"/>
                <a:ea typeface="+mn-ea"/>
                <a:cs typeface="+mn-cs"/>
              </a:rPr>
              <a:t>HCC cells will be washed then be lysed.</a:t>
            </a:r>
          </a:p>
          <a:p>
            <a:pPr marL="171450" indent="-171450">
              <a:buFontTx/>
              <a:buChar char="-"/>
            </a:pPr>
            <a:r>
              <a:rPr lang="en-US" sz="1200" kern="1200" dirty="0" smtClean="0">
                <a:solidFill>
                  <a:schemeClr val="tx1"/>
                </a:solidFill>
                <a:effectLst/>
                <a:latin typeface="+mn-lt"/>
                <a:ea typeface="+mn-ea"/>
                <a:cs typeface="+mn-cs"/>
              </a:rPr>
              <a:t>Following cell lysis, the proteins in the cell will undergo separation by SDS-PAGE.</a:t>
            </a:r>
          </a:p>
          <a:p>
            <a:pPr marL="628650" lvl="1" indent="-171450">
              <a:buFontTx/>
              <a:buChar char="-"/>
            </a:pPr>
            <a:r>
              <a:rPr lang="en-US" sz="1200" kern="1200" dirty="0" smtClean="0">
                <a:solidFill>
                  <a:schemeClr val="tx1"/>
                </a:solidFill>
                <a:effectLst/>
                <a:latin typeface="+mn-lt"/>
                <a:ea typeface="+mn-ea"/>
                <a:cs typeface="+mn-cs"/>
              </a:rPr>
              <a:t>SDS is a detergent that denatures proteins by altering their tertiary structure via unfolding them, which causes for a net negative charge. - The molecules migrate in to the gel by an electric field that separates them based on size- smaller molecules will travel further down the gel and larger molecules will travel less far.</a:t>
            </a:r>
          </a:p>
          <a:p>
            <a:pPr marL="171450" indent="-171450">
              <a:buFontTx/>
              <a:buChar char="-"/>
            </a:pPr>
            <a:r>
              <a:rPr lang="en-US" sz="1200" kern="1200" dirty="0" smtClean="0">
                <a:solidFill>
                  <a:schemeClr val="tx1"/>
                </a:solidFill>
                <a:effectLst/>
                <a:latin typeface="+mn-lt"/>
                <a:ea typeface="+mn-ea"/>
                <a:cs typeface="+mn-cs"/>
              </a:rPr>
              <a:t>Then, moved to the highly hydrophobic PVDF membrane, this is known as electrophoretic transfer because the negatively charged proteins are transferred onto a positively charged membrane again by an electric current.</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09F1BC2E-F93E-AA4A-8DAA-AF096BCDD312}" type="slidenum">
              <a:rPr lang="en-US" smtClean="0"/>
              <a:t>10</a:t>
            </a:fld>
            <a:endParaRPr lang="en-US"/>
          </a:p>
        </p:txBody>
      </p:sp>
    </p:spTree>
    <p:extLst>
      <p:ext uri="{BB962C8B-B14F-4D97-AF65-F5344CB8AC3E}">
        <p14:creationId xmlns:p14="http://schemas.microsoft.com/office/powerpoint/2010/main" val="1553268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kern="1200" dirty="0" smtClean="0">
                <a:solidFill>
                  <a:schemeClr val="tx1"/>
                </a:solidFill>
                <a:effectLst/>
                <a:latin typeface="+mn-lt"/>
                <a:ea typeface="+mn-ea"/>
                <a:cs typeface="+mn-cs"/>
              </a:rPr>
              <a:t>Primary antibodies for the experiment are listed.</a:t>
            </a:r>
          </a:p>
          <a:p>
            <a:pPr marL="171450" indent="-171450">
              <a:buFontTx/>
              <a:buChar char="-"/>
            </a:pPr>
            <a:r>
              <a:rPr lang="en-US" sz="1200" kern="1200" dirty="0" smtClean="0">
                <a:solidFill>
                  <a:schemeClr val="tx1"/>
                </a:solidFill>
                <a:effectLst/>
                <a:latin typeface="+mn-lt"/>
                <a:ea typeface="+mn-ea"/>
                <a:cs typeface="+mn-cs"/>
              </a:rPr>
              <a:t>Then, the secondary rabbit antibody will be incubated and they will have the addition of horseradish peroxidase (HRP). The secondary antibody will be added onto the membrane to bind to the primary antibody.</a:t>
            </a:r>
          </a:p>
          <a:p>
            <a:pPr lvl="0"/>
            <a:r>
              <a:rPr lang="en-US" sz="1200" kern="1200" dirty="0" smtClean="0">
                <a:solidFill>
                  <a:schemeClr val="tx1"/>
                </a:solidFill>
                <a:effectLst/>
                <a:latin typeface="+mn-lt"/>
                <a:ea typeface="+mn-ea"/>
                <a:cs typeface="+mn-cs"/>
              </a:rPr>
              <a:t>- Target proteins will be detected by ECL western blotting and the substrate can detect antigen via imaging and will be used to the detection of horseradish peroxidase (HRP).</a:t>
            </a:r>
          </a:p>
          <a:p>
            <a:endParaRPr lang="en-US" dirty="0"/>
          </a:p>
        </p:txBody>
      </p:sp>
      <p:sp>
        <p:nvSpPr>
          <p:cNvPr id="4" name="Slide Number Placeholder 3"/>
          <p:cNvSpPr>
            <a:spLocks noGrp="1"/>
          </p:cNvSpPr>
          <p:nvPr>
            <p:ph type="sldNum" sz="quarter" idx="10"/>
          </p:nvPr>
        </p:nvSpPr>
        <p:spPr/>
        <p:txBody>
          <a:bodyPr/>
          <a:lstStyle/>
          <a:p>
            <a:fld id="{09F1BC2E-F93E-AA4A-8DAA-AF096BCDD312}" type="slidenum">
              <a:rPr lang="en-US" smtClean="0"/>
              <a:t>11</a:t>
            </a:fld>
            <a:endParaRPr lang="en-US"/>
          </a:p>
        </p:txBody>
      </p:sp>
    </p:spTree>
    <p:extLst>
      <p:ext uri="{BB962C8B-B14F-4D97-AF65-F5344CB8AC3E}">
        <p14:creationId xmlns:p14="http://schemas.microsoft.com/office/powerpoint/2010/main" val="682108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From this experiment, the goal is to determine if AEG1 regulates HCC because its activation of the Wnt pathway. And this would help in finding treatments of HCC by focusing on the purpose of the Wnt pathway because there has been difficulty due to the multiple pathways it uses.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However, setbacks can occur, AEG1 may not activate the Wnt pathway or it may vary depending on the state of the cancer. And a major issue would be if AEG-1-sh does not even increase or change IGFBP7 expression. This would make it difficult to see if AEG1 does regulate HCC and leave us to wonder what factor is decreasing IGFBP7’s expression because of its key role as a tumor suppressor.</a:t>
            </a:r>
          </a:p>
          <a:p>
            <a:r>
              <a:rPr lang="en-US" dirty="0" smtClean="0"/>
              <a:t>-</a:t>
            </a:r>
            <a:r>
              <a:rPr lang="en-US" baseline="0" dirty="0" smtClean="0"/>
              <a:t> </a:t>
            </a:r>
            <a:r>
              <a:rPr lang="en-US" sz="1200" b="1" i="0" kern="1200" dirty="0" smtClean="0">
                <a:solidFill>
                  <a:schemeClr val="tx1"/>
                </a:solidFill>
                <a:effectLst/>
                <a:latin typeface="+mn-lt"/>
                <a:ea typeface="+mn-ea"/>
                <a:cs typeface="+mn-cs"/>
              </a:rPr>
              <a:t>One way to do this is to silence beta-catenin pathway in AEG-1 overexpressed cells and then check IGFBP7 by WB which should be same as control now (not decreased anymore rescued by </a:t>
            </a:r>
            <a:r>
              <a:rPr lang="en-US" sz="1200" b="1" i="0" kern="1200" dirty="0" err="1" smtClean="0">
                <a:solidFill>
                  <a:schemeClr val="tx1"/>
                </a:solidFill>
                <a:effectLst/>
                <a:latin typeface="+mn-lt"/>
                <a:ea typeface="+mn-ea"/>
                <a:cs typeface="+mn-cs"/>
              </a:rPr>
              <a:t>betacatenin</a:t>
            </a:r>
            <a:r>
              <a:rPr lang="en-US" sz="1200" b="1" i="0" kern="1200" dirty="0" smtClean="0">
                <a:solidFill>
                  <a:schemeClr val="tx1"/>
                </a:solidFill>
                <a:effectLst/>
                <a:latin typeface="+mn-lt"/>
                <a:ea typeface="+mn-ea"/>
                <a:cs typeface="+mn-cs"/>
              </a:rPr>
              <a:t> silencing).</a:t>
            </a:r>
            <a:endParaRPr lang="en-US" dirty="0"/>
          </a:p>
        </p:txBody>
      </p:sp>
      <p:sp>
        <p:nvSpPr>
          <p:cNvPr id="4" name="Slide Number Placeholder 3"/>
          <p:cNvSpPr>
            <a:spLocks noGrp="1"/>
          </p:cNvSpPr>
          <p:nvPr>
            <p:ph type="sldNum" sz="quarter" idx="10"/>
          </p:nvPr>
        </p:nvSpPr>
        <p:spPr/>
        <p:txBody>
          <a:bodyPr/>
          <a:lstStyle/>
          <a:p>
            <a:fld id="{09F1BC2E-F93E-AA4A-8DAA-AF096BCDD312}" type="slidenum">
              <a:rPr lang="en-US" smtClean="0"/>
              <a:t>12</a:t>
            </a:fld>
            <a:endParaRPr lang="en-US"/>
          </a:p>
        </p:txBody>
      </p:sp>
    </p:spTree>
    <p:extLst>
      <p:ext uri="{BB962C8B-B14F-4D97-AF65-F5344CB8AC3E}">
        <p14:creationId xmlns:p14="http://schemas.microsoft.com/office/powerpoint/2010/main" val="966060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 HCC is</a:t>
            </a:r>
            <a:r>
              <a:rPr lang="en-US" sz="1200" b="0" i="0" kern="1200" baseline="0" dirty="0" smtClean="0">
                <a:solidFill>
                  <a:schemeClr val="tx1"/>
                </a:solidFill>
                <a:effectLst/>
                <a:latin typeface="+mn-lt"/>
                <a:ea typeface="+mn-ea"/>
                <a:cs typeface="+mn-cs"/>
              </a:rPr>
              <a:t> a common malignancy of the liver and is</a:t>
            </a:r>
            <a:r>
              <a:rPr lang="en-US" sz="1200" b="0" i="0" kern="1200" dirty="0" smtClean="0">
                <a:solidFill>
                  <a:schemeClr val="tx1"/>
                </a:solidFill>
                <a:effectLst/>
                <a:latin typeface="+mn-lt"/>
                <a:ea typeface="+mn-ea"/>
                <a:cs typeface="+mn-cs"/>
              </a:rPr>
              <a:t> now the third leading cause of cancer deaths worldwide, with over 500,000 people affected. In most cases, liver cancer can lead to long-term</a:t>
            </a:r>
            <a:r>
              <a:rPr lang="en-US" sz="1200" b="0" i="0" kern="1200" baseline="0" dirty="0" smtClean="0">
                <a:solidFill>
                  <a:schemeClr val="tx1"/>
                </a:solidFill>
                <a:effectLst/>
                <a:latin typeface="+mn-lt"/>
                <a:ea typeface="+mn-ea"/>
                <a:cs typeface="+mn-cs"/>
              </a:rPr>
              <a:t> damage and cirrhosis (scarring of liver and poor liver function). Common causes of HCC are Hepatitis B or C and alcohol abuse. </a:t>
            </a:r>
            <a:r>
              <a:rPr lang="en-US" sz="1200" b="0" i="0" kern="1200" baseline="0" dirty="0" err="1" smtClean="0">
                <a:solidFill>
                  <a:schemeClr val="tx1"/>
                </a:solidFill>
                <a:effectLst/>
                <a:latin typeface="+mn-lt"/>
                <a:ea typeface="+mn-ea"/>
                <a:cs typeface="+mn-cs"/>
              </a:rPr>
              <a:t>Hep</a:t>
            </a:r>
            <a:r>
              <a:rPr lang="en-US" sz="1200" b="0" i="0" kern="1200" baseline="0" dirty="0" smtClean="0">
                <a:solidFill>
                  <a:schemeClr val="tx1"/>
                </a:solidFill>
                <a:effectLst/>
                <a:latin typeface="+mn-lt"/>
                <a:ea typeface="+mn-ea"/>
                <a:cs typeface="+mn-cs"/>
              </a:rPr>
              <a:t> B/C are irritation and swelling of the liver due to their corresponding viruses.</a:t>
            </a:r>
          </a:p>
          <a:p>
            <a:r>
              <a:rPr lang="en-US" sz="1200" b="0" i="0" kern="1200" baseline="0" dirty="0" smtClean="0">
                <a:solidFill>
                  <a:schemeClr val="tx1"/>
                </a:solidFill>
                <a:effectLst/>
                <a:latin typeface="+mn-lt"/>
                <a:ea typeface="+mn-ea"/>
                <a:cs typeface="+mn-cs"/>
              </a:rPr>
              <a:t>- Treatments:</a:t>
            </a:r>
          </a:p>
          <a:p>
            <a:r>
              <a:rPr lang="en-US" sz="1200" b="0" i="0" kern="1200" baseline="0" dirty="0" smtClean="0">
                <a:solidFill>
                  <a:schemeClr val="tx1"/>
                </a:solidFill>
                <a:effectLst/>
                <a:latin typeface="+mn-lt"/>
                <a:ea typeface="+mn-ea"/>
                <a:cs typeface="+mn-cs"/>
              </a:rPr>
              <a:t>	- Surgery is an option, but </a:t>
            </a:r>
            <a:r>
              <a:rPr lang="en-US" sz="1200" kern="1200" dirty="0" smtClean="0">
                <a:solidFill>
                  <a:schemeClr val="tx1"/>
                </a:solidFill>
                <a:effectLst/>
                <a:latin typeface="+mn-lt"/>
                <a:ea typeface="+mn-ea"/>
                <a:cs typeface="+mn-cs"/>
              </a:rPr>
              <a:t>less than one-third of patients qualify as surgical candidates’ due to various limiting factors,</a:t>
            </a:r>
            <a:r>
              <a:rPr lang="en-US" sz="1200" kern="1200" baseline="0" dirty="0" smtClean="0">
                <a:solidFill>
                  <a:schemeClr val="tx1"/>
                </a:solidFill>
                <a:effectLst/>
                <a:latin typeface="+mn-lt"/>
                <a:ea typeface="+mn-ea"/>
                <a:cs typeface="+mn-cs"/>
              </a:rPr>
              <a:t> such as </a:t>
            </a:r>
            <a:r>
              <a:rPr lang="en-US" sz="1200" kern="1200" dirty="0" smtClean="0">
                <a:solidFill>
                  <a:schemeClr val="tx1"/>
                </a:solidFill>
                <a:effectLst/>
                <a:latin typeface="+mn-lt"/>
                <a:ea typeface="+mn-ea"/>
                <a:cs typeface="+mn-cs"/>
              </a:rPr>
              <a:t>severe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impairment of reserve hepatic function, </a:t>
            </a:r>
            <a:r>
              <a:rPr lang="en-US" sz="1200" kern="1200" dirty="0" err="1" smtClean="0">
                <a:solidFill>
                  <a:schemeClr val="tx1"/>
                </a:solidFill>
                <a:effectLst/>
                <a:latin typeface="+mn-lt"/>
                <a:ea typeface="+mn-ea"/>
                <a:cs typeface="+mn-cs"/>
              </a:rPr>
              <a:t>bilobar</a:t>
            </a:r>
            <a:r>
              <a:rPr lang="en-US" sz="1200" kern="1200" dirty="0" smtClean="0">
                <a:solidFill>
                  <a:schemeClr val="tx1"/>
                </a:solidFill>
                <a:effectLst/>
                <a:latin typeface="+mn-lt"/>
                <a:ea typeface="+mn-ea"/>
                <a:cs typeface="+mn-cs"/>
              </a:rPr>
              <a:t> tumor distribution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extrahepatic (originating outside of the liver) metastasis (spreads to different part</a:t>
            </a:r>
            <a:r>
              <a:rPr lang="en-US" sz="1200" kern="1200" baseline="0" dirty="0" smtClean="0">
                <a:solidFill>
                  <a:schemeClr val="tx1"/>
                </a:solidFill>
                <a:effectLst/>
                <a:latin typeface="+mn-lt"/>
                <a:ea typeface="+mn-ea"/>
                <a:cs typeface="+mn-cs"/>
              </a:rPr>
              <a:t> of body than where it started)</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09F1BC2E-F93E-AA4A-8DAA-AF096BCDD312}" type="slidenum">
              <a:rPr lang="en-US" smtClean="0"/>
              <a:t>2</a:t>
            </a:fld>
            <a:endParaRPr lang="en-US"/>
          </a:p>
        </p:txBody>
      </p:sp>
    </p:spTree>
    <p:extLst>
      <p:ext uri="{BB962C8B-B14F-4D97-AF65-F5344CB8AC3E}">
        <p14:creationId xmlns:p14="http://schemas.microsoft.com/office/powerpoint/2010/main" val="1580995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Chen et al.</a:t>
            </a:r>
            <a:r>
              <a:rPr lang="en-US" baseline="0" dirty="0" smtClean="0"/>
              <a:t> 2013 showed IGFBP7 has potential tumor suppressive activity; downregulation of IGFBP7 as the tumor progresses.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They found that IGFBP7 was initially identified as an AEG-1–downregulated gene, so they checked 3 different AEG-1–overexpressing clones and had a control. In all 3 AEG-1–overexpressing clones, IGFBP7 mRNA expression was robustly downregulated compared with the control group.</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Although this possible tumor suppressor exists, the malignancy of HCC continues due to the presence of astrocyte elevated gene-1 (AEG1) which acts as an oncogene and helps with progression and development of HCC.</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9F1BC2E-F93E-AA4A-8DAA-AF096BCDD312}" type="slidenum">
              <a:rPr lang="en-US" smtClean="0"/>
              <a:t>3</a:t>
            </a:fld>
            <a:endParaRPr lang="en-US"/>
          </a:p>
        </p:txBody>
      </p:sp>
    </p:spTree>
    <p:extLst>
      <p:ext uri="{BB962C8B-B14F-4D97-AF65-F5344CB8AC3E}">
        <p14:creationId xmlns:p14="http://schemas.microsoft.com/office/powerpoint/2010/main" val="125898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AEG-1 is an oncogene that helps with the progression of HCC. </a:t>
            </a:r>
          </a:p>
          <a:p>
            <a:pPr lvl="0"/>
            <a:r>
              <a:rPr lang="en-US" sz="1200" kern="1200" dirty="0" smtClean="0">
                <a:solidFill>
                  <a:schemeClr val="tx1"/>
                </a:solidFill>
                <a:effectLst/>
                <a:latin typeface="+mn-lt"/>
                <a:ea typeface="+mn-ea"/>
                <a:cs typeface="+mn-cs"/>
              </a:rPr>
              <a:t>- Previous studies demonstrate that AEG1 was significantly overexpressed in various malignant cells and plays a major role in tumorigenesis. The overexpression of AEG1 can be accounted for due to a number of pathways. These pathways can be used in studying different types of HCC. I'd like to focus on the Wnt signaling pathway for its close association with tumor development.</a:t>
            </a:r>
          </a:p>
          <a:p>
            <a:pPr lvl="0"/>
            <a:r>
              <a:rPr lang="en-US" sz="1200" kern="1200" dirty="0" smtClean="0">
                <a:solidFill>
                  <a:schemeClr val="tx1"/>
                </a:solidFill>
                <a:effectLst/>
                <a:latin typeface="+mn-lt"/>
                <a:ea typeface="+mn-ea"/>
                <a:cs typeface="+mn-cs"/>
              </a:rPr>
              <a:t>- Here, I have proposed a pathway to depict how AEG-1 overexpression could effect status of IGFBP7. </a:t>
            </a:r>
          </a:p>
          <a:p>
            <a:pPr lvl="0"/>
            <a:r>
              <a:rPr lang="en-US" sz="1200" kern="1200" dirty="0" smtClean="0">
                <a:solidFill>
                  <a:schemeClr val="tx1"/>
                </a:solidFill>
                <a:effectLst/>
                <a:latin typeface="+mn-lt"/>
                <a:ea typeface="+mn-ea"/>
                <a:cs typeface="+mn-cs"/>
              </a:rPr>
              <a:t>	-The figure shows the process of the Wnt pathway, where where β-catenin is the main downstream effector. When the pathway is activated, β-catenin accumulates in the cytosol at high levels, binds to Lymphoid Enhancer Factors (LEF) and T-Cell Factors (TCF), and shifted to the nucleus. Once in the nucleus, it induces expression of target genes. I have also included a feedback loop between the Wnt pathway and AEG-1 expression and noted how B-catenin and AEG-1 interact to activate the pathway, thus causing for decreased IGFBP7 expression.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9F1BC2E-F93E-AA4A-8DAA-AF096BCDD312}" type="slidenum">
              <a:rPr lang="en-US" smtClean="0"/>
              <a:t>4</a:t>
            </a:fld>
            <a:endParaRPr lang="en-US"/>
          </a:p>
        </p:txBody>
      </p:sp>
    </p:spTree>
    <p:extLst>
      <p:ext uri="{BB962C8B-B14F-4D97-AF65-F5344CB8AC3E}">
        <p14:creationId xmlns:p14="http://schemas.microsoft.com/office/powerpoint/2010/main" val="618028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The goal of my experiment is to determine if AEG1 silencing alters IGFBP7 expression and promoter methylation in HCC.</a:t>
            </a:r>
          </a:p>
          <a:p>
            <a:pPr marL="171450" lvl="0" indent="-171450">
              <a:buFontTx/>
              <a:buChar char="-"/>
            </a:pPr>
            <a:r>
              <a:rPr lang="en-US" sz="1200" kern="1200" dirty="0" smtClean="0">
                <a:solidFill>
                  <a:schemeClr val="tx1"/>
                </a:solidFill>
                <a:effectLst/>
                <a:latin typeface="+mn-lt"/>
                <a:ea typeface="+mn-ea"/>
                <a:cs typeface="+mn-cs"/>
              </a:rPr>
              <a:t>In order to determine this, an experiment focused on effects of AEG-1 silencing will be performed. HCC cell lines will be used in two different experimental groups.</a:t>
            </a:r>
          </a:p>
          <a:p>
            <a:pPr marL="628650" lvl="1" indent="-171450">
              <a:buFontTx/>
              <a:buChar char="-"/>
            </a:pPr>
            <a:r>
              <a:rPr lang="en-US" sz="1200" kern="1200" dirty="0" smtClean="0">
                <a:solidFill>
                  <a:schemeClr val="tx1"/>
                </a:solidFill>
                <a:effectLst/>
                <a:latin typeface="+mn-lt"/>
                <a:ea typeface="+mn-ea"/>
                <a:cs typeface="+mn-cs"/>
              </a:rPr>
              <a:t>The cells will be infected with either the lentivirus Lenti-AEG-1-sh or with </a:t>
            </a:r>
            <a:r>
              <a:rPr lang="en-US" sz="1200" kern="1200" dirty="0" err="1" smtClean="0">
                <a:solidFill>
                  <a:schemeClr val="tx1"/>
                </a:solidFill>
                <a:effectLst/>
                <a:latin typeface="+mn-lt"/>
                <a:ea typeface="+mn-ea"/>
                <a:cs typeface="+mn-cs"/>
              </a:rPr>
              <a:t>Lenti</a:t>
            </a:r>
            <a:r>
              <a:rPr lang="en-US" sz="1200" kern="1200" dirty="0" smtClean="0">
                <a:solidFill>
                  <a:schemeClr val="tx1"/>
                </a:solidFill>
                <a:effectLst/>
                <a:latin typeface="+mn-lt"/>
                <a:ea typeface="+mn-ea"/>
                <a:cs typeface="+mn-cs"/>
              </a:rPr>
              <a:t>-control-infected cells. The Lenti-AEG-1-sh will be targeted by a short hairpin RNA (shRNA). The above-mentioned </a:t>
            </a:r>
            <a:r>
              <a:rPr lang="en-US" sz="1200" kern="1200" dirty="0" err="1" smtClean="0">
                <a:solidFill>
                  <a:schemeClr val="tx1"/>
                </a:solidFill>
                <a:effectLst/>
                <a:latin typeface="+mn-lt"/>
                <a:ea typeface="+mn-ea"/>
                <a:cs typeface="+mn-cs"/>
              </a:rPr>
              <a:t>shRNAs</a:t>
            </a:r>
            <a:r>
              <a:rPr lang="en-US" sz="1200" kern="1200" dirty="0" smtClean="0">
                <a:solidFill>
                  <a:schemeClr val="tx1"/>
                </a:solidFill>
                <a:effectLst/>
                <a:latin typeface="+mn-lt"/>
                <a:ea typeface="+mn-ea"/>
                <a:cs typeface="+mn-cs"/>
              </a:rPr>
              <a:t> will be delivered by </a:t>
            </a:r>
            <a:r>
              <a:rPr lang="en-US" sz="1200" kern="1200" dirty="0" err="1" smtClean="0">
                <a:solidFill>
                  <a:schemeClr val="tx1"/>
                </a:solidFill>
                <a:effectLst/>
                <a:latin typeface="+mn-lt"/>
                <a:ea typeface="+mn-ea"/>
                <a:cs typeface="+mn-cs"/>
              </a:rPr>
              <a:t>Lenti</a:t>
            </a:r>
            <a:r>
              <a:rPr lang="en-US" sz="1200" kern="1200" dirty="0" smtClean="0">
                <a:solidFill>
                  <a:schemeClr val="tx1"/>
                </a:solidFill>
                <a:effectLst/>
                <a:latin typeface="+mn-lt"/>
                <a:ea typeface="+mn-ea"/>
                <a:cs typeface="+mn-cs"/>
              </a:rPr>
              <a:t> virus because it is able decrease gene expression of both dividing and non-dividing cells. In this case, the shRNA will be used to downregulate AEG-1. </a:t>
            </a:r>
          </a:p>
          <a:p>
            <a:pPr lvl="0"/>
            <a:r>
              <a:rPr lang="en-US" sz="1200" kern="1200" dirty="0" smtClean="0">
                <a:solidFill>
                  <a:schemeClr val="tx1"/>
                </a:solidFill>
                <a:effectLst/>
                <a:latin typeface="+mn-lt"/>
                <a:ea typeface="+mn-ea"/>
                <a:cs typeface="+mn-cs"/>
              </a:rPr>
              <a:t>- Western blotting will be performed on each of these groups to detect the relative protein levels of axin and adenomatous polyposis coli protein (APC), and IGFBP7 levels. Axin is known as an inhibitor of the Wnt signaling pathway, and APC is known as a tumor suppressor gene.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9F1BC2E-F93E-AA4A-8DAA-AF096BCDD312}" type="slidenum">
              <a:rPr lang="en-US" smtClean="0"/>
              <a:t>5</a:t>
            </a:fld>
            <a:endParaRPr lang="en-US"/>
          </a:p>
        </p:txBody>
      </p:sp>
    </p:spTree>
    <p:extLst>
      <p:ext uri="{BB962C8B-B14F-4D97-AF65-F5344CB8AC3E}">
        <p14:creationId xmlns:p14="http://schemas.microsoft.com/office/powerpoint/2010/main" val="1318939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The HCC cells will be checked for viability through MTT assay. MTT assay acts as an indicator of cellular metabolic activity. The assay works by viable cells metabolizing a water-soluble salt into a water-insoluble formazan product. DMSO acts as the most suitable solvent for dissolving the water-insoluble product.</a:t>
            </a:r>
          </a:p>
          <a:p>
            <a:pPr lvl="0"/>
            <a:r>
              <a:rPr lang="en-US" sz="1200" kern="1200" dirty="0" smtClean="0">
                <a:solidFill>
                  <a:schemeClr val="tx1"/>
                </a:solidFill>
                <a:effectLst/>
                <a:latin typeface="+mn-lt"/>
                <a:ea typeface="+mn-ea"/>
                <a:cs typeface="+mn-cs"/>
              </a:rPr>
              <a:t>- And as I mentioned, the HCC cells will be divided into the following two groups.</a:t>
            </a:r>
          </a:p>
          <a:p>
            <a:endParaRPr lang="en-US" dirty="0" smtClean="0"/>
          </a:p>
        </p:txBody>
      </p:sp>
      <p:sp>
        <p:nvSpPr>
          <p:cNvPr id="4" name="Slide Number Placeholder 3"/>
          <p:cNvSpPr>
            <a:spLocks noGrp="1"/>
          </p:cNvSpPr>
          <p:nvPr>
            <p:ph type="sldNum" sz="quarter" idx="10"/>
          </p:nvPr>
        </p:nvSpPr>
        <p:spPr/>
        <p:txBody>
          <a:bodyPr/>
          <a:lstStyle/>
          <a:p>
            <a:fld id="{09F1BC2E-F93E-AA4A-8DAA-AF096BCDD312}" type="slidenum">
              <a:rPr lang="en-US" smtClean="0"/>
              <a:t>6</a:t>
            </a:fld>
            <a:endParaRPr lang="en-US"/>
          </a:p>
        </p:txBody>
      </p:sp>
    </p:spTree>
    <p:extLst>
      <p:ext uri="{BB962C8B-B14F-4D97-AF65-F5344CB8AC3E}">
        <p14:creationId xmlns:p14="http://schemas.microsoft.com/office/powerpoint/2010/main" val="1264408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Next, the genomic DNA will be isolated from HCC cell lines and applied to bisulfite conversion in order to allow for the conversion of </a:t>
            </a:r>
            <a:r>
              <a:rPr lang="en-US" sz="1200" kern="1200" dirty="0" err="1" smtClean="0">
                <a:solidFill>
                  <a:schemeClr val="tx1"/>
                </a:solidFill>
                <a:effectLst/>
                <a:latin typeface="+mn-lt"/>
                <a:ea typeface="+mn-ea"/>
                <a:cs typeface="+mn-cs"/>
              </a:rPr>
              <a:t>unmethylated</a:t>
            </a:r>
            <a:r>
              <a:rPr lang="en-US" sz="1200" kern="1200" dirty="0" smtClean="0">
                <a:solidFill>
                  <a:schemeClr val="tx1"/>
                </a:solidFill>
                <a:effectLst/>
                <a:latin typeface="+mn-lt"/>
                <a:ea typeface="+mn-ea"/>
                <a:cs typeface="+mn-cs"/>
              </a:rPr>
              <a:t> cytosine to uracil.</a:t>
            </a:r>
          </a:p>
          <a:p>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We will focus on the promoter region because IGFBP7 contains CpG Island in this area. There will be 3 primers used and these were designed due to the CpG islands covering transcription start site.</a:t>
            </a:r>
          </a:p>
        </p:txBody>
      </p:sp>
      <p:sp>
        <p:nvSpPr>
          <p:cNvPr id="4" name="Slide Number Placeholder 3"/>
          <p:cNvSpPr>
            <a:spLocks noGrp="1"/>
          </p:cNvSpPr>
          <p:nvPr>
            <p:ph type="sldNum" sz="quarter" idx="10"/>
          </p:nvPr>
        </p:nvSpPr>
        <p:spPr/>
        <p:txBody>
          <a:bodyPr/>
          <a:lstStyle/>
          <a:p>
            <a:fld id="{09F1BC2E-F93E-AA4A-8DAA-AF096BCDD312}" type="slidenum">
              <a:rPr lang="en-US" smtClean="0"/>
              <a:t>7</a:t>
            </a:fld>
            <a:endParaRPr lang="en-US"/>
          </a:p>
        </p:txBody>
      </p:sp>
    </p:spTree>
    <p:extLst>
      <p:ext uri="{BB962C8B-B14F-4D97-AF65-F5344CB8AC3E}">
        <p14:creationId xmlns:p14="http://schemas.microsoft.com/office/powerpoint/2010/main" val="1062301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MS-PCR allows for the analysis of DNA methylation patterns in CpG islands.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CpG islands are focused on the regulation of gene expression and the excess methylation of CpG in a promoter represses gene expression.</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Discuss</a:t>
            </a:r>
            <a:r>
              <a:rPr lang="en-US" sz="1200" kern="1200" baseline="0" dirty="0" smtClean="0">
                <a:solidFill>
                  <a:schemeClr val="tx1"/>
                </a:solidFill>
                <a:effectLst/>
                <a:latin typeface="+mn-lt"/>
                <a:ea typeface="+mn-ea"/>
                <a:cs typeface="+mn-cs"/>
              </a:rPr>
              <a:t> expected results</a:t>
            </a:r>
            <a:endParaRPr lang="en-US" dirty="0"/>
          </a:p>
        </p:txBody>
      </p:sp>
      <p:sp>
        <p:nvSpPr>
          <p:cNvPr id="4" name="Slide Number Placeholder 3"/>
          <p:cNvSpPr>
            <a:spLocks noGrp="1"/>
          </p:cNvSpPr>
          <p:nvPr>
            <p:ph type="sldNum" sz="quarter" idx="10"/>
          </p:nvPr>
        </p:nvSpPr>
        <p:spPr/>
        <p:txBody>
          <a:bodyPr/>
          <a:lstStyle/>
          <a:p>
            <a:fld id="{09F1BC2E-F93E-AA4A-8DAA-AF096BCDD312}" type="slidenum">
              <a:rPr lang="en-US" smtClean="0"/>
              <a:t>8</a:t>
            </a:fld>
            <a:endParaRPr lang="en-US"/>
          </a:p>
        </p:txBody>
      </p:sp>
    </p:spTree>
    <p:extLst>
      <p:ext uri="{BB962C8B-B14F-4D97-AF65-F5344CB8AC3E}">
        <p14:creationId xmlns:p14="http://schemas.microsoft.com/office/powerpoint/2010/main" val="2006800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BGS uses bisulfite treatment (Bisulfite is used for its deamination capabilities to </a:t>
            </a:r>
            <a:r>
              <a:rPr lang="en-US" sz="1200" kern="1200" dirty="0" err="1" smtClean="0">
                <a:solidFill>
                  <a:schemeClr val="tx1"/>
                </a:solidFill>
                <a:effectLst/>
                <a:latin typeface="+mn-lt"/>
                <a:ea typeface="+mn-ea"/>
                <a:cs typeface="+mn-cs"/>
              </a:rPr>
              <a:t>unmethylated</a:t>
            </a:r>
            <a:r>
              <a:rPr lang="en-US" sz="1200" kern="1200" dirty="0" smtClean="0">
                <a:solidFill>
                  <a:schemeClr val="tx1"/>
                </a:solidFill>
                <a:effectLst/>
                <a:latin typeface="+mn-lt"/>
                <a:ea typeface="+mn-ea"/>
                <a:cs typeface="+mn-cs"/>
              </a:rPr>
              <a:t> cytosine, causing for chemical conversion to uracil) of DNA in order to determine the pattern of methylation.</a:t>
            </a:r>
          </a:p>
          <a:p>
            <a:pPr lvl="0"/>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PCR for the methylated and </a:t>
            </a:r>
            <a:r>
              <a:rPr lang="en-US" sz="1200" kern="1200" dirty="0" err="1" smtClean="0">
                <a:solidFill>
                  <a:schemeClr val="tx1"/>
                </a:solidFill>
                <a:effectLst/>
                <a:latin typeface="+mn-lt"/>
                <a:ea typeface="+mn-ea"/>
                <a:cs typeface="+mn-cs"/>
              </a:rPr>
              <a:t>unmethylated</a:t>
            </a:r>
            <a:r>
              <a:rPr lang="en-US" sz="1200" kern="1200" dirty="0" smtClean="0">
                <a:solidFill>
                  <a:schemeClr val="tx1"/>
                </a:solidFill>
                <a:effectLst/>
                <a:latin typeface="+mn-lt"/>
                <a:ea typeface="+mn-ea"/>
                <a:cs typeface="+mn-cs"/>
              </a:rPr>
              <a:t> products will then be visualized.</a:t>
            </a:r>
          </a:p>
          <a:p>
            <a:endParaRPr lang="en-US" dirty="0"/>
          </a:p>
        </p:txBody>
      </p:sp>
      <p:sp>
        <p:nvSpPr>
          <p:cNvPr id="4" name="Slide Number Placeholder 3"/>
          <p:cNvSpPr>
            <a:spLocks noGrp="1"/>
          </p:cNvSpPr>
          <p:nvPr>
            <p:ph type="sldNum" sz="quarter" idx="10"/>
          </p:nvPr>
        </p:nvSpPr>
        <p:spPr/>
        <p:txBody>
          <a:bodyPr/>
          <a:lstStyle/>
          <a:p>
            <a:fld id="{09F1BC2E-F93E-AA4A-8DAA-AF096BCDD312}" type="slidenum">
              <a:rPr lang="en-US" smtClean="0"/>
              <a:t>9</a:t>
            </a:fld>
            <a:endParaRPr lang="en-US"/>
          </a:p>
        </p:txBody>
      </p:sp>
    </p:spTree>
    <p:extLst>
      <p:ext uri="{BB962C8B-B14F-4D97-AF65-F5344CB8AC3E}">
        <p14:creationId xmlns:p14="http://schemas.microsoft.com/office/powerpoint/2010/main" val="248133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61BEF0D-F0BB-DE4B-95CE-6DB70DBA9567}" type="datetimeFigureOut">
              <a:rPr lang="en-US" smtClean="0"/>
              <a:pPr/>
              <a:t>12/15/17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61BEF0D-F0BB-DE4B-95CE-6DB70DBA9567}" type="datetimeFigureOut">
              <a:rPr lang="en-US" smtClean="0"/>
              <a:pPr/>
              <a:t>12/15/17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12/15/17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12/15/17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12/15/17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12/15/17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12/15/17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61BEF0D-F0BB-DE4B-95CE-6DB70DBA9567}" type="datetimeFigureOut">
              <a:rPr lang="en-US" smtClean="0"/>
              <a:pPr/>
              <a:t>12/15/17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57F1E4F-1CFF-5643-939E-217C01CDF56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96794400"/>
      </p:ext>
    </p:extLst>
  </p:cSld>
  <p:clrMap bg1="lt1" tx1="dk1" bg2="lt2" tx2="dk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08354" y="1519597"/>
            <a:ext cx="7197726" cy="4113015"/>
          </a:xfrm>
        </p:spPr>
        <p:txBody>
          <a:bodyPr>
            <a:noAutofit/>
          </a:bodyPr>
          <a:lstStyle/>
          <a:p>
            <a:r>
              <a:rPr lang="en-US" sz="4400" dirty="0"/>
              <a:t>AEG-1 </a:t>
            </a:r>
            <a:r>
              <a:rPr lang="en-US" sz="4400" dirty="0" smtClean="0"/>
              <a:t>ALTERS methylation </a:t>
            </a:r>
            <a:r>
              <a:rPr lang="en-US" sz="4400" dirty="0"/>
              <a:t>status of IGFBP7 promoter via activation of the Wnt/β-catenin signaling pathway in HCC</a:t>
            </a:r>
            <a:br>
              <a:rPr lang="en-US" sz="4400" dirty="0"/>
            </a:br>
            <a:endParaRPr lang="en-US" sz="4400" dirty="0"/>
          </a:p>
        </p:txBody>
      </p:sp>
      <p:sp>
        <p:nvSpPr>
          <p:cNvPr id="3" name="Subtitle 2"/>
          <p:cNvSpPr>
            <a:spLocks noGrp="1"/>
          </p:cNvSpPr>
          <p:nvPr>
            <p:ph type="subTitle" idx="1"/>
          </p:nvPr>
        </p:nvSpPr>
        <p:spPr>
          <a:xfrm>
            <a:off x="2508354" y="5066585"/>
            <a:ext cx="7197726" cy="1405467"/>
          </a:xfrm>
        </p:spPr>
        <p:txBody>
          <a:bodyPr>
            <a:normAutofit/>
          </a:bodyPr>
          <a:lstStyle/>
          <a:p>
            <a:r>
              <a:rPr lang="en-US" sz="2400" dirty="0" smtClean="0"/>
              <a:t>Ayshah Asmat</a:t>
            </a:r>
            <a:endParaRPr lang="en-US" sz="2400" dirty="0"/>
          </a:p>
        </p:txBody>
      </p:sp>
    </p:spTree>
    <p:extLst>
      <p:ext uri="{BB962C8B-B14F-4D97-AF65-F5344CB8AC3E}">
        <p14:creationId xmlns:p14="http://schemas.microsoft.com/office/powerpoint/2010/main" val="17793079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3: Western Blotting</a:t>
            </a:r>
          </a:p>
        </p:txBody>
      </p:sp>
      <p:sp>
        <p:nvSpPr>
          <p:cNvPr id="3" name="Content Placeholder 2"/>
          <p:cNvSpPr>
            <a:spLocks noGrp="1"/>
          </p:cNvSpPr>
          <p:nvPr>
            <p:ph sz="half" idx="1"/>
          </p:nvPr>
        </p:nvSpPr>
        <p:spPr/>
        <p:txBody>
          <a:bodyPr/>
          <a:lstStyle/>
          <a:p>
            <a:r>
              <a:rPr lang="en-US" sz="2400" b="1" dirty="0"/>
              <a:t>Set Up:</a:t>
            </a:r>
          </a:p>
          <a:p>
            <a:pPr lvl="1"/>
            <a:r>
              <a:rPr lang="en-US" sz="2400" dirty="0"/>
              <a:t>HCC cells will be washed and lysed</a:t>
            </a:r>
          </a:p>
          <a:p>
            <a:pPr lvl="1"/>
            <a:r>
              <a:rPr lang="en-US" sz="2400" dirty="0"/>
              <a:t>Separation by SDS-PAGE </a:t>
            </a:r>
            <a:r>
              <a:rPr lang="mr-IN" sz="2400" dirty="0"/>
              <a:t>–</a:t>
            </a:r>
            <a:r>
              <a:rPr lang="en-US" sz="2400" dirty="0"/>
              <a:t> detergent that denatures proteins </a:t>
            </a:r>
            <a:r>
              <a:rPr lang="mr-IN" sz="2400" dirty="0"/>
              <a:t>–</a:t>
            </a:r>
            <a:r>
              <a:rPr lang="en-US" sz="2400" dirty="0"/>
              <a:t> causes for net negative charge</a:t>
            </a:r>
          </a:p>
          <a:p>
            <a:pPr lvl="1"/>
            <a:r>
              <a:rPr lang="en-US" sz="2400" dirty="0"/>
              <a:t>Gel electrophoresis</a:t>
            </a:r>
          </a:p>
          <a:p>
            <a:pPr lvl="1"/>
            <a:r>
              <a:rPr lang="en-US" sz="2400" dirty="0"/>
              <a:t>Electrophoretic </a:t>
            </a:r>
            <a:r>
              <a:rPr lang="en-US" sz="2400" dirty="0" smtClean="0"/>
              <a:t>transfer</a:t>
            </a:r>
            <a:endParaRPr lang="en-US" sz="24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5968" y="2861963"/>
            <a:ext cx="5666592" cy="2626821"/>
          </a:xfrm>
          <a:prstGeom prst="rect">
            <a:avLst/>
          </a:prstGeom>
        </p:spPr>
      </p:pic>
      <p:sp>
        <p:nvSpPr>
          <p:cNvPr id="8" name="TextBox 7"/>
          <p:cNvSpPr txBox="1"/>
          <p:nvPr/>
        </p:nvSpPr>
        <p:spPr>
          <a:xfrm>
            <a:off x="6741038" y="2302861"/>
            <a:ext cx="4464662" cy="461665"/>
          </a:xfrm>
          <a:prstGeom prst="rect">
            <a:avLst/>
          </a:prstGeom>
          <a:solidFill>
            <a:schemeClr val="bg1"/>
          </a:solidFill>
        </p:spPr>
        <p:txBody>
          <a:bodyPr wrap="square" rtlCol="0">
            <a:spAutoFit/>
          </a:bodyPr>
          <a:lstStyle/>
          <a:p>
            <a:pPr algn="ctr"/>
            <a:r>
              <a:rPr lang="en-US" sz="2400" b="1" dirty="0" smtClean="0"/>
              <a:t>Western Blot Set-Up</a:t>
            </a:r>
            <a:endParaRPr lang="en-US" sz="2400" b="1" dirty="0"/>
          </a:p>
        </p:txBody>
      </p:sp>
    </p:spTree>
    <p:extLst>
      <p:ext uri="{BB962C8B-B14F-4D97-AF65-F5344CB8AC3E}">
        <p14:creationId xmlns:p14="http://schemas.microsoft.com/office/powerpoint/2010/main" val="17569690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3: Western </a:t>
            </a:r>
            <a:r>
              <a:rPr lang="en-US" dirty="0" smtClean="0"/>
              <a:t>Blotting Continued</a:t>
            </a:r>
            <a:endParaRPr lang="en-US" dirty="0"/>
          </a:p>
        </p:txBody>
      </p:sp>
      <p:sp>
        <p:nvSpPr>
          <p:cNvPr id="3" name="Content Placeholder 2"/>
          <p:cNvSpPr>
            <a:spLocks noGrp="1"/>
          </p:cNvSpPr>
          <p:nvPr>
            <p:ph idx="1"/>
          </p:nvPr>
        </p:nvSpPr>
        <p:spPr>
          <a:xfrm>
            <a:off x="1371601" y="2286000"/>
            <a:ext cx="5373974" cy="3581400"/>
          </a:xfrm>
        </p:spPr>
        <p:txBody>
          <a:bodyPr>
            <a:normAutofit/>
          </a:bodyPr>
          <a:lstStyle/>
          <a:p>
            <a:r>
              <a:rPr lang="en-US" b="1" dirty="0" smtClean="0"/>
              <a:t>Detection:</a:t>
            </a:r>
          </a:p>
          <a:p>
            <a:pPr lvl="1"/>
            <a:r>
              <a:rPr lang="en-US" dirty="0"/>
              <a:t>Primary Antibodies: Rabbit anti-APC, rabbit anti-axin, and rabbit </a:t>
            </a:r>
            <a:r>
              <a:rPr lang="en-US" dirty="0" smtClean="0"/>
              <a:t>anti-IGFBP7</a:t>
            </a:r>
            <a:endParaRPr lang="en-US" dirty="0"/>
          </a:p>
          <a:p>
            <a:pPr lvl="1"/>
            <a:r>
              <a:rPr lang="en-US" dirty="0"/>
              <a:t>Secondary Antibodies: Anti-rabbit </a:t>
            </a:r>
            <a:r>
              <a:rPr lang="en-US" dirty="0" err="1" smtClean="0"/>
              <a:t>lgG</a:t>
            </a:r>
            <a:r>
              <a:rPr lang="en-US" dirty="0" smtClean="0"/>
              <a:t> HRP-linked</a:t>
            </a:r>
            <a:endParaRPr lang="en-US" dirty="0"/>
          </a:p>
          <a:p>
            <a:pPr lvl="1"/>
            <a:r>
              <a:rPr lang="en-US" dirty="0"/>
              <a:t>Target Proteins: APC, Axin, </a:t>
            </a:r>
            <a:r>
              <a:rPr lang="en-US" dirty="0" smtClean="0"/>
              <a:t>IGFBP7</a:t>
            </a:r>
          </a:p>
          <a:p>
            <a:pPr lvl="1"/>
            <a:endParaRPr lang="en-US" b="1" dirty="0" smtClean="0"/>
          </a:p>
          <a:p>
            <a:r>
              <a:rPr lang="en-US" dirty="0" smtClean="0"/>
              <a:t>Enhanced chemiluminescent (ECL) detection</a:t>
            </a:r>
          </a:p>
          <a:p>
            <a:pPr lvl="1"/>
            <a:r>
              <a:rPr lang="en-US" dirty="0" smtClean="0"/>
              <a:t>Substrate detects antibodies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5531" y="2648054"/>
            <a:ext cx="4650167" cy="3219346"/>
          </a:xfrm>
          <a:prstGeom prst="rect">
            <a:avLst/>
          </a:prstGeom>
        </p:spPr>
      </p:pic>
      <p:sp>
        <p:nvSpPr>
          <p:cNvPr id="5" name="TextBox 4"/>
          <p:cNvSpPr txBox="1"/>
          <p:nvPr/>
        </p:nvSpPr>
        <p:spPr>
          <a:xfrm>
            <a:off x="7391227" y="2055167"/>
            <a:ext cx="4178773" cy="461665"/>
          </a:xfrm>
          <a:prstGeom prst="rect">
            <a:avLst/>
          </a:prstGeom>
          <a:solidFill>
            <a:schemeClr val="bg1"/>
          </a:solidFill>
        </p:spPr>
        <p:txBody>
          <a:bodyPr wrap="square" rtlCol="0">
            <a:spAutoFit/>
          </a:bodyPr>
          <a:lstStyle/>
          <a:p>
            <a:pPr algn="ctr"/>
            <a:r>
              <a:rPr lang="en-US" sz="2400" b="1" dirty="0" smtClean="0"/>
              <a:t>Faux Western Blot Results</a:t>
            </a:r>
            <a:endParaRPr lang="en-US" sz="2400" b="1" dirty="0"/>
          </a:p>
        </p:txBody>
      </p:sp>
      <p:sp>
        <p:nvSpPr>
          <p:cNvPr id="6" name="TextBox 5"/>
          <p:cNvSpPr txBox="1"/>
          <p:nvPr/>
        </p:nvSpPr>
        <p:spPr>
          <a:xfrm>
            <a:off x="7584357" y="5867400"/>
            <a:ext cx="3792511" cy="369332"/>
          </a:xfrm>
          <a:prstGeom prst="rect">
            <a:avLst/>
          </a:prstGeom>
          <a:noFill/>
        </p:spPr>
        <p:txBody>
          <a:bodyPr wrap="square" rtlCol="0">
            <a:spAutoFit/>
          </a:bodyPr>
          <a:lstStyle/>
          <a:p>
            <a:pPr algn="ctr"/>
            <a:r>
              <a:rPr lang="en-US" b="1" dirty="0" smtClean="0"/>
              <a:t>(Li et al 2017)</a:t>
            </a:r>
            <a:endParaRPr lang="en-US" b="1" dirty="0"/>
          </a:p>
        </p:txBody>
      </p:sp>
    </p:spTree>
    <p:extLst>
      <p:ext uri="{BB962C8B-B14F-4D97-AF65-F5344CB8AC3E}">
        <p14:creationId xmlns:p14="http://schemas.microsoft.com/office/powerpoint/2010/main" val="74848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Goals and Setbacks</a:t>
            </a:r>
            <a:endParaRPr lang="en-US" dirty="0"/>
          </a:p>
        </p:txBody>
      </p:sp>
      <p:sp>
        <p:nvSpPr>
          <p:cNvPr id="3" name="Content Placeholder 2"/>
          <p:cNvSpPr>
            <a:spLocks noGrp="1"/>
          </p:cNvSpPr>
          <p:nvPr>
            <p:ph idx="1"/>
          </p:nvPr>
        </p:nvSpPr>
        <p:spPr>
          <a:xfrm>
            <a:off x="1371600" y="2171700"/>
            <a:ext cx="9601200" cy="3581400"/>
          </a:xfrm>
        </p:spPr>
        <p:txBody>
          <a:bodyPr/>
          <a:lstStyle/>
          <a:p>
            <a:pPr lvl="2"/>
            <a:r>
              <a:rPr lang="en-US" sz="2400" b="1" dirty="0" smtClean="0"/>
              <a:t>Goals:</a:t>
            </a:r>
          </a:p>
          <a:p>
            <a:pPr lvl="3"/>
            <a:r>
              <a:rPr lang="en-US" sz="2400" dirty="0" smtClean="0"/>
              <a:t>Determine </a:t>
            </a:r>
            <a:r>
              <a:rPr lang="en-US" sz="2400" dirty="0"/>
              <a:t>if AEG-1 plays a role in regulation of HCC</a:t>
            </a:r>
          </a:p>
          <a:p>
            <a:pPr lvl="3"/>
            <a:r>
              <a:rPr lang="en-US" sz="2400" dirty="0"/>
              <a:t>Help in treatment of HCC by focusing on one pathway vs. multiple</a:t>
            </a:r>
          </a:p>
          <a:p>
            <a:pPr lvl="2"/>
            <a:r>
              <a:rPr lang="en-US" sz="2400" b="1" dirty="0" smtClean="0"/>
              <a:t>Setbacks:</a:t>
            </a:r>
            <a:endParaRPr lang="en-US" sz="2400" b="1" dirty="0"/>
          </a:p>
          <a:p>
            <a:pPr lvl="3"/>
            <a:r>
              <a:rPr lang="en-US" sz="2400" dirty="0" smtClean="0"/>
              <a:t>AEG-1 </a:t>
            </a:r>
            <a:r>
              <a:rPr lang="en-US" sz="2400" dirty="0"/>
              <a:t>would not activate the Wnt/β-catenin pathway due to the current state of the disease’s progression</a:t>
            </a:r>
          </a:p>
          <a:p>
            <a:pPr lvl="3"/>
            <a:r>
              <a:rPr lang="en-US" sz="2400" dirty="0"/>
              <a:t>Infection of AEG-1-sh may not </a:t>
            </a:r>
            <a:r>
              <a:rPr lang="en-US" sz="2400" dirty="0" smtClean="0"/>
              <a:t>increase or change </a:t>
            </a:r>
            <a:r>
              <a:rPr lang="en-US" sz="2400" dirty="0"/>
              <a:t>IGFBP7 expression</a:t>
            </a:r>
          </a:p>
          <a:p>
            <a:endParaRPr lang="en-US" dirty="0"/>
          </a:p>
        </p:txBody>
      </p:sp>
    </p:spTree>
    <p:extLst>
      <p:ext uri="{BB962C8B-B14F-4D97-AF65-F5344CB8AC3E}">
        <p14:creationId xmlns:p14="http://schemas.microsoft.com/office/powerpoint/2010/main" val="1449271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3101" y="2128603"/>
            <a:ext cx="7674964" cy="1862048"/>
          </a:xfrm>
          <a:prstGeom prst="rect">
            <a:avLst/>
          </a:prstGeom>
          <a:noFill/>
        </p:spPr>
        <p:txBody>
          <a:bodyPr wrap="square" rtlCol="0">
            <a:spAutoFit/>
          </a:bodyPr>
          <a:lstStyle/>
          <a:p>
            <a:r>
              <a:rPr lang="en-US" sz="11500" dirty="0" smtClean="0"/>
              <a:t>Questions?</a:t>
            </a:r>
            <a:endParaRPr lang="en-US" sz="11500" dirty="0"/>
          </a:p>
        </p:txBody>
      </p:sp>
    </p:spTree>
    <p:extLst>
      <p:ext uri="{BB962C8B-B14F-4D97-AF65-F5344CB8AC3E}">
        <p14:creationId xmlns:p14="http://schemas.microsoft.com/office/powerpoint/2010/main" val="1393761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24088"/>
            <a:ext cx="6887980" cy="1187971"/>
          </a:xfrm>
        </p:spPr>
        <p:txBody>
          <a:bodyPr>
            <a:normAutofit fontScale="90000"/>
          </a:bodyPr>
          <a:lstStyle/>
          <a:p>
            <a:pPr algn="ctr"/>
            <a:r>
              <a:rPr lang="en-US" sz="4400" smtClean="0"/>
              <a:t>Hepatocellular Carcinoma (HCC</a:t>
            </a:r>
            <a:r>
              <a:rPr lang="en-US" sz="4400" dirty="0" smtClean="0"/>
              <a:t>)</a:t>
            </a:r>
            <a:endParaRPr lang="en-US" sz="4400" dirty="0"/>
          </a:p>
        </p:txBody>
      </p:sp>
      <p:sp>
        <p:nvSpPr>
          <p:cNvPr id="3" name="Content Placeholder 2"/>
          <p:cNvSpPr>
            <a:spLocks noGrp="1"/>
          </p:cNvSpPr>
          <p:nvPr>
            <p:ph idx="1"/>
          </p:nvPr>
        </p:nvSpPr>
        <p:spPr>
          <a:xfrm>
            <a:off x="1371600" y="1994476"/>
            <a:ext cx="6363325" cy="2264039"/>
          </a:xfrm>
        </p:spPr>
        <p:txBody>
          <a:bodyPr>
            <a:normAutofit/>
          </a:bodyPr>
          <a:lstStyle/>
          <a:p>
            <a:r>
              <a:rPr lang="en-US" sz="2400" dirty="0"/>
              <a:t>A</a:t>
            </a:r>
            <a:r>
              <a:rPr lang="en-US" sz="2400" dirty="0" smtClean="0"/>
              <a:t> </a:t>
            </a:r>
            <a:r>
              <a:rPr lang="en-US" sz="2400" dirty="0"/>
              <a:t>common malignancy of the </a:t>
            </a:r>
            <a:r>
              <a:rPr lang="en-US" sz="2400" dirty="0" smtClean="0"/>
              <a:t>liver</a:t>
            </a:r>
          </a:p>
          <a:p>
            <a:r>
              <a:rPr lang="en-US" sz="2400" dirty="0" smtClean="0"/>
              <a:t>Treatment Options </a:t>
            </a:r>
            <a:r>
              <a:rPr lang="mr-IN" sz="2400" dirty="0" smtClean="0"/>
              <a:t>–</a:t>
            </a:r>
            <a:r>
              <a:rPr lang="en-US" sz="2400" dirty="0" smtClean="0"/>
              <a:t> Surgery?</a:t>
            </a:r>
          </a:p>
          <a:p>
            <a:endParaRPr lang="en-US" sz="2400" dirty="0" smtClean="0"/>
          </a:p>
          <a:p>
            <a:r>
              <a:rPr lang="en-US" sz="2400" dirty="0" smtClean="0"/>
              <a:t>What other options are there?...</a:t>
            </a:r>
          </a:p>
          <a:p>
            <a:endParaRPr lang="en-US" sz="24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16802" y="1712059"/>
            <a:ext cx="5237018" cy="2836047"/>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84658" y="4258515"/>
            <a:ext cx="3119086" cy="2362708"/>
          </a:xfrm>
          <a:prstGeom prst="rect">
            <a:avLst/>
          </a:prstGeom>
        </p:spPr>
      </p:pic>
    </p:spTree>
    <p:extLst>
      <p:ext uri="{BB962C8B-B14F-4D97-AF65-F5344CB8AC3E}">
        <p14:creationId xmlns:p14="http://schemas.microsoft.com/office/powerpoint/2010/main" val="1246946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Insulin-growth factor binding protein-7 (IGFBP7)</a:t>
            </a:r>
            <a:endParaRPr lang="en-US" sz="4400" dirty="0"/>
          </a:p>
        </p:txBody>
      </p:sp>
      <p:sp>
        <p:nvSpPr>
          <p:cNvPr id="3" name="Content Placeholder 2"/>
          <p:cNvSpPr>
            <a:spLocks noGrp="1"/>
          </p:cNvSpPr>
          <p:nvPr>
            <p:ph idx="1"/>
          </p:nvPr>
        </p:nvSpPr>
        <p:spPr>
          <a:xfrm>
            <a:off x="895666" y="1947378"/>
            <a:ext cx="7049122" cy="3649133"/>
          </a:xfrm>
        </p:spPr>
        <p:txBody>
          <a:bodyPr>
            <a:normAutofit/>
          </a:bodyPr>
          <a:lstStyle/>
          <a:p>
            <a:r>
              <a:rPr lang="en-US" sz="2800" dirty="0"/>
              <a:t>A</a:t>
            </a:r>
            <a:r>
              <a:rPr lang="en-US" sz="2800" dirty="0" smtClean="0"/>
              <a:t> </a:t>
            </a:r>
            <a:r>
              <a:rPr lang="en-US" sz="2800" dirty="0"/>
              <a:t>secreted </a:t>
            </a:r>
            <a:r>
              <a:rPr lang="en-US" sz="2800" dirty="0" smtClean="0"/>
              <a:t>protein</a:t>
            </a:r>
          </a:p>
          <a:p>
            <a:r>
              <a:rPr lang="en-US" sz="2800" dirty="0" smtClean="0"/>
              <a:t>Roles in </a:t>
            </a:r>
            <a:r>
              <a:rPr lang="en-US" sz="2800" dirty="0"/>
              <a:t>growth, differentiation, and </a:t>
            </a:r>
            <a:r>
              <a:rPr lang="en-US" sz="2800" dirty="0" smtClean="0"/>
              <a:t>proliferation</a:t>
            </a:r>
          </a:p>
          <a:p>
            <a:pPr lvl="1"/>
            <a:r>
              <a:rPr lang="en-US" sz="2400" dirty="0" smtClean="0"/>
              <a:t>Consists </a:t>
            </a:r>
            <a:r>
              <a:rPr lang="en-US" sz="2400" dirty="0"/>
              <a:t>of two growth factors </a:t>
            </a:r>
            <a:r>
              <a:rPr lang="en-US" sz="2400" dirty="0" smtClean="0"/>
              <a:t>- IGF-I </a:t>
            </a:r>
            <a:r>
              <a:rPr lang="en-US" sz="2400" dirty="0"/>
              <a:t>and IGF-II </a:t>
            </a:r>
            <a:r>
              <a:rPr lang="en-US" sz="2400" dirty="0" smtClean="0"/>
              <a:t>(and corresponding receptors)</a:t>
            </a:r>
          </a:p>
          <a:p>
            <a:r>
              <a:rPr lang="en-US" sz="2800" dirty="0" smtClean="0"/>
              <a:t>Chen et al. 2011 </a:t>
            </a:r>
            <a:r>
              <a:rPr lang="mr-IN" sz="2800" dirty="0" smtClean="0"/>
              <a:t>–</a:t>
            </a:r>
            <a:r>
              <a:rPr lang="en-US" sz="2800" dirty="0" smtClean="0"/>
              <a:t> Showed its potential </a:t>
            </a:r>
            <a:r>
              <a:rPr lang="en-US" sz="2800" dirty="0"/>
              <a:t>tumor suppressive </a:t>
            </a:r>
            <a:r>
              <a:rPr lang="en-US" sz="2800" dirty="0" smtClean="0"/>
              <a:t>activity and downregulation by the oncogene AEG-1</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5003" y="3991316"/>
            <a:ext cx="4267213" cy="2259584"/>
          </a:xfrm>
          <a:prstGeom prst="rect">
            <a:avLst/>
          </a:prstGeom>
        </p:spPr>
      </p:pic>
      <p:sp>
        <p:nvSpPr>
          <p:cNvPr id="5" name="TextBox 4"/>
          <p:cNvSpPr txBox="1"/>
          <p:nvPr/>
        </p:nvSpPr>
        <p:spPr>
          <a:xfrm>
            <a:off x="8249591" y="6250902"/>
            <a:ext cx="2998033" cy="369332"/>
          </a:xfrm>
          <a:prstGeom prst="rect">
            <a:avLst/>
          </a:prstGeom>
          <a:noFill/>
        </p:spPr>
        <p:txBody>
          <a:bodyPr wrap="square" rtlCol="0">
            <a:spAutoFit/>
          </a:bodyPr>
          <a:lstStyle/>
          <a:p>
            <a:pPr algn="ctr"/>
            <a:r>
              <a:rPr lang="en-US" b="1" dirty="0" smtClean="0"/>
              <a:t>(Chen et al 2011)</a:t>
            </a:r>
            <a:endParaRPr lang="en-US" b="1" dirty="0"/>
          </a:p>
        </p:txBody>
      </p:sp>
      <p:sp>
        <p:nvSpPr>
          <p:cNvPr id="6" name="TextBox 5"/>
          <p:cNvSpPr txBox="1"/>
          <p:nvPr/>
        </p:nvSpPr>
        <p:spPr>
          <a:xfrm>
            <a:off x="8414485" y="3176219"/>
            <a:ext cx="2998033" cy="707886"/>
          </a:xfrm>
          <a:prstGeom prst="rect">
            <a:avLst/>
          </a:prstGeom>
          <a:solidFill>
            <a:schemeClr val="bg1"/>
          </a:solidFill>
        </p:spPr>
        <p:txBody>
          <a:bodyPr wrap="square" rtlCol="0">
            <a:spAutoFit/>
          </a:bodyPr>
          <a:lstStyle/>
          <a:p>
            <a:pPr algn="ctr"/>
            <a:r>
              <a:rPr lang="en-US" sz="2000" b="1" dirty="0" smtClean="0"/>
              <a:t>Determination of IGFBP7 mRNA levels by RT-qPCR</a:t>
            </a:r>
            <a:endParaRPr lang="en-US" sz="2000" b="1" dirty="0"/>
          </a:p>
        </p:txBody>
      </p:sp>
    </p:spTree>
    <p:extLst>
      <p:ext uri="{BB962C8B-B14F-4D97-AF65-F5344CB8AC3E}">
        <p14:creationId xmlns:p14="http://schemas.microsoft.com/office/powerpoint/2010/main" val="780510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73177"/>
          </a:xfrm>
        </p:spPr>
        <p:txBody>
          <a:bodyPr>
            <a:normAutofit/>
          </a:bodyPr>
          <a:lstStyle/>
          <a:p>
            <a:r>
              <a:rPr lang="en-US" sz="4400" dirty="0" smtClean="0"/>
              <a:t>Astrocyte-Elevated Gene-1 (AEG-1)</a:t>
            </a:r>
            <a:endParaRPr lang="en-US" sz="4400" dirty="0"/>
          </a:p>
        </p:txBody>
      </p:sp>
      <p:sp>
        <p:nvSpPr>
          <p:cNvPr id="3" name="Content Placeholder 2"/>
          <p:cNvSpPr>
            <a:spLocks noGrp="1"/>
          </p:cNvSpPr>
          <p:nvPr>
            <p:ph idx="1"/>
          </p:nvPr>
        </p:nvSpPr>
        <p:spPr>
          <a:xfrm>
            <a:off x="945631" y="1766064"/>
            <a:ext cx="4315917" cy="3705346"/>
          </a:xfrm>
        </p:spPr>
        <p:txBody>
          <a:bodyPr>
            <a:normAutofit/>
          </a:bodyPr>
          <a:lstStyle/>
          <a:p>
            <a:r>
              <a:rPr lang="en-US" sz="2800" dirty="0" smtClean="0"/>
              <a:t>Oncogene</a:t>
            </a:r>
          </a:p>
          <a:p>
            <a:r>
              <a:rPr lang="en-US" sz="2800" dirty="0" smtClean="0"/>
              <a:t>AEG-1 overexpression can be accounted for by?</a:t>
            </a:r>
          </a:p>
          <a:p>
            <a:pPr lvl="1"/>
            <a:r>
              <a:rPr lang="en-US" sz="2400" dirty="0" smtClean="0"/>
              <a:t>Multiple pathways, such as the </a:t>
            </a:r>
            <a:r>
              <a:rPr lang="en-US" sz="2400" dirty="0" err="1" smtClean="0"/>
              <a:t>Wnt</a:t>
            </a:r>
            <a:r>
              <a:rPr lang="en-US" sz="2400" dirty="0" smtClean="0"/>
              <a:t>/</a:t>
            </a:r>
            <a:r>
              <a:rPr lang="en-US" sz="2400" dirty="0"/>
              <a:t>β-catenin </a:t>
            </a:r>
            <a:r>
              <a:rPr lang="en-US" sz="2400" dirty="0" smtClean="0"/>
              <a:t>signaling pathway</a:t>
            </a:r>
          </a:p>
          <a:p>
            <a:endParaRPr lang="en-US" sz="2800" dirty="0"/>
          </a:p>
        </p:txBody>
      </p:sp>
      <p:pic>
        <p:nvPicPr>
          <p:cNvPr id="5" name="Picture 4" descr="../../../Screen%20Shot%202017-12-13%20at%2011.34.29%20AM.png"/>
          <p:cNvPicPr/>
          <p:nvPr/>
        </p:nvPicPr>
        <p:blipFill>
          <a:blip r:embed="rId3">
            <a:extLst>
              <a:ext uri="{28A0092B-C50C-407E-A947-70E740481C1C}">
                <a14:useLocalDpi xmlns:a14="http://schemas.microsoft.com/office/drawing/2010/main" val="0"/>
              </a:ext>
            </a:extLst>
          </a:blip>
          <a:srcRect/>
          <a:stretch>
            <a:fillRect/>
          </a:stretch>
        </p:blipFill>
        <p:spPr bwMode="auto">
          <a:xfrm>
            <a:off x="5598826" y="2235288"/>
            <a:ext cx="6265888" cy="3999742"/>
          </a:xfrm>
          <a:prstGeom prst="rect">
            <a:avLst/>
          </a:prstGeom>
          <a:noFill/>
          <a:ln>
            <a:noFill/>
          </a:ln>
        </p:spPr>
      </p:pic>
      <p:sp>
        <p:nvSpPr>
          <p:cNvPr id="6" name="TextBox 5"/>
          <p:cNvSpPr txBox="1"/>
          <p:nvPr/>
        </p:nvSpPr>
        <p:spPr>
          <a:xfrm>
            <a:off x="6370819" y="1666300"/>
            <a:ext cx="4721901" cy="461665"/>
          </a:xfrm>
          <a:prstGeom prst="rect">
            <a:avLst/>
          </a:prstGeom>
          <a:solidFill>
            <a:schemeClr val="bg1"/>
          </a:solidFill>
        </p:spPr>
        <p:txBody>
          <a:bodyPr wrap="square" rtlCol="0">
            <a:spAutoFit/>
          </a:bodyPr>
          <a:lstStyle/>
          <a:p>
            <a:pPr algn="ctr"/>
            <a:r>
              <a:rPr lang="en-US" sz="2400" b="1" dirty="0" smtClean="0"/>
              <a:t>Proposed Pathway</a:t>
            </a:r>
            <a:endParaRPr lang="en-US" sz="2400" b="1" dirty="0"/>
          </a:p>
        </p:txBody>
      </p:sp>
      <p:sp>
        <p:nvSpPr>
          <p:cNvPr id="7" name="TextBox 6"/>
          <p:cNvSpPr txBox="1"/>
          <p:nvPr/>
        </p:nvSpPr>
        <p:spPr>
          <a:xfrm>
            <a:off x="6778054" y="6235030"/>
            <a:ext cx="4721901" cy="646331"/>
          </a:xfrm>
          <a:prstGeom prst="rect">
            <a:avLst/>
          </a:prstGeom>
          <a:noFill/>
        </p:spPr>
        <p:txBody>
          <a:bodyPr wrap="square" rtlCol="0">
            <a:spAutoFit/>
          </a:bodyPr>
          <a:lstStyle/>
          <a:p>
            <a:pPr algn="ctr"/>
            <a:r>
              <a:rPr lang="en-US" b="1" dirty="0" smtClean="0"/>
              <a:t>Figure 1. Proposed Pathway of AEG-1 Overexpression on Status of IGFBP7 </a:t>
            </a:r>
            <a:endParaRPr lang="en-US" b="1" dirty="0"/>
          </a:p>
        </p:txBody>
      </p:sp>
    </p:spTree>
    <p:extLst>
      <p:ext uri="{BB962C8B-B14F-4D97-AF65-F5344CB8AC3E}">
        <p14:creationId xmlns:p14="http://schemas.microsoft.com/office/powerpoint/2010/main" val="2066295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Experiment</a:t>
            </a:r>
            <a:endParaRPr lang="en-US" sz="4400" dirty="0"/>
          </a:p>
        </p:txBody>
      </p:sp>
      <p:sp>
        <p:nvSpPr>
          <p:cNvPr id="3" name="Content Placeholder 2"/>
          <p:cNvSpPr>
            <a:spLocks noGrp="1"/>
          </p:cNvSpPr>
          <p:nvPr>
            <p:ph idx="1"/>
          </p:nvPr>
        </p:nvSpPr>
        <p:spPr>
          <a:xfrm>
            <a:off x="1106487" y="2171700"/>
            <a:ext cx="10131425" cy="3649133"/>
          </a:xfrm>
        </p:spPr>
        <p:txBody>
          <a:bodyPr>
            <a:normAutofit/>
          </a:bodyPr>
          <a:lstStyle/>
          <a:p>
            <a:pPr algn="ctr"/>
            <a:r>
              <a:rPr lang="en-US" sz="4400" dirty="0" smtClean="0"/>
              <a:t>Determine if AEG-1 silencing alters IGFBP7 expression and promoter methylation in HCC</a:t>
            </a:r>
            <a:endParaRPr lang="en-US" sz="4400" dirty="0"/>
          </a:p>
        </p:txBody>
      </p:sp>
    </p:spTree>
    <p:extLst>
      <p:ext uri="{BB962C8B-B14F-4D97-AF65-F5344CB8AC3E}">
        <p14:creationId xmlns:p14="http://schemas.microsoft.com/office/powerpoint/2010/main" val="915149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a:t>
            </a:r>
            <a:r>
              <a:rPr lang="en-US" dirty="0"/>
              <a:t>Cell </a:t>
            </a:r>
            <a:r>
              <a:rPr lang="en-US" dirty="0" smtClean="0"/>
              <a:t>Culture</a:t>
            </a:r>
            <a:endParaRPr lang="en-US" dirty="0"/>
          </a:p>
        </p:txBody>
      </p:sp>
      <p:sp>
        <p:nvSpPr>
          <p:cNvPr id="3" name="Content Placeholder 2"/>
          <p:cNvSpPr>
            <a:spLocks noGrp="1"/>
          </p:cNvSpPr>
          <p:nvPr>
            <p:ph idx="1"/>
          </p:nvPr>
        </p:nvSpPr>
        <p:spPr>
          <a:xfrm>
            <a:off x="3750131" y="2171700"/>
            <a:ext cx="7222669" cy="3868989"/>
          </a:xfrm>
        </p:spPr>
        <p:txBody>
          <a:bodyPr>
            <a:normAutofit/>
          </a:bodyPr>
          <a:lstStyle/>
          <a:p>
            <a:r>
              <a:rPr lang="en-US" sz="2400" dirty="0" smtClean="0"/>
              <a:t>Will use HCC cells</a:t>
            </a:r>
          </a:p>
          <a:p>
            <a:r>
              <a:rPr lang="en-US" sz="2400" dirty="0" smtClean="0"/>
              <a:t>Divided into two groups :</a:t>
            </a:r>
          </a:p>
          <a:p>
            <a:pPr lvl="1"/>
            <a:r>
              <a:rPr lang="en-US" sz="2200" dirty="0" smtClean="0"/>
              <a:t>Lenti-AEG-1-sh group</a:t>
            </a:r>
          </a:p>
          <a:p>
            <a:pPr lvl="1"/>
            <a:r>
              <a:rPr lang="en-US" sz="2200" dirty="0" err="1" smtClean="0"/>
              <a:t>Lenti</a:t>
            </a:r>
            <a:r>
              <a:rPr lang="en-US" sz="2200" dirty="0" smtClean="0"/>
              <a:t>-control group</a:t>
            </a:r>
          </a:p>
          <a:p>
            <a:r>
              <a:rPr lang="en-US" sz="2400" dirty="0" smtClean="0"/>
              <a:t>Lenti-AEG-1-sh will be targeted by a short hairpin RNA (shRNA)</a:t>
            </a:r>
          </a:p>
          <a:p>
            <a:pPr lvl="1"/>
            <a:r>
              <a:rPr lang="en-US" sz="2000" dirty="0" smtClean="0"/>
              <a:t>‘5’-AACTTACAACCGCATCATT-3’</a:t>
            </a:r>
          </a:p>
          <a:p>
            <a:pPr lvl="2"/>
            <a:r>
              <a:rPr lang="en-US" dirty="0"/>
              <a:t>A</a:t>
            </a:r>
            <a:r>
              <a:rPr lang="en-US" dirty="0" smtClean="0"/>
              <a:t>ble </a:t>
            </a:r>
            <a:r>
              <a:rPr lang="en-US" dirty="0"/>
              <a:t>decrease gene </a:t>
            </a:r>
            <a:r>
              <a:rPr lang="en-US" dirty="0" smtClean="0"/>
              <a:t>expression of AEG-1</a:t>
            </a:r>
            <a:endParaRPr lang="en-US" sz="1800" dirty="0" smtClean="0"/>
          </a:p>
        </p:txBody>
      </p:sp>
    </p:spTree>
    <p:extLst>
      <p:ext uri="{BB962C8B-B14F-4D97-AF65-F5344CB8AC3E}">
        <p14:creationId xmlns:p14="http://schemas.microsoft.com/office/powerpoint/2010/main" val="1519203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37256"/>
            <a:ext cx="9963672" cy="1715582"/>
          </a:xfrm>
        </p:spPr>
        <p:txBody>
          <a:bodyPr>
            <a:normAutofit fontScale="90000"/>
          </a:bodyPr>
          <a:lstStyle/>
          <a:p>
            <a:r>
              <a:rPr lang="en-US" dirty="0"/>
              <a:t>STEP 2: Methylation-Specific Polymerase Chain Reaction (MS-PCR) and Bisulfite Genomic Sequencing (BGS)</a:t>
            </a:r>
          </a:p>
        </p:txBody>
      </p:sp>
      <p:sp>
        <p:nvSpPr>
          <p:cNvPr id="3" name="Content Placeholder 2"/>
          <p:cNvSpPr>
            <a:spLocks noGrp="1"/>
          </p:cNvSpPr>
          <p:nvPr>
            <p:ph idx="1"/>
          </p:nvPr>
        </p:nvSpPr>
        <p:spPr>
          <a:xfrm>
            <a:off x="1371600" y="2286000"/>
            <a:ext cx="3725056" cy="2256020"/>
          </a:xfrm>
        </p:spPr>
        <p:txBody>
          <a:bodyPr>
            <a:normAutofit lnSpcReduction="10000"/>
          </a:bodyPr>
          <a:lstStyle/>
          <a:p>
            <a:r>
              <a:rPr lang="en-US" dirty="0" smtClean="0"/>
              <a:t>IGFBP7 contains a CpG island around promoter region</a:t>
            </a:r>
          </a:p>
          <a:p>
            <a:r>
              <a:rPr lang="en-US" dirty="0" smtClean="0"/>
              <a:t>CpG </a:t>
            </a:r>
            <a:r>
              <a:rPr lang="en-US" dirty="0"/>
              <a:t>islands covering transcription start site </a:t>
            </a:r>
            <a:r>
              <a:rPr lang="en-US" dirty="0" smtClean="0"/>
              <a:t>were </a:t>
            </a:r>
            <a:r>
              <a:rPr lang="en-US" dirty="0"/>
              <a:t>used to design primers and primer sets</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9710" y="2830019"/>
            <a:ext cx="5679340" cy="209071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08879" y="4445664"/>
            <a:ext cx="3957598" cy="2137476"/>
          </a:xfrm>
          <a:prstGeom prst="rect">
            <a:avLst/>
          </a:prstGeom>
        </p:spPr>
      </p:pic>
      <p:sp>
        <p:nvSpPr>
          <p:cNvPr id="7" name="TextBox 6"/>
          <p:cNvSpPr txBox="1"/>
          <p:nvPr/>
        </p:nvSpPr>
        <p:spPr>
          <a:xfrm>
            <a:off x="7263124" y="2386100"/>
            <a:ext cx="3792511" cy="369332"/>
          </a:xfrm>
          <a:prstGeom prst="rect">
            <a:avLst/>
          </a:prstGeom>
          <a:solidFill>
            <a:schemeClr val="bg1"/>
          </a:solidFill>
        </p:spPr>
        <p:txBody>
          <a:bodyPr wrap="square" rtlCol="0">
            <a:spAutoFit/>
          </a:bodyPr>
          <a:lstStyle/>
          <a:p>
            <a:pPr algn="ctr"/>
            <a:r>
              <a:rPr lang="en-US" b="1" dirty="0" smtClean="0"/>
              <a:t>Depiction of 5’ Region of IGFBP7</a:t>
            </a:r>
            <a:endParaRPr lang="en-US" b="1" dirty="0"/>
          </a:p>
        </p:txBody>
      </p:sp>
      <p:cxnSp>
        <p:nvCxnSpPr>
          <p:cNvPr id="12" name="Straight Arrow Connector 11"/>
          <p:cNvCxnSpPr/>
          <p:nvPr/>
        </p:nvCxnSpPr>
        <p:spPr>
          <a:xfrm flipH="1" flipV="1">
            <a:off x="10972800" y="4542020"/>
            <a:ext cx="292308" cy="89545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4" name="TextBox 13"/>
          <p:cNvSpPr txBox="1"/>
          <p:nvPr/>
        </p:nvSpPr>
        <p:spPr>
          <a:xfrm>
            <a:off x="10350820" y="5335415"/>
            <a:ext cx="1968903" cy="646331"/>
          </a:xfrm>
          <a:prstGeom prst="rect">
            <a:avLst/>
          </a:prstGeom>
          <a:noFill/>
        </p:spPr>
        <p:txBody>
          <a:bodyPr wrap="square" rtlCol="0">
            <a:spAutoFit/>
          </a:bodyPr>
          <a:lstStyle/>
          <a:p>
            <a:pPr algn="ctr"/>
            <a:r>
              <a:rPr lang="en-US" b="1" dirty="0" smtClean="0"/>
              <a:t>Position of primers</a:t>
            </a:r>
            <a:endParaRPr lang="en-US" b="1" dirty="0"/>
          </a:p>
        </p:txBody>
      </p:sp>
      <p:sp>
        <p:nvSpPr>
          <p:cNvPr id="15" name="TextBox 14"/>
          <p:cNvSpPr txBox="1"/>
          <p:nvPr/>
        </p:nvSpPr>
        <p:spPr>
          <a:xfrm>
            <a:off x="5335257" y="2227408"/>
            <a:ext cx="1968903" cy="646331"/>
          </a:xfrm>
          <a:prstGeom prst="rect">
            <a:avLst/>
          </a:prstGeom>
          <a:noFill/>
        </p:spPr>
        <p:txBody>
          <a:bodyPr wrap="square" rtlCol="0">
            <a:spAutoFit/>
          </a:bodyPr>
          <a:lstStyle/>
          <a:p>
            <a:pPr algn="ctr"/>
            <a:r>
              <a:rPr lang="en-US" b="1" dirty="0" smtClean="0"/>
              <a:t>Position of CpG Islands</a:t>
            </a:r>
            <a:endParaRPr lang="en-US" b="1" dirty="0"/>
          </a:p>
        </p:txBody>
      </p:sp>
      <p:cxnSp>
        <p:nvCxnSpPr>
          <p:cNvPr id="18" name="Straight Arrow Connector 17"/>
          <p:cNvCxnSpPr/>
          <p:nvPr/>
        </p:nvCxnSpPr>
        <p:spPr>
          <a:xfrm>
            <a:off x="6910466" y="2655449"/>
            <a:ext cx="632295" cy="67230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7542761" y="4942163"/>
            <a:ext cx="3792511" cy="369332"/>
          </a:xfrm>
          <a:prstGeom prst="rect">
            <a:avLst/>
          </a:prstGeom>
          <a:noFill/>
        </p:spPr>
        <p:txBody>
          <a:bodyPr wrap="square" rtlCol="0">
            <a:spAutoFit/>
          </a:bodyPr>
          <a:lstStyle/>
          <a:p>
            <a:pPr algn="ctr"/>
            <a:r>
              <a:rPr lang="en-US" b="1" dirty="0" smtClean="0"/>
              <a:t>(Chen et al 2015)</a:t>
            </a:r>
            <a:endParaRPr lang="en-US" b="1" dirty="0"/>
          </a:p>
        </p:txBody>
      </p:sp>
      <p:sp>
        <p:nvSpPr>
          <p:cNvPr id="23" name="TextBox 22"/>
          <p:cNvSpPr txBox="1"/>
          <p:nvPr/>
        </p:nvSpPr>
        <p:spPr>
          <a:xfrm>
            <a:off x="1708879" y="6539051"/>
            <a:ext cx="3792511" cy="369332"/>
          </a:xfrm>
          <a:prstGeom prst="rect">
            <a:avLst/>
          </a:prstGeom>
          <a:noFill/>
        </p:spPr>
        <p:txBody>
          <a:bodyPr wrap="square" rtlCol="0">
            <a:spAutoFit/>
          </a:bodyPr>
          <a:lstStyle/>
          <a:p>
            <a:pPr algn="ctr"/>
            <a:r>
              <a:rPr lang="en-US" b="1" dirty="0" smtClean="0"/>
              <a:t>(Chen et al 2015)</a:t>
            </a:r>
            <a:endParaRPr lang="en-US" b="1" dirty="0"/>
          </a:p>
        </p:txBody>
      </p:sp>
      <p:sp>
        <p:nvSpPr>
          <p:cNvPr id="24" name="TextBox 23"/>
          <p:cNvSpPr txBox="1"/>
          <p:nvPr/>
        </p:nvSpPr>
        <p:spPr>
          <a:xfrm>
            <a:off x="5924687" y="4821538"/>
            <a:ext cx="1968903" cy="646331"/>
          </a:xfrm>
          <a:prstGeom prst="rect">
            <a:avLst/>
          </a:prstGeom>
          <a:noFill/>
        </p:spPr>
        <p:txBody>
          <a:bodyPr wrap="square" rtlCol="0">
            <a:spAutoFit/>
          </a:bodyPr>
          <a:lstStyle/>
          <a:p>
            <a:pPr algn="ctr"/>
            <a:r>
              <a:rPr lang="en-US" b="1" dirty="0" smtClean="0"/>
              <a:t>Transcription Start Site</a:t>
            </a:r>
            <a:endParaRPr lang="en-US" b="1" dirty="0"/>
          </a:p>
        </p:txBody>
      </p:sp>
      <p:cxnSp>
        <p:nvCxnSpPr>
          <p:cNvPr id="26" name="Straight Arrow Connector 25"/>
          <p:cNvCxnSpPr/>
          <p:nvPr/>
        </p:nvCxnSpPr>
        <p:spPr>
          <a:xfrm flipV="1">
            <a:off x="7091983" y="3502324"/>
            <a:ext cx="1715018" cy="134538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3997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Methylation-Specific Polymerase Chain Reaction (MS-PCR)</a:t>
            </a:r>
          </a:p>
        </p:txBody>
      </p:sp>
      <p:sp>
        <p:nvSpPr>
          <p:cNvPr id="3" name="Content Placeholder 2"/>
          <p:cNvSpPr>
            <a:spLocks noGrp="1"/>
          </p:cNvSpPr>
          <p:nvPr>
            <p:ph sz="half" idx="1"/>
          </p:nvPr>
        </p:nvSpPr>
        <p:spPr>
          <a:xfrm>
            <a:off x="1128944" y="2293493"/>
            <a:ext cx="2915587" cy="3581401"/>
          </a:xfrm>
        </p:spPr>
        <p:txBody>
          <a:bodyPr>
            <a:normAutofit/>
          </a:bodyPr>
          <a:lstStyle/>
          <a:p>
            <a:r>
              <a:rPr lang="en-US" dirty="0"/>
              <a:t>IGFBP7 is strongly methylated in the </a:t>
            </a:r>
            <a:r>
              <a:rPr lang="en-US" dirty="0" smtClean="0"/>
              <a:t>Lenti-AEG-1</a:t>
            </a:r>
          </a:p>
          <a:p>
            <a:r>
              <a:rPr lang="en-US" dirty="0"/>
              <a:t>IGFBP7 is weakly methylated in the </a:t>
            </a:r>
            <a:r>
              <a:rPr lang="en-US" dirty="0" err="1" smtClean="0"/>
              <a:t>Lenti</a:t>
            </a:r>
            <a:r>
              <a:rPr lang="en-US" dirty="0" smtClean="0"/>
              <a:t>-control</a:t>
            </a:r>
          </a:p>
          <a:p>
            <a:endParaRPr lang="en-US" dirty="0" smtClean="0"/>
          </a:p>
          <a:p>
            <a:r>
              <a:rPr lang="en-US" dirty="0"/>
              <a:t>IGFBP7 is not methylated in the </a:t>
            </a:r>
            <a:r>
              <a:rPr lang="en-US" dirty="0" smtClean="0"/>
              <a:t>Lenti-AEG-1-sh</a:t>
            </a:r>
            <a:endParaRPr lang="en-US" dirty="0"/>
          </a:p>
        </p:txBody>
      </p:sp>
      <p:sp>
        <p:nvSpPr>
          <p:cNvPr id="4" name="Content Placeholder 3"/>
          <p:cNvSpPr>
            <a:spLocks noGrp="1"/>
          </p:cNvSpPr>
          <p:nvPr>
            <p:ph sz="half" idx="2"/>
          </p:nvPr>
        </p:nvSpPr>
        <p:spPr>
          <a:xfrm>
            <a:off x="4476905" y="2293493"/>
            <a:ext cx="2738518" cy="3581401"/>
          </a:xfrm>
        </p:spPr>
        <p:txBody>
          <a:bodyPr>
            <a:normAutofit/>
          </a:bodyPr>
          <a:lstStyle/>
          <a:p>
            <a:r>
              <a:rPr lang="en-US" dirty="0" smtClean="0"/>
              <a:t>IGFBP7 is silenced or downregulated</a:t>
            </a:r>
          </a:p>
          <a:p>
            <a:endParaRPr lang="en-US" dirty="0"/>
          </a:p>
          <a:p>
            <a:r>
              <a:rPr lang="en-US" dirty="0" smtClean="0"/>
              <a:t>IGFBP7 will be expressed normally</a:t>
            </a:r>
          </a:p>
          <a:p>
            <a:endParaRPr lang="en-US" dirty="0"/>
          </a:p>
          <a:p>
            <a:r>
              <a:rPr lang="en-US" dirty="0" smtClean="0"/>
              <a:t>IGFBP7 will be expressed at greater levels than normal</a:t>
            </a:r>
            <a:endParaRPr lang="en-US" dirty="0"/>
          </a:p>
        </p:txBody>
      </p:sp>
      <p:sp>
        <p:nvSpPr>
          <p:cNvPr id="6" name="Right Arrow 5"/>
          <p:cNvSpPr/>
          <p:nvPr/>
        </p:nvSpPr>
        <p:spPr>
          <a:xfrm>
            <a:off x="3647765" y="2625155"/>
            <a:ext cx="829140" cy="539645"/>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7" name="Right Arrow 6"/>
          <p:cNvSpPr/>
          <p:nvPr/>
        </p:nvSpPr>
        <p:spPr>
          <a:xfrm>
            <a:off x="3647765" y="4709721"/>
            <a:ext cx="829140" cy="539645"/>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8" name="Right Arrow 7"/>
          <p:cNvSpPr/>
          <p:nvPr/>
        </p:nvSpPr>
        <p:spPr>
          <a:xfrm>
            <a:off x="3647765" y="3544548"/>
            <a:ext cx="829140" cy="539645"/>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9" name="TextBox 8"/>
          <p:cNvSpPr txBox="1"/>
          <p:nvPr/>
        </p:nvSpPr>
        <p:spPr>
          <a:xfrm>
            <a:off x="7774454" y="2287680"/>
            <a:ext cx="3792511" cy="369332"/>
          </a:xfrm>
          <a:prstGeom prst="rect">
            <a:avLst/>
          </a:prstGeom>
          <a:solidFill>
            <a:schemeClr val="bg1"/>
          </a:solidFill>
        </p:spPr>
        <p:txBody>
          <a:bodyPr wrap="square" rtlCol="0">
            <a:spAutoFit/>
          </a:bodyPr>
          <a:lstStyle/>
          <a:p>
            <a:pPr algn="ctr"/>
            <a:r>
              <a:rPr lang="en-US" b="1" dirty="0" smtClean="0"/>
              <a:t>Faux MS-PCR Results</a:t>
            </a:r>
            <a:endParaRPr lang="en-US" b="1"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3960" y="2729897"/>
            <a:ext cx="4863142" cy="2985956"/>
          </a:xfrm>
          <a:prstGeom prst="rect">
            <a:avLst/>
          </a:prstGeom>
        </p:spPr>
      </p:pic>
      <p:sp>
        <p:nvSpPr>
          <p:cNvPr id="11" name="TextBox 10"/>
          <p:cNvSpPr txBox="1"/>
          <p:nvPr/>
        </p:nvSpPr>
        <p:spPr>
          <a:xfrm>
            <a:off x="7774454" y="5715853"/>
            <a:ext cx="3792511" cy="369332"/>
          </a:xfrm>
          <a:prstGeom prst="rect">
            <a:avLst/>
          </a:prstGeom>
          <a:noFill/>
        </p:spPr>
        <p:txBody>
          <a:bodyPr wrap="square" rtlCol="0">
            <a:spAutoFit/>
          </a:bodyPr>
          <a:lstStyle/>
          <a:p>
            <a:pPr algn="ctr"/>
            <a:r>
              <a:rPr lang="en-US" b="1" smtClean="0"/>
              <a:t>(Suzuki et al 2010)</a:t>
            </a:r>
            <a:endParaRPr lang="en-US" b="1" dirty="0"/>
          </a:p>
        </p:txBody>
      </p:sp>
      <p:sp>
        <p:nvSpPr>
          <p:cNvPr id="12" name="TextBox 11"/>
          <p:cNvSpPr txBox="1"/>
          <p:nvPr/>
        </p:nvSpPr>
        <p:spPr>
          <a:xfrm>
            <a:off x="7173961" y="2729897"/>
            <a:ext cx="2134932" cy="584775"/>
          </a:xfrm>
          <a:prstGeom prst="rect">
            <a:avLst/>
          </a:prstGeom>
          <a:noFill/>
        </p:spPr>
        <p:txBody>
          <a:bodyPr wrap="square" rtlCol="0">
            <a:spAutoFit/>
          </a:bodyPr>
          <a:lstStyle/>
          <a:p>
            <a:r>
              <a:rPr lang="en-US" sz="1600" dirty="0"/>
              <a:t>(</a:t>
            </a:r>
            <a:r>
              <a:rPr lang="en-US" sz="1600" dirty="0" smtClean="0"/>
              <a:t>Lenti-AEG-1 included as a reference point)</a:t>
            </a:r>
            <a:endParaRPr lang="en-US" sz="1600" dirty="0"/>
          </a:p>
        </p:txBody>
      </p:sp>
    </p:spTree>
    <p:extLst>
      <p:ext uri="{BB962C8B-B14F-4D97-AF65-F5344CB8AC3E}">
        <p14:creationId xmlns:p14="http://schemas.microsoft.com/office/powerpoint/2010/main" val="1545447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Bisulfite Genomic Sequencing (BGS)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461630" y="2765684"/>
            <a:ext cx="5146196" cy="3581400"/>
          </a:xfrm>
        </p:spPr>
      </p:pic>
      <p:sp>
        <p:nvSpPr>
          <p:cNvPr id="5" name="TextBox 4"/>
          <p:cNvSpPr txBox="1"/>
          <p:nvPr/>
        </p:nvSpPr>
        <p:spPr>
          <a:xfrm>
            <a:off x="6138472" y="2284026"/>
            <a:ext cx="3792511" cy="369332"/>
          </a:xfrm>
          <a:prstGeom prst="rect">
            <a:avLst/>
          </a:prstGeom>
          <a:solidFill>
            <a:schemeClr val="bg1"/>
          </a:solidFill>
        </p:spPr>
        <p:txBody>
          <a:bodyPr wrap="square" rtlCol="0">
            <a:spAutoFit/>
          </a:bodyPr>
          <a:lstStyle/>
          <a:p>
            <a:pPr algn="ctr"/>
            <a:r>
              <a:rPr lang="en-US" b="1" dirty="0" smtClean="0"/>
              <a:t>Faux BGS Results</a:t>
            </a:r>
            <a:endParaRPr lang="en-US" b="1" dirty="0"/>
          </a:p>
        </p:txBody>
      </p:sp>
      <p:sp>
        <p:nvSpPr>
          <p:cNvPr id="6" name="Content Placeholder 2"/>
          <p:cNvSpPr txBox="1">
            <a:spLocks/>
          </p:cNvSpPr>
          <p:nvPr/>
        </p:nvSpPr>
        <p:spPr>
          <a:xfrm>
            <a:off x="1371600" y="2171700"/>
            <a:ext cx="3725056" cy="225602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dirty="0" smtClean="0"/>
              <a:t>Determine </a:t>
            </a:r>
            <a:r>
              <a:rPr lang="en-US" dirty="0"/>
              <a:t>the pattern of </a:t>
            </a:r>
            <a:r>
              <a:rPr lang="en-US" dirty="0" smtClean="0"/>
              <a:t>methylation</a:t>
            </a:r>
          </a:p>
          <a:p>
            <a:r>
              <a:rPr lang="en-US" dirty="0" smtClean="0"/>
              <a:t>Reinforces MS-PCR results</a:t>
            </a:r>
          </a:p>
        </p:txBody>
      </p:sp>
      <p:sp>
        <p:nvSpPr>
          <p:cNvPr id="7" name="TextBox 6"/>
          <p:cNvSpPr txBox="1"/>
          <p:nvPr/>
        </p:nvSpPr>
        <p:spPr>
          <a:xfrm>
            <a:off x="10607826" y="3072725"/>
            <a:ext cx="1378882" cy="923330"/>
          </a:xfrm>
          <a:prstGeom prst="rect">
            <a:avLst/>
          </a:prstGeom>
          <a:noFill/>
        </p:spPr>
        <p:txBody>
          <a:bodyPr wrap="square" rtlCol="0">
            <a:spAutoFit/>
          </a:bodyPr>
          <a:lstStyle/>
          <a:p>
            <a:r>
              <a:rPr lang="en-US" dirty="0" smtClean="0"/>
              <a:t>Methylated CpG Sites (black dots)</a:t>
            </a:r>
            <a:endParaRPr lang="en-US" dirty="0"/>
          </a:p>
        </p:txBody>
      </p:sp>
      <p:sp>
        <p:nvSpPr>
          <p:cNvPr id="8" name="TextBox 7"/>
          <p:cNvSpPr txBox="1"/>
          <p:nvPr/>
        </p:nvSpPr>
        <p:spPr>
          <a:xfrm>
            <a:off x="10607826" y="5318758"/>
            <a:ext cx="1554087" cy="923330"/>
          </a:xfrm>
          <a:prstGeom prst="rect">
            <a:avLst/>
          </a:prstGeom>
          <a:noFill/>
        </p:spPr>
        <p:txBody>
          <a:bodyPr wrap="square" rtlCol="0">
            <a:spAutoFit/>
          </a:bodyPr>
          <a:lstStyle/>
          <a:p>
            <a:r>
              <a:rPr lang="en-US" dirty="0" err="1" smtClean="0"/>
              <a:t>Unmethylated</a:t>
            </a:r>
            <a:r>
              <a:rPr lang="en-US" dirty="0" smtClean="0"/>
              <a:t> CpG Sites (white dots)</a:t>
            </a:r>
            <a:endParaRPr lang="en-US" dirty="0"/>
          </a:p>
        </p:txBody>
      </p:sp>
      <p:cxnSp>
        <p:nvCxnSpPr>
          <p:cNvPr id="10" name="Straight Arrow Connector 9"/>
          <p:cNvCxnSpPr/>
          <p:nvPr/>
        </p:nvCxnSpPr>
        <p:spPr>
          <a:xfrm flipH="1">
            <a:off x="10088380" y="3395890"/>
            <a:ext cx="519446"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flipH="1">
            <a:off x="10088380" y="5497012"/>
            <a:ext cx="519446"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6295869" y="6350289"/>
            <a:ext cx="3792511" cy="369332"/>
          </a:xfrm>
          <a:prstGeom prst="rect">
            <a:avLst/>
          </a:prstGeom>
          <a:noFill/>
        </p:spPr>
        <p:txBody>
          <a:bodyPr wrap="square" rtlCol="0">
            <a:spAutoFit/>
          </a:bodyPr>
          <a:lstStyle/>
          <a:p>
            <a:pPr algn="ctr"/>
            <a:r>
              <a:rPr lang="en-US" b="1" smtClean="0"/>
              <a:t>(Suzuki et al 2010)</a:t>
            </a:r>
            <a:endParaRPr lang="en-US" b="1" dirty="0"/>
          </a:p>
        </p:txBody>
      </p:sp>
      <p:sp>
        <p:nvSpPr>
          <p:cNvPr id="13" name="TextBox 12"/>
          <p:cNvSpPr txBox="1"/>
          <p:nvPr/>
        </p:nvSpPr>
        <p:spPr>
          <a:xfrm>
            <a:off x="5461630" y="3534390"/>
            <a:ext cx="2048442" cy="584775"/>
          </a:xfrm>
          <a:prstGeom prst="rect">
            <a:avLst/>
          </a:prstGeom>
          <a:noFill/>
        </p:spPr>
        <p:txBody>
          <a:bodyPr wrap="square" rtlCol="0">
            <a:spAutoFit/>
          </a:bodyPr>
          <a:lstStyle/>
          <a:p>
            <a:r>
              <a:rPr lang="en-US" sz="1600" dirty="0"/>
              <a:t>(</a:t>
            </a:r>
            <a:r>
              <a:rPr lang="en-US" sz="1600" dirty="0" smtClean="0"/>
              <a:t>Lenti-AEG-1 included as a reference point)</a:t>
            </a:r>
            <a:endParaRPr lang="en-US" sz="1600" dirty="0"/>
          </a:p>
        </p:txBody>
      </p:sp>
    </p:spTree>
    <p:extLst>
      <p:ext uri="{BB962C8B-B14F-4D97-AF65-F5344CB8AC3E}">
        <p14:creationId xmlns:p14="http://schemas.microsoft.com/office/powerpoint/2010/main" val="299974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2162</TotalTime>
  <Words>1519</Words>
  <Application>Microsoft Macintosh PowerPoint</Application>
  <PresentationFormat>Widescreen</PresentationFormat>
  <Paragraphs>130</Paragraphs>
  <Slides>13</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Franklin Gothic Book</vt:lpstr>
      <vt:lpstr>Crop</vt:lpstr>
      <vt:lpstr>AEG-1 ALTERS methylation status of IGFBP7 promoter via activation of the Wnt/β-catenin signaling pathway in HCC </vt:lpstr>
      <vt:lpstr>Hepatocellular Carcinoma (HCC)</vt:lpstr>
      <vt:lpstr>Insulin-growth factor binding protein-7 (IGFBP7)</vt:lpstr>
      <vt:lpstr>Astrocyte-Elevated Gene-1 (AEG-1)</vt:lpstr>
      <vt:lpstr>Experiment</vt:lpstr>
      <vt:lpstr>Step 1: Cell Culture</vt:lpstr>
      <vt:lpstr>STEP 2: Methylation-Specific Polymerase Chain Reaction (MS-PCR) and Bisulfite Genomic Sequencing (BGS)</vt:lpstr>
      <vt:lpstr>Methylation-Specific Polymerase Chain Reaction (MS-PCR)</vt:lpstr>
      <vt:lpstr>Bisulfite Genomic Sequencing (BGS)</vt:lpstr>
      <vt:lpstr>STEP 3: Western Blotting</vt:lpstr>
      <vt:lpstr>STEP 3: Western Blotting Continued</vt:lpstr>
      <vt:lpstr>Discussion: Goals and Setbacks</vt:lpstr>
      <vt:lpstr>PowerPoint Presentation</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AEG-1 alters methylation status of IGFBP7 promoter via activation of the Wnt/β-catenin signaling pathway in HCC </dc:title>
  <dc:creator>asmataa@vcu.edu</dc:creator>
  <cp:lastModifiedBy>asmataa@vcu.edu</cp:lastModifiedBy>
  <cp:revision>178</cp:revision>
  <dcterms:created xsi:type="dcterms:W3CDTF">2017-11-30T22:32:13Z</dcterms:created>
  <dcterms:modified xsi:type="dcterms:W3CDTF">2017-12-15T14:32:16Z</dcterms:modified>
</cp:coreProperties>
</file>