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60" r:id="rId3"/>
    <p:sldId id="258" r:id="rId4"/>
    <p:sldId id="264" r:id="rId5"/>
    <p:sldId id="262" r:id="rId6"/>
    <p:sldId id="261" r:id="rId7"/>
    <p:sldId id="259"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AE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012" autoAdjust="0"/>
  </p:normalViewPr>
  <p:slideViewPr>
    <p:cSldViewPr snapToGrid="0">
      <p:cViewPr>
        <p:scale>
          <a:sx n="60" d="100"/>
          <a:sy n="60" d="100"/>
        </p:scale>
        <p:origin x="34" y="82"/>
      </p:cViewPr>
      <p:guideLst/>
    </p:cSldViewPr>
  </p:slideViewPr>
  <p:notesTextViewPr>
    <p:cViewPr>
      <p:scale>
        <a:sx n="1" d="1"/>
        <a:sy n="1" d="1"/>
      </p:scale>
      <p:origin x="0" y="-1085"/>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DE20DA-40C3-4BB8-BCC2-00FE17617429}" type="datetimeFigureOut">
              <a:rPr lang="en-US" smtClean="0"/>
              <a:t>12/13/2017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2F2AA-4B4B-4F4D-A58C-1D85080311E3}" type="slidenum">
              <a:rPr lang="en-US" smtClean="0"/>
              <a:t>‹#›</a:t>
            </a:fld>
            <a:endParaRPr lang="en-US"/>
          </a:p>
        </p:txBody>
      </p:sp>
    </p:spTree>
    <p:extLst>
      <p:ext uri="{BB962C8B-B14F-4D97-AF65-F5344CB8AC3E}">
        <p14:creationId xmlns:p14="http://schemas.microsoft.com/office/powerpoint/2010/main" val="1804536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82F2AA-4B4B-4F4D-A58C-1D85080311E3}" type="slidenum">
              <a:rPr lang="en-US" smtClean="0"/>
              <a:t>1</a:t>
            </a:fld>
            <a:endParaRPr lang="en-US"/>
          </a:p>
        </p:txBody>
      </p:sp>
    </p:spTree>
    <p:extLst>
      <p:ext uri="{BB962C8B-B14F-4D97-AF65-F5344CB8AC3E}">
        <p14:creationId xmlns:p14="http://schemas.microsoft.com/office/powerpoint/2010/main" val="334704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kern="1200" dirty="0">
                <a:solidFill>
                  <a:schemeClr val="tx1"/>
                </a:solidFill>
                <a:effectLst/>
                <a:latin typeface="+mn-lt"/>
                <a:ea typeface="+mn-ea"/>
                <a:cs typeface="+mn-cs"/>
              </a:rPr>
              <a:t>ADAM10 is a member of metalloproteinases and </a:t>
            </a:r>
            <a:r>
              <a:rPr lang="en-US" sz="1200" kern="1200" dirty="0" err="1">
                <a:solidFill>
                  <a:schemeClr val="tx1"/>
                </a:solidFill>
                <a:effectLst/>
                <a:latin typeface="+mn-lt"/>
                <a:ea typeface="+mn-ea"/>
                <a:cs typeface="+mn-cs"/>
              </a:rPr>
              <a:t>disintergins</a:t>
            </a:r>
            <a:r>
              <a:rPr lang="en-US" sz="1200" kern="1200" dirty="0">
                <a:solidFill>
                  <a:schemeClr val="tx1"/>
                </a:solidFill>
                <a:effectLst/>
                <a:latin typeface="+mn-lt"/>
                <a:ea typeface="+mn-ea"/>
                <a:cs typeface="+mn-cs"/>
              </a:rPr>
              <a:t> that are responsible for the proteolytic processing of transmembrane receptors and ligands</a:t>
            </a:r>
          </a:p>
          <a:p>
            <a:r>
              <a:rPr lang="en-US" sz="1200" kern="1200" dirty="0">
                <a:solidFill>
                  <a:schemeClr val="tx1"/>
                </a:solidFill>
                <a:effectLst/>
                <a:latin typeface="+mn-lt"/>
                <a:ea typeface="+mn-ea"/>
                <a:cs typeface="+mn-cs"/>
              </a:rPr>
              <a:t>(metalloprotease – protease enzyme whose catalytic mechanism involves a metal in this case its zinc)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-ADAM10 is also a zymogen so it will remain inactivate until its prodomain region is cleaved.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prodomain</a:t>
            </a:r>
            <a:r>
              <a:rPr lang="en-US" sz="1200" kern="1200" dirty="0">
                <a:solidFill>
                  <a:schemeClr val="tx1"/>
                </a:solidFill>
                <a:effectLst/>
                <a:latin typeface="+mn-lt"/>
                <a:ea typeface="+mn-ea"/>
                <a:cs typeface="+mn-cs"/>
              </a:rPr>
              <a:t> of ADAM10 keeps the metalloprotease(part that cleaves proteins) inactive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Furin</a:t>
            </a:r>
            <a:r>
              <a:rPr lang="en-US" sz="1200" kern="1200" dirty="0">
                <a:solidFill>
                  <a:schemeClr val="tx1"/>
                </a:solidFill>
                <a:effectLst/>
                <a:latin typeface="+mn-lt"/>
                <a:ea typeface="+mn-ea"/>
                <a:cs typeface="+mn-cs"/>
              </a:rPr>
              <a:t> is one of the convertases that activates ADAM10 through cleavage of the </a:t>
            </a:r>
            <a:r>
              <a:rPr lang="en-US" sz="1200" kern="1200" dirty="0" err="1">
                <a:solidFill>
                  <a:schemeClr val="tx1"/>
                </a:solidFill>
                <a:effectLst/>
                <a:latin typeface="+mn-lt"/>
                <a:ea typeface="+mn-ea"/>
                <a:cs typeface="+mn-cs"/>
              </a:rPr>
              <a:t>prodomain</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a deletion of </a:t>
            </a:r>
            <a:r>
              <a:rPr lang="en-US" sz="1200" kern="1200" dirty="0" err="1">
                <a:solidFill>
                  <a:schemeClr val="tx1"/>
                </a:solidFill>
                <a:effectLst/>
                <a:latin typeface="+mn-lt"/>
                <a:ea typeface="+mn-ea"/>
                <a:cs typeface="+mn-cs"/>
              </a:rPr>
              <a:t>Furin</a:t>
            </a:r>
            <a:r>
              <a:rPr lang="en-US" sz="1200" kern="1200" dirty="0">
                <a:solidFill>
                  <a:schemeClr val="tx1"/>
                </a:solidFill>
                <a:effectLst/>
                <a:latin typeface="+mn-lt"/>
                <a:ea typeface="+mn-ea"/>
                <a:cs typeface="+mn-cs"/>
              </a:rPr>
              <a:t> will result in a possible partial loss of ADAM10, it may possibly be a more beneficial drug target for asthma therapy.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 propose that </a:t>
            </a:r>
            <a:r>
              <a:rPr lang="en-US" sz="1200" b="1" kern="1200" dirty="0" err="1">
                <a:solidFill>
                  <a:schemeClr val="tx1"/>
                </a:solidFill>
                <a:effectLst/>
                <a:latin typeface="+mn-lt"/>
                <a:ea typeface="+mn-ea"/>
                <a:cs typeface="+mn-cs"/>
              </a:rPr>
              <a:t>Furin</a:t>
            </a:r>
            <a:r>
              <a:rPr lang="en-US" sz="1200" b="1" kern="1200" dirty="0">
                <a:solidFill>
                  <a:schemeClr val="tx1"/>
                </a:solidFill>
                <a:effectLst/>
                <a:latin typeface="+mn-lt"/>
                <a:ea typeface="+mn-ea"/>
                <a:cs typeface="+mn-cs"/>
              </a:rPr>
              <a:t> deletion from B cells will result in the reduction of airway hyperresponsiveness (AHR) in a mouse model of asthma through the processing of ADAM10 and ICOSL.</a:t>
            </a:r>
          </a:p>
          <a:p>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8FAB44-598E-4350-96D1-ED87C1279E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9566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To being the experiment </a:t>
            </a:r>
            <a:r>
              <a:rPr lang="en-US" sz="1200" kern="1200" dirty="0">
                <a:solidFill>
                  <a:schemeClr val="tx1"/>
                </a:solidFill>
                <a:effectLst/>
                <a:latin typeface="+mn-lt"/>
                <a:ea typeface="+mn-ea"/>
                <a:cs typeface="+mn-cs"/>
              </a:rPr>
              <a:t>I will procure mice that have exon 2 of the </a:t>
            </a:r>
            <a:r>
              <a:rPr lang="en-US" sz="1200" kern="1200" dirty="0" err="1">
                <a:solidFill>
                  <a:schemeClr val="tx1"/>
                </a:solidFill>
                <a:effectLst/>
                <a:latin typeface="+mn-lt"/>
                <a:ea typeface="+mn-ea"/>
                <a:cs typeface="+mn-cs"/>
              </a:rPr>
              <a:t>furin</a:t>
            </a:r>
            <a:r>
              <a:rPr lang="en-US" sz="1200" kern="1200" dirty="0">
                <a:solidFill>
                  <a:schemeClr val="tx1"/>
                </a:solidFill>
                <a:effectLst/>
                <a:latin typeface="+mn-lt"/>
                <a:ea typeface="+mn-ea"/>
                <a:cs typeface="+mn-cs"/>
              </a:rPr>
              <a:t> gene flanked with lox-p sites </a:t>
            </a: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These lox-p sites will facilitate a looping out and deletion of exon 2 of the DNA in cells that express the protein </a:t>
            </a:r>
            <a:r>
              <a:rPr lang="en-US" sz="1200" kern="1200" dirty="0" err="1">
                <a:solidFill>
                  <a:schemeClr val="tx1"/>
                </a:solidFill>
                <a:effectLst/>
                <a:latin typeface="+mn-lt"/>
                <a:ea typeface="+mn-ea"/>
                <a:cs typeface="+mn-cs"/>
              </a:rPr>
              <a:t>cre</a:t>
            </a:r>
            <a:r>
              <a:rPr lang="en-US" sz="1200" kern="1200" dirty="0">
                <a:solidFill>
                  <a:schemeClr val="tx1"/>
                </a:solidFill>
                <a:effectLst/>
                <a:latin typeface="+mn-lt"/>
                <a:ea typeface="+mn-ea"/>
                <a:cs typeface="+mn-cs"/>
              </a:rPr>
              <a:t>-recombinase. This will essentially delete </a:t>
            </a:r>
            <a:r>
              <a:rPr lang="en-US" sz="1200" kern="1200" dirty="0" err="1">
                <a:solidFill>
                  <a:schemeClr val="tx1"/>
                </a:solidFill>
                <a:effectLst/>
                <a:latin typeface="+mn-lt"/>
                <a:ea typeface="+mn-ea"/>
                <a:cs typeface="+mn-cs"/>
              </a:rPr>
              <a:t>furin</a:t>
            </a:r>
            <a:r>
              <a:rPr lang="en-US" sz="1200" kern="1200" dirty="0">
                <a:solidFill>
                  <a:schemeClr val="tx1"/>
                </a:solidFill>
                <a:effectLst/>
                <a:latin typeface="+mn-lt"/>
                <a:ea typeface="+mn-ea"/>
                <a:cs typeface="+mn-cs"/>
              </a:rPr>
              <a:t> from those cells</a:t>
            </a: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Germline deletion of </a:t>
            </a:r>
            <a:r>
              <a:rPr lang="en-US" sz="1200" kern="1200" dirty="0" err="1">
                <a:solidFill>
                  <a:schemeClr val="tx1"/>
                </a:solidFill>
                <a:effectLst/>
                <a:latin typeface="+mn-lt"/>
                <a:ea typeface="+mn-ea"/>
                <a:cs typeface="+mn-cs"/>
              </a:rPr>
              <a:t>furin</a:t>
            </a:r>
            <a:r>
              <a:rPr lang="en-US" sz="1200" kern="1200" dirty="0">
                <a:solidFill>
                  <a:schemeClr val="tx1"/>
                </a:solidFill>
                <a:effectLst/>
                <a:latin typeface="+mn-lt"/>
                <a:ea typeface="+mn-ea"/>
                <a:cs typeface="+mn-cs"/>
              </a:rPr>
              <a:t> is embryonically lethal and therefore cell-specific functionality of </a:t>
            </a:r>
            <a:r>
              <a:rPr lang="en-US" sz="1200" kern="1200" dirty="0" err="1">
                <a:solidFill>
                  <a:schemeClr val="tx1"/>
                </a:solidFill>
                <a:effectLst/>
                <a:latin typeface="+mn-lt"/>
                <a:ea typeface="+mn-ea"/>
                <a:cs typeface="+mn-cs"/>
              </a:rPr>
              <a:t>furin</a:t>
            </a:r>
            <a:r>
              <a:rPr lang="en-US" sz="1200" kern="1200" dirty="0">
                <a:solidFill>
                  <a:schemeClr val="tx1"/>
                </a:solidFill>
                <a:effectLst/>
                <a:latin typeface="+mn-lt"/>
                <a:ea typeface="+mn-ea"/>
                <a:cs typeface="+mn-cs"/>
              </a:rPr>
              <a:t> is still being examined. These mice have been bred to mice expressing T cell </a:t>
            </a:r>
            <a:r>
              <a:rPr lang="en-US" sz="1200" kern="1200" dirty="0" err="1">
                <a:solidFill>
                  <a:schemeClr val="tx1"/>
                </a:solidFill>
                <a:effectLst/>
                <a:latin typeface="+mn-lt"/>
                <a:ea typeface="+mn-ea"/>
                <a:cs typeface="+mn-cs"/>
              </a:rPr>
              <a:t>cre</a:t>
            </a:r>
            <a:r>
              <a:rPr lang="en-US" sz="1200" kern="1200" dirty="0">
                <a:solidFill>
                  <a:schemeClr val="tx1"/>
                </a:solidFill>
                <a:effectLst/>
                <a:latin typeface="+mn-lt"/>
                <a:ea typeface="+mn-ea"/>
                <a:cs typeface="+mn-cs"/>
              </a:rPr>
              <a:t>-recombinase, but never B cell </a:t>
            </a:r>
            <a:r>
              <a:rPr lang="en-US" sz="1200" kern="1200" dirty="0" err="1">
                <a:solidFill>
                  <a:schemeClr val="tx1"/>
                </a:solidFill>
                <a:effectLst/>
                <a:latin typeface="+mn-lt"/>
                <a:ea typeface="+mn-ea"/>
                <a:cs typeface="+mn-cs"/>
              </a:rPr>
              <a:t>cre</a:t>
            </a:r>
            <a:r>
              <a:rPr lang="en-US" sz="1200" kern="1200" dirty="0">
                <a:solidFill>
                  <a:schemeClr val="tx1"/>
                </a:solidFill>
                <a:effectLst/>
                <a:latin typeface="+mn-lt"/>
                <a:ea typeface="+mn-ea"/>
                <a:cs typeface="+mn-cs"/>
              </a:rPr>
              <a:t>-recombinase (which is </a:t>
            </a:r>
            <a:r>
              <a:rPr lang="en-US" sz="1200" kern="1200" dirty="0" err="1">
                <a:solidFill>
                  <a:schemeClr val="tx1"/>
                </a:solidFill>
                <a:effectLst/>
                <a:latin typeface="+mn-lt"/>
                <a:ea typeface="+mn-ea"/>
                <a:cs typeface="+mn-cs"/>
              </a:rPr>
              <a:t>ofcourse</a:t>
            </a:r>
            <a:r>
              <a:rPr lang="en-US" sz="1200" kern="1200" dirty="0">
                <a:solidFill>
                  <a:schemeClr val="tx1"/>
                </a:solidFill>
                <a:effectLst/>
                <a:latin typeface="+mn-lt"/>
                <a:ea typeface="+mn-ea"/>
                <a:cs typeface="+mn-cs"/>
              </a:rPr>
              <a:t> the bases of my experiment) </a:t>
            </a: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I propose to breed these mice to CD19-cre mice.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8FAB44-598E-4350-96D1-ED87C1279E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022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kern="1200" dirty="0">
                <a:solidFill>
                  <a:schemeClr val="tx1"/>
                </a:solidFill>
                <a:effectLst/>
                <a:latin typeface="+mn-lt"/>
                <a:ea typeface="+mn-ea"/>
                <a:cs typeface="+mn-cs"/>
              </a:rPr>
              <a:t>CD19 is a transmembrane glycoprotein which is a biomarker for B cells and is critical for B cell signaling </a:t>
            </a:r>
          </a:p>
          <a:p>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CD19 is also expressed at the earliest stages and throughout B cell development and differentiation(refer to diagram) </a:t>
            </a: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CD(Cluster of Differentiation)19</a:t>
            </a:r>
            <a:endParaRPr lang="en-US" dirty="0"/>
          </a:p>
        </p:txBody>
      </p:sp>
      <p:sp>
        <p:nvSpPr>
          <p:cNvPr id="4" name="Slide Number Placeholder 3"/>
          <p:cNvSpPr>
            <a:spLocks noGrp="1"/>
          </p:cNvSpPr>
          <p:nvPr>
            <p:ph type="sldNum" sz="quarter" idx="10"/>
          </p:nvPr>
        </p:nvSpPr>
        <p:spPr/>
        <p:txBody>
          <a:bodyPr/>
          <a:lstStyle/>
          <a:p>
            <a:fld id="{BA82F2AA-4B4B-4F4D-A58C-1D85080311E3}" type="slidenum">
              <a:rPr lang="en-US" smtClean="0"/>
              <a:t>4</a:t>
            </a:fld>
            <a:endParaRPr lang="en-US"/>
          </a:p>
        </p:txBody>
      </p:sp>
    </p:spTree>
    <p:extLst>
      <p:ext uri="{BB962C8B-B14F-4D97-AF65-F5344CB8AC3E}">
        <p14:creationId xmlns:p14="http://schemas.microsoft.com/office/powerpoint/2010/main" val="4079971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Embryonic stem cells will be collected from a breeding mouse and placed in a tissue culture condition where the cells will grow</a:t>
            </a:r>
          </a:p>
          <a:p>
            <a:pPr marL="0" indent="0">
              <a:buFontTx/>
              <a:buNone/>
            </a:pPr>
            <a:r>
              <a:rPr lang="en-US" dirty="0"/>
              <a:t> </a:t>
            </a:r>
          </a:p>
          <a:p>
            <a:pPr marL="171450" indent="-171450">
              <a:buFontTx/>
              <a:buChar char="-"/>
            </a:pPr>
            <a:r>
              <a:rPr lang="en-US" dirty="0"/>
              <a:t>We used the CD-19 genetic sequence to make a construct so we can disrupt the naturally occurring CD19 gene.</a:t>
            </a:r>
          </a:p>
          <a:p>
            <a:pPr marL="171450" indent="-171450">
              <a:buFontTx/>
              <a:buChar char="-"/>
            </a:pPr>
            <a:endParaRPr lang="en-US" dirty="0"/>
          </a:p>
          <a:p>
            <a:pPr marL="171450" indent="-171450">
              <a:buFontTx/>
              <a:buChar char="-"/>
            </a:pPr>
            <a:r>
              <a:rPr lang="en-US" dirty="0"/>
              <a:t>This construct will have homologous ends with CD19 which will help it insert in the right place </a:t>
            </a:r>
          </a:p>
          <a:p>
            <a:pPr marL="171450" indent="-171450">
              <a:buFontTx/>
              <a:buChar char="-"/>
            </a:pPr>
            <a:endParaRPr lang="en-US" dirty="0"/>
          </a:p>
          <a:p>
            <a:pPr marL="171450" indent="-171450">
              <a:buFontTx/>
              <a:buChar char="-"/>
            </a:pPr>
            <a:r>
              <a:rPr lang="en-US" dirty="0"/>
              <a:t>Then we will insert a neomycin resistance gene to ensure the construct is inserted as well as the </a:t>
            </a:r>
            <a:r>
              <a:rPr lang="en-US" dirty="0" err="1"/>
              <a:t>cre</a:t>
            </a:r>
            <a:r>
              <a:rPr lang="en-US" dirty="0"/>
              <a:t> recombinase gene </a:t>
            </a:r>
          </a:p>
          <a:p>
            <a:pPr marL="171450" indent="-171450">
              <a:buFontTx/>
              <a:buChar char="-"/>
            </a:pPr>
            <a:endParaRPr lang="en-US" dirty="0"/>
          </a:p>
          <a:p>
            <a:pPr marL="171450" indent="-171450">
              <a:buFontTx/>
              <a:buChar char="-"/>
            </a:pPr>
            <a:r>
              <a:rPr lang="en-US" dirty="0"/>
              <a:t>Finally, outside the homologous ends we will have a herpes simplex </a:t>
            </a:r>
            <a:r>
              <a:rPr lang="en-US" dirty="0" err="1"/>
              <a:t>viruse</a:t>
            </a:r>
            <a:r>
              <a:rPr lang="en-US" dirty="0"/>
              <a:t> </a:t>
            </a:r>
            <a:r>
              <a:rPr lang="en-US" dirty="0" err="1"/>
              <a:t>Thymadine</a:t>
            </a:r>
            <a:r>
              <a:rPr lang="en-US" dirty="0"/>
              <a:t> kinase gene, which will ensure that random insertion does not occur.</a:t>
            </a:r>
          </a:p>
          <a:p>
            <a:pPr marL="171450" indent="-171450">
              <a:buFontTx/>
              <a:buChar char="-"/>
            </a:pPr>
            <a:endParaRPr lang="en-US" dirty="0"/>
          </a:p>
          <a:p>
            <a:pPr marL="171450" indent="-171450">
              <a:buFontTx/>
              <a:buChar char="-"/>
            </a:pPr>
            <a:r>
              <a:rPr lang="en-US" dirty="0"/>
              <a:t>After we insert the cassette into the embryonic stem cells, we can select for properly inserted cassettes using neomycin and ganciclovir which will select for gene insertion and kill random insertion, these cells will then move to the next stage </a:t>
            </a:r>
          </a:p>
          <a:p>
            <a:pPr marL="171450" indent="-171450">
              <a:buFontTx/>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remaining cells will be reinserted into mice </a:t>
            </a:r>
            <a:r>
              <a:rPr lang="en-US" dirty="0" err="1"/>
              <a:t>blastocyts</a:t>
            </a:r>
            <a:r>
              <a:rPr lang="en-US" dirty="0"/>
              <a:t>(already fertilized egg)</a:t>
            </a:r>
          </a:p>
          <a:p>
            <a:pPr marL="0" indent="0">
              <a:buFontTx/>
              <a:buNone/>
            </a:pPr>
            <a:endParaRPr lang="en-US" dirty="0"/>
          </a:p>
          <a:p>
            <a:pPr marL="171450" indent="-171450">
              <a:buFontTx/>
              <a:buChar char="-"/>
            </a:pPr>
            <a:r>
              <a:rPr lang="en-US" dirty="0"/>
              <a:t>Sequences for CD19 and </a:t>
            </a:r>
            <a:r>
              <a:rPr lang="en-US" dirty="0" err="1"/>
              <a:t>cre</a:t>
            </a:r>
            <a:r>
              <a:rPr lang="en-US" dirty="0"/>
              <a:t>-recombinase are available on NCBI database</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BA82F2AA-4B4B-4F4D-A58C-1D85080311E3}" type="slidenum">
              <a:rPr lang="en-US" smtClean="0"/>
              <a:t>5</a:t>
            </a:fld>
            <a:endParaRPr lang="en-US"/>
          </a:p>
        </p:txBody>
      </p:sp>
    </p:spTree>
    <p:extLst>
      <p:ext uri="{BB962C8B-B14F-4D97-AF65-F5344CB8AC3E}">
        <p14:creationId xmlns:p14="http://schemas.microsoft.com/office/powerpoint/2010/main" val="2142548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Once a heterozygous CD19-cre mouse and homozygous </a:t>
            </a:r>
            <a:r>
              <a:rPr lang="en-US" dirty="0" err="1"/>
              <a:t>furin</a:t>
            </a:r>
            <a:r>
              <a:rPr lang="en-US" dirty="0"/>
              <a:t> flanked mouse is developed, these will be bred and approximately 50% of the offspring will be heterozygous for </a:t>
            </a:r>
            <a:r>
              <a:rPr lang="en-US" dirty="0" err="1"/>
              <a:t>loxP</a:t>
            </a:r>
            <a:r>
              <a:rPr lang="en-US" dirty="0"/>
              <a:t>-flanked and heterozygous for the CD19-cre </a:t>
            </a:r>
          </a:p>
          <a:p>
            <a:pPr marL="171450" indent="-171450">
              <a:buFontTx/>
              <a:buChar char="-"/>
            </a:pPr>
            <a:r>
              <a:rPr lang="en-US" dirty="0"/>
              <a:t>Those mice will then mate with the homozygous </a:t>
            </a:r>
            <a:r>
              <a:rPr lang="en-US" dirty="0" err="1"/>
              <a:t>loxP</a:t>
            </a:r>
            <a:r>
              <a:rPr lang="en-US" dirty="0"/>
              <a:t>-flanked mice and approximately 25% of the offspring will be homozygous for </a:t>
            </a:r>
            <a:r>
              <a:rPr lang="en-US" dirty="0" err="1"/>
              <a:t>loxP</a:t>
            </a:r>
            <a:r>
              <a:rPr lang="en-US" dirty="0"/>
              <a:t>-flanked </a:t>
            </a:r>
            <a:r>
              <a:rPr lang="en-US" dirty="0" err="1"/>
              <a:t>allel</a:t>
            </a:r>
            <a:r>
              <a:rPr lang="en-US" dirty="0"/>
              <a:t> and heterozygous for CD19-cre (those mice will be our experimental mice) </a:t>
            </a:r>
          </a:p>
          <a:p>
            <a:pPr marL="171450" indent="-171450">
              <a:buFontTx/>
              <a:buChar char="-"/>
            </a:pPr>
            <a:r>
              <a:rPr lang="en-US" dirty="0"/>
              <a:t>Genotyping through PCR will determine if the mice were bred properly and a western blot will be done to see if </a:t>
            </a:r>
            <a:r>
              <a:rPr lang="en-US" dirty="0" err="1"/>
              <a:t>furin</a:t>
            </a:r>
            <a:r>
              <a:rPr lang="en-US" dirty="0"/>
              <a:t> is present in </a:t>
            </a:r>
            <a:r>
              <a:rPr lang="en-US" dirty="0" err="1"/>
              <a:t>bcells</a:t>
            </a:r>
            <a:r>
              <a:rPr lang="en-US" dirty="0"/>
              <a:t>. </a:t>
            </a:r>
          </a:p>
        </p:txBody>
      </p:sp>
      <p:sp>
        <p:nvSpPr>
          <p:cNvPr id="4" name="Slide Number Placeholder 3"/>
          <p:cNvSpPr>
            <a:spLocks noGrp="1"/>
          </p:cNvSpPr>
          <p:nvPr>
            <p:ph type="sldNum" sz="quarter" idx="10"/>
          </p:nvPr>
        </p:nvSpPr>
        <p:spPr/>
        <p:txBody>
          <a:bodyPr/>
          <a:lstStyle/>
          <a:p>
            <a:fld id="{BA82F2AA-4B4B-4F4D-A58C-1D85080311E3}" type="slidenum">
              <a:rPr lang="en-US" smtClean="0"/>
              <a:t>6</a:t>
            </a:fld>
            <a:endParaRPr lang="en-US"/>
          </a:p>
        </p:txBody>
      </p:sp>
    </p:spTree>
    <p:extLst>
      <p:ext uri="{BB962C8B-B14F-4D97-AF65-F5344CB8AC3E}">
        <p14:creationId xmlns:p14="http://schemas.microsoft.com/office/powerpoint/2010/main" val="4049467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kern="1200" dirty="0">
                <a:solidFill>
                  <a:schemeClr val="tx1"/>
                </a:solidFill>
                <a:effectLst/>
                <a:latin typeface="+mn-lt"/>
                <a:ea typeface="+mn-ea"/>
                <a:cs typeface="+mn-cs"/>
              </a:rPr>
              <a:t>I propose to test these mice in a mouse model of airway hyperresponsiveness (AHR).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order to do this, first house dust mite (HDM) extract is </a:t>
            </a:r>
            <a:r>
              <a:rPr lang="en-US" sz="1200" kern="1200" dirty="0" err="1">
                <a:solidFill>
                  <a:schemeClr val="tx1"/>
                </a:solidFill>
                <a:effectLst/>
                <a:latin typeface="+mn-lt"/>
                <a:ea typeface="+mn-ea"/>
                <a:cs typeface="+mn-cs"/>
              </a:rPr>
              <a:t>intranasally</a:t>
            </a:r>
            <a:r>
              <a:rPr lang="en-US" sz="1200" kern="1200" dirty="0">
                <a:solidFill>
                  <a:schemeClr val="tx1"/>
                </a:solidFill>
                <a:effectLst/>
                <a:latin typeface="+mn-lt"/>
                <a:ea typeface="+mn-ea"/>
                <a:cs typeface="+mn-cs"/>
              </a:rPr>
              <a:t> administered daily for ten days with two, two day breaks (experimental group of mice)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the 14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day the mice will be subjected to a </a:t>
            </a:r>
            <a:r>
              <a:rPr lang="en-US" sz="1200" kern="1200" dirty="0" err="1">
                <a:solidFill>
                  <a:schemeClr val="tx1"/>
                </a:solidFill>
                <a:effectLst/>
                <a:latin typeface="+mn-lt"/>
                <a:ea typeface="+mn-ea"/>
                <a:cs typeface="+mn-cs"/>
              </a:rPr>
              <a:t>Flexivent</a:t>
            </a:r>
            <a:r>
              <a:rPr lang="en-US" sz="1200" kern="1200" dirty="0">
                <a:solidFill>
                  <a:schemeClr val="tx1"/>
                </a:solidFill>
                <a:effectLst/>
                <a:latin typeface="+mn-lt"/>
                <a:ea typeface="+mn-ea"/>
                <a:cs typeface="+mn-cs"/>
              </a:rPr>
              <a:t> apparatus that measures the responsiveness of the airway to methacholine which is a drug used to diagnose bronchial hyperreactivity.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drugs introduction results in bronchoconstriction and if the mice display a pre-existing hyperreactive airway, such as asthma, a lower dose of the methacholine is needed to stimulate a response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procedure can tell if the mice have developed restricted airways, as compared to control  wild type mice , as well as to saline controls. In previous studies, ADAM10 inhibition significantly alleviated airway hyperreactivity proposing that increased ADAM10 activity may be a predisposing factor to allergic disease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-lungs will be removed from the mice after euthanasia and histology will be performed to measure the cell infiltration into airways and also the mucus production with PAS stain (Periodic acid-Schiff) and (hematoxylin and eosin staining for cell infiltration)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In addition, spleens will be removed and ICOSL levels will be examined by flow cytometry on B cells and ICOS levels on T cells. This will support the mechanism.</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b="1" i="0" kern="1200" dirty="0">
                <a:solidFill>
                  <a:srgbClr val="FF0000"/>
                </a:solidFill>
                <a:effectLst/>
                <a:latin typeface="+mn-lt"/>
                <a:ea typeface="+mn-ea"/>
                <a:cs typeface="+mn-cs"/>
              </a:rPr>
              <a:t>Periodic acid</a:t>
            </a:r>
            <a:r>
              <a:rPr lang="en-US" sz="1200" b="0" i="0" kern="1200" dirty="0">
                <a:solidFill>
                  <a:srgbClr val="FF0000"/>
                </a:solidFill>
                <a:effectLst/>
                <a:latin typeface="+mn-lt"/>
                <a:ea typeface="+mn-ea"/>
                <a:cs typeface="+mn-cs"/>
              </a:rPr>
              <a:t>–</a:t>
            </a:r>
            <a:r>
              <a:rPr lang="en-US" sz="1200" b="1" i="0" kern="1200" dirty="0">
                <a:solidFill>
                  <a:srgbClr val="FF0000"/>
                </a:solidFill>
                <a:effectLst/>
                <a:latin typeface="+mn-lt"/>
                <a:ea typeface="+mn-ea"/>
                <a:cs typeface="+mn-cs"/>
              </a:rPr>
              <a:t>Schiff </a:t>
            </a:r>
            <a:r>
              <a:rPr lang="en-US" sz="1200" b="1" i="0" kern="1200" dirty="0">
                <a:solidFill>
                  <a:schemeClr val="tx1"/>
                </a:solidFill>
                <a:effectLst/>
                <a:latin typeface="+mn-lt"/>
                <a:ea typeface="+mn-ea"/>
                <a:cs typeface="+mn-cs"/>
              </a:rPr>
              <a:t>(PAS) is a staining method used to detect polysaccharides such as glycogen, and </a:t>
            </a:r>
            <a:r>
              <a:rPr lang="en-US" sz="1200" b="1" i="0" kern="1200" dirty="0" err="1">
                <a:solidFill>
                  <a:schemeClr val="tx1"/>
                </a:solidFill>
                <a:effectLst/>
                <a:latin typeface="+mn-lt"/>
                <a:ea typeface="+mn-ea"/>
                <a:cs typeface="+mn-cs"/>
              </a:rPr>
              <a:t>mucosubstances</a:t>
            </a:r>
            <a:r>
              <a:rPr lang="en-US" sz="1200" b="1" i="0" kern="1200" dirty="0">
                <a:solidFill>
                  <a:schemeClr val="tx1"/>
                </a:solidFill>
                <a:effectLst/>
                <a:latin typeface="+mn-lt"/>
                <a:ea typeface="+mn-ea"/>
                <a:cs typeface="+mn-cs"/>
              </a:rPr>
              <a:t> such as glycoproteins, glycolipids and mucins in tissues. This will let us know the extent of damage/obstruction to alveoli in the lungs </a:t>
            </a:r>
            <a:r>
              <a:rPr lang="en-US" sz="1200" b="0" i="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8FAB44-598E-4350-96D1-ED87C1279E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3379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72E656-559A-4633-A3F5-7E256E96B195}" type="datetimeFigureOut">
              <a:rPr lang="en-US" smtClean="0"/>
              <a:t>12/13/2017</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3F79C99A-B588-4C24-B228-ABA8D0506E9C}"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49109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2E656-559A-4633-A3F5-7E256E96B195}"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9C99A-B588-4C24-B228-ABA8D0506E9C}"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2369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2E656-559A-4633-A3F5-7E256E96B195}"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9C99A-B588-4C24-B228-ABA8D0506E9C}"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24174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2E656-559A-4633-A3F5-7E256E96B195}"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9C99A-B588-4C24-B228-ABA8D0506E9C}"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9617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72E656-559A-4633-A3F5-7E256E96B195}"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9C99A-B588-4C24-B228-ABA8D0506E9C}"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34028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72E656-559A-4633-A3F5-7E256E96B195}" type="datetimeFigureOut">
              <a:rPr lang="en-US" smtClean="0"/>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9C99A-B588-4C24-B228-ABA8D0506E9C}"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7457211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72E656-559A-4633-A3F5-7E256E96B195}" type="datetimeFigureOut">
              <a:rPr lang="en-US" smtClean="0"/>
              <a:t>12/13/2017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79C99A-B588-4C24-B228-ABA8D0506E9C}"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461259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72E656-559A-4633-A3F5-7E256E96B195}" type="datetimeFigureOut">
              <a:rPr lang="en-US" smtClean="0"/>
              <a:t>12/13/2017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79C99A-B588-4C24-B228-ABA8D0506E9C}"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4609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72E656-559A-4633-A3F5-7E256E96B195}" type="datetimeFigureOut">
              <a:rPr lang="en-US" smtClean="0"/>
              <a:t>12/13/2017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79C99A-B588-4C24-B228-ABA8D0506E9C}" type="slidenum">
              <a:rPr lang="en-US" smtClean="0"/>
              <a:t>‹#›</a:t>
            </a:fld>
            <a:endParaRPr lang="en-US"/>
          </a:p>
        </p:txBody>
      </p:sp>
    </p:spTree>
    <p:extLst>
      <p:ext uri="{BB962C8B-B14F-4D97-AF65-F5344CB8AC3E}">
        <p14:creationId xmlns:p14="http://schemas.microsoft.com/office/powerpoint/2010/main" val="1301930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72E656-559A-4633-A3F5-7E256E96B195}" type="datetimeFigureOut">
              <a:rPr lang="en-US" smtClean="0"/>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9C99A-B588-4C24-B228-ABA8D0506E9C}"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1690479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F72E656-559A-4633-A3F5-7E256E96B195}" type="datetimeFigureOut">
              <a:rPr lang="en-US" smtClean="0"/>
              <a:t>12/13/2017</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3F79C99A-B588-4C24-B228-ABA8D0506E9C}"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8007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F72E656-559A-4633-A3F5-7E256E96B195}" type="datetimeFigureOut">
              <a:rPr lang="en-US" smtClean="0"/>
              <a:t>12/13/2017</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F79C99A-B588-4C24-B228-ABA8D0506E9C}"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941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hyperlink" Target="https://doi.org/10.1002/14651858.CD009471.pub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205B6-EF32-4DA2-93ED-9F1E728B0DCF}"/>
              </a:ext>
            </a:extLst>
          </p:cNvPr>
          <p:cNvSpPr>
            <a:spLocks noGrp="1"/>
          </p:cNvSpPr>
          <p:nvPr>
            <p:ph type="ctrTitle"/>
          </p:nvPr>
        </p:nvSpPr>
        <p:spPr/>
        <p:txBody>
          <a:bodyPr>
            <a:normAutofit fontScale="90000"/>
          </a:bodyPr>
          <a:lstStyle/>
          <a:p>
            <a:r>
              <a:rPr lang="en-US" sz="4400" dirty="0">
                <a:latin typeface="Times New Roman" panose="02020603050405020304" pitchFamily="18" charset="0"/>
                <a:cs typeface="Times New Roman" panose="02020603050405020304" pitchFamily="18" charset="0"/>
              </a:rPr>
              <a:t>Furin deletion in B cells alters ADAM10 prodomain processing and the downstream effects on allergic asthma </a:t>
            </a:r>
          </a:p>
        </p:txBody>
      </p:sp>
      <p:sp>
        <p:nvSpPr>
          <p:cNvPr id="3" name="Subtitle 2">
            <a:extLst>
              <a:ext uri="{FF2B5EF4-FFF2-40B4-BE49-F238E27FC236}">
                <a16:creationId xmlns:a16="http://schemas.microsoft.com/office/drawing/2014/main" id="{70AD463F-9C68-47B7-AE14-31525050C6C7}"/>
              </a:ext>
            </a:extLst>
          </p:cNvPr>
          <p:cNvSpPr>
            <a:spLocks noGrp="1"/>
          </p:cNvSpPr>
          <p:nvPr>
            <p:ph type="subTitle" idx="1"/>
          </p:nvPr>
        </p:nvSpPr>
        <p:spPr>
          <a:xfrm>
            <a:off x="9145144" y="4948149"/>
            <a:ext cx="1909708" cy="421322"/>
          </a:xfrm>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Sharoon Arshad</a:t>
            </a:r>
          </a:p>
        </p:txBody>
      </p:sp>
      <p:pic>
        <p:nvPicPr>
          <p:cNvPr id="4" name="Picture 3">
            <a:extLst>
              <a:ext uri="{FF2B5EF4-FFF2-40B4-BE49-F238E27FC236}">
                <a16:creationId xmlns:a16="http://schemas.microsoft.com/office/drawing/2014/main" id="{C7DD9A2D-D6DB-493C-B4FC-0B923E217CCB}"/>
              </a:ext>
            </a:extLst>
          </p:cNvPr>
          <p:cNvPicPr>
            <a:picLocks noChangeAspect="1"/>
          </p:cNvPicPr>
          <p:nvPr/>
        </p:nvPicPr>
        <p:blipFill>
          <a:blip r:embed="rId3"/>
          <a:stretch>
            <a:fillRect/>
          </a:stretch>
        </p:blipFill>
        <p:spPr>
          <a:xfrm>
            <a:off x="4353521" y="3769454"/>
            <a:ext cx="3505200" cy="1914653"/>
          </a:xfrm>
          <a:prstGeom prst="rect">
            <a:avLst/>
          </a:prstGeom>
        </p:spPr>
      </p:pic>
    </p:spTree>
    <p:extLst>
      <p:ext uri="{BB962C8B-B14F-4D97-AF65-F5344CB8AC3E}">
        <p14:creationId xmlns:p14="http://schemas.microsoft.com/office/powerpoint/2010/main" val="3395001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13BDE-26FE-4092-9B1B-BCD806BBF249}"/>
              </a:ext>
            </a:extLst>
          </p:cNvPr>
          <p:cNvSpPr>
            <a:spLocks noGrp="1"/>
          </p:cNvSpPr>
          <p:nvPr>
            <p:ph type="title"/>
          </p:nvPr>
        </p:nvSpPr>
        <p:spPr/>
        <p:txBody>
          <a:bodyPr/>
          <a:lstStyle/>
          <a:p>
            <a:r>
              <a:rPr lang="en-US" dirty="0"/>
              <a:t>ADAM10</a:t>
            </a:r>
          </a:p>
        </p:txBody>
      </p:sp>
      <p:sp>
        <p:nvSpPr>
          <p:cNvPr id="3" name="Content Placeholder 2">
            <a:extLst>
              <a:ext uri="{FF2B5EF4-FFF2-40B4-BE49-F238E27FC236}">
                <a16:creationId xmlns:a16="http://schemas.microsoft.com/office/drawing/2014/main" id="{3005EB76-8B4E-4133-AEF1-D83616F8E9D4}"/>
              </a:ext>
            </a:extLst>
          </p:cNvPr>
          <p:cNvSpPr>
            <a:spLocks noGrp="1"/>
          </p:cNvSpPr>
          <p:nvPr>
            <p:ph idx="1"/>
          </p:nvPr>
        </p:nvSpPr>
        <p:spPr/>
        <p:txBody>
          <a:bodyPr/>
          <a:lstStyle/>
          <a:p>
            <a:r>
              <a:rPr lang="en-US" dirty="0"/>
              <a:t>What is ADAM10?</a:t>
            </a:r>
          </a:p>
          <a:p>
            <a:r>
              <a:rPr lang="en-US" dirty="0"/>
              <a:t>Why is it important?</a:t>
            </a:r>
          </a:p>
          <a:p>
            <a:endParaRPr lang="en-US" dirty="0"/>
          </a:p>
        </p:txBody>
      </p:sp>
      <p:pic>
        <p:nvPicPr>
          <p:cNvPr id="4" name="Picture 3">
            <a:extLst>
              <a:ext uri="{FF2B5EF4-FFF2-40B4-BE49-F238E27FC236}">
                <a16:creationId xmlns:a16="http://schemas.microsoft.com/office/drawing/2014/main" id="{40E939C6-7C64-4043-9B40-EF410251845A}"/>
              </a:ext>
            </a:extLst>
          </p:cNvPr>
          <p:cNvPicPr>
            <a:picLocks noChangeAspect="1"/>
          </p:cNvPicPr>
          <p:nvPr/>
        </p:nvPicPr>
        <p:blipFill>
          <a:blip r:embed="rId3"/>
          <a:stretch>
            <a:fillRect/>
          </a:stretch>
        </p:blipFill>
        <p:spPr>
          <a:xfrm>
            <a:off x="4776107" y="-1"/>
            <a:ext cx="6858787" cy="3090519"/>
          </a:xfrm>
          <a:prstGeom prst="rect">
            <a:avLst/>
          </a:prstGeom>
        </p:spPr>
      </p:pic>
      <p:pic>
        <p:nvPicPr>
          <p:cNvPr id="1026" name="Picture 2" descr="Image result for pro peptide and prodomain adams">
            <a:extLst>
              <a:ext uri="{FF2B5EF4-FFF2-40B4-BE49-F238E27FC236}">
                <a16:creationId xmlns:a16="http://schemas.microsoft.com/office/drawing/2014/main" id="{E2275CCF-A235-49B8-A556-AA2764AB47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2727" y="3090519"/>
            <a:ext cx="5032978" cy="33666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58B5877-6368-45A9-8E20-7B74186538FE}"/>
              </a:ext>
            </a:extLst>
          </p:cNvPr>
          <p:cNvPicPr>
            <a:picLocks noChangeAspect="1"/>
          </p:cNvPicPr>
          <p:nvPr/>
        </p:nvPicPr>
        <p:blipFill>
          <a:blip r:embed="rId5"/>
          <a:stretch>
            <a:fillRect/>
          </a:stretch>
        </p:blipFill>
        <p:spPr>
          <a:xfrm>
            <a:off x="871538" y="3453063"/>
            <a:ext cx="4515110" cy="3170381"/>
          </a:xfrm>
          <a:prstGeom prst="rect">
            <a:avLst/>
          </a:prstGeom>
        </p:spPr>
      </p:pic>
      <p:sp>
        <p:nvSpPr>
          <p:cNvPr id="6" name="TextBox 5">
            <a:extLst>
              <a:ext uri="{FF2B5EF4-FFF2-40B4-BE49-F238E27FC236}">
                <a16:creationId xmlns:a16="http://schemas.microsoft.com/office/drawing/2014/main" id="{B6131F5C-BEA3-4626-98F0-527414B016FC}"/>
              </a:ext>
            </a:extLst>
          </p:cNvPr>
          <p:cNvSpPr txBox="1"/>
          <p:nvPr/>
        </p:nvSpPr>
        <p:spPr>
          <a:xfrm>
            <a:off x="1914927" y="4527849"/>
            <a:ext cx="9429947" cy="1200329"/>
          </a:xfrm>
          <a:prstGeom prst="rect">
            <a:avLst/>
          </a:prstGeom>
          <a:solidFill>
            <a:schemeClr val="bg1"/>
          </a:solidFill>
          <a:ln>
            <a:solidFill>
              <a:schemeClr val="tx1"/>
            </a:solidFill>
          </a:ln>
        </p:spPr>
        <p:txBody>
          <a:bodyPr wrap="square" rtlCol="0">
            <a:spAutoFit/>
          </a:bodyPr>
          <a:lstStyle/>
          <a:p>
            <a:r>
              <a:rPr lang="en-US" sz="2400" dirty="0"/>
              <a:t> I hypothesize that </a:t>
            </a:r>
            <a:r>
              <a:rPr lang="en-US" sz="2400" dirty="0" err="1"/>
              <a:t>furin</a:t>
            </a:r>
            <a:r>
              <a:rPr lang="en-US" sz="2400" dirty="0"/>
              <a:t> deletion from B cells will result in the reduction of airway hyperresponsiveness (AHR) in a mouse model of asthma.</a:t>
            </a:r>
          </a:p>
          <a:p>
            <a:endParaRPr lang="en-US" sz="2400" dirty="0"/>
          </a:p>
        </p:txBody>
      </p:sp>
    </p:spTree>
    <p:extLst>
      <p:ext uri="{BB962C8B-B14F-4D97-AF65-F5344CB8AC3E}">
        <p14:creationId xmlns:p14="http://schemas.microsoft.com/office/powerpoint/2010/main" val="274323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CCE70-F049-4AED-BAE3-3E2E0E36F249}"/>
              </a:ext>
            </a:extLst>
          </p:cNvPr>
          <p:cNvSpPr>
            <a:spLocks noGrp="1"/>
          </p:cNvSpPr>
          <p:nvPr>
            <p:ph type="title"/>
          </p:nvPr>
        </p:nvSpPr>
        <p:spPr/>
        <p:txBody>
          <a:bodyPr/>
          <a:lstStyle/>
          <a:p>
            <a:r>
              <a:rPr lang="en-US"/>
              <a:t>Breeding furin knockout mice </a:t>
            </a:r>
            <a:endParaRPr lang="en-US" dirty="0"/>
          </a:p>
        </p:txBody>
      </p:sp>
      <p:sp>
        <p:nvSpPr>
          <p:cNvPr id="3" name="Content Placeholder 2">
            <a:extLst>
              <a:ext uri="{FF2B5EF4-FFF2-40B4-BE49-F238E27FC236}">
                <a16:creationId xmlns:a16="http://schemas.microsoft.com/office/drawing/2014/main" id="{2B192E05-B271-4695-8308-8D06FE5734F6}"/>
              </a:ext>
            </a:extLst>
          </p:cNvPr>
          <p:cNvSpPr>
            <a:spLocks noGrp="1"/>
          </p:cNvSpPr>
          <p:nvPr>
            <p:ph idx="1"/>
          </p:nvPr>
        </p:nvSpPr>
        <p:spPr/>
        <p:txBody>
          <a:bodyPr/>
          <a:lstStyle/>
          <a:p>
            <a:r>
              <a:rPr lang="en-US" dirty="0"/>
              <a:t>Breeding </a:t>
            </a:r>
            <a:r>
              <a:rPr lang="en-US" dirty="0" err="1"/>
              <a:t>furin</a:t>
            </a:r>
            <a:r>
              <a:rPr lang="en-US" dirty="0"/>
              <a:t> knockout mice (</a:t>
            </a:r>
            <a:r>
              <a:rPr lang="en-US" dirty="0" err="1"/>
              <a:t>Cre</a:t>
            </a:r>
            <a:r>
              <a:rPr lang="en-US" dirty="0"/>
              <a:t>-Recombinase)</a:t>
            </a:r>
          </a:p>
          <a:p>
            <a:r>
              <a:rPr lang="en-US" dirty="0"/>
              <a:t>Breeding with CD-19 mice to knock out B-cell specific </a:t>
            </a:r>
          </a:p>
          <a:p>
            <a:pPr marL="0" indent="0">
              <a:buNone/>
            </a:pPr>
            <a:r>
              <a:rPr lang="en-US" dirty="0"/>
              <a:t>Furin  </a:t>
            </a:r>
          </a:p>
          <a:p>
            <a:endParaRPr lang="en-US" dirty="0"/>
          </a:p>
          <a:p>
            <a:endParaRPr lang="en-US" dirty="0"/>
          </a:p>
        </p:txBody>
      </p:sp>
      <p:pic>
        <p:nvPicPr>
          <p:cNvPr id="4" name="Picture 3">
            <a:extLst>
              <a:ext uri="{FF2B5EF4-FFF2-40B4-BE49-F238E27FC236}">
                <a16:creationId xmlns:a16="http://schemas.microsoft.com/office/drawing/2014/main" id="{97BBAE20-4059-4A92-A439-7435EDEA84AF}"/>
              </a:ext>
            </a:extLst>
          </p:cNvPr>
          <p:cNvPicPr>
            <a:picLocks noChangeAspect="1"/>
          </p:cNvPicPr>
          <p:nvPr/>
        </p:nvPicPr>
        <p:blipFill>
          <a:blip r:embed="rId3"/>
          <a:stretch>
            <a:fillRect/>
          </a:stretch>
        </p:blipFill>
        <p:spPr>
          <a:xfrm>
            <a:off x="5521569" y="2954216"/>
            <a:ext cx="6119446" cy="3903784"/>
          </a:xfrm>
          <a:prstGeom prst="rect">
            <a:avLst/>
          </a:prstGeom>
        </p:spPr>
      </p:pic>
      <p:pic>
        <p:nvPicPr>
          <p:cNvPr id="6" name="Picture 5">
            <a:extLst>
              <a:ext uri="{FF2B5EF4-FFF2-40B4-BE49-F238E27FC236}">
                <a16:creationId xmlns:a16="http://schemas.microsoft.com/office/drawing/2014/main" id="{AA368A80-55DE-4632-9390-4DD19214842F}"/>
              </a:ext>
            </a:extLst>
          </p:cNvPr>
          <p:cNvPicPr>
            <a:picLocks noChangeAspect="1"/>
          </p:cNvPicPr>
          <p:nvPr/>
        </p:nvPicPr>
        <p:blipFill>
          <a:blip r:embed="rId4"/>
          <a:stretch>
            <a:fillRect/>
          </a:stretch>
        </p:blipFill>
        <p:spPr>
          <a:xfrm>
            <a:off x="0" y="3376246"/>
            <a:ext cx="5237018" cy="3481754"/>
          </a:xfrm>
          <a:prstGeom prst="rect">
            <a:avLst/>
          </a:prstGeom>
        </p:spPr>
      </p:pic>
    </p:spTree>
    <p:extLst>
      <p:ext uri="{BB962C8B-B14F-4D97-AF65-F5344CB8AC3E}">
        <p14:creationId xmlns:p14="http://schemas.microsoft.com/office/powerpoint/2010/main" val="1337641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73519-7703-40CB-A488-F9B8C789EC1A}"/>
              </a:ext>
            </a:extLst>
          </p:cNvPr>
          <p:cNvSpPr>
            <a:spLocks noGrp="1"/>
          </p:cNvSpPr>
          <p:nvPr>
            <p:ph type="title"/>
          </p:nvPr>
        </p:nvSpPr>
        <p:spPr/>
        <p:txBody>
          <a:bodyPr/>
          <a:lstStyle/>
          <a:p>
            <a:r>
              <a:rPr lang="en-US"/>
              <a:t>Cd19 is a biomarker for Bcells </a:t>
            </a:r>
          </a:p>
        </p:txBody>
      </p:sp>
      <p:pic>
        <p:nvPicPr>
          <p:cNvPr id="4" name="Content Placeholder 3">
            <a:extLst>
              <a:ext uri="{FF2B5EF4-FFF2-40B4-BE49-F238E27FC236}">
                <a16:creationId xmlns:a16="http://schemas.microsoft.com/office/drawing/2014/main" id="{11EF86DF-9D2D-454F-9484-BDBD72872D00}"/>
              </a:ext>
            </a:extLst>
          </p:cNvPr>
          <p:cNvPicPr>
            <a:picLocks noGrp="1" noChangeAspect="1"/>
          </p:cNvPicPr>
          <p:nvPr>
            <p:ph idx="1"/>
          </p:nvPr>
        </p:nvPicPr>
        <p:blipFill>
          <a:blip r:embed="rId3"/>
          <a:stretch>
            <a:fillRect/>
          </a:stretch>
        </p:blipFill>
        <p:spPr>
          <a:xfrm>
            <a:off x="2919412" y="2283619"/>
            <a:ext cx="6667500" cy="2914650"/>
          </a:xfrm>
          <a:prstGeom prst="rect">
            <a:avLst/>
          </a:prstGeom>
        </p:spPr>
      </p:pic>
    </p:spTree>
    <p:extLst>
      <p:ext uri="{BB962C8B-B14F-4D97-AF65-F5344CB8AC3E}">
        <p14:creationId xmlns:p14="http://schemas.microsoft.com/office/powerpoint/2010/main" val="2721606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94876-B568-40F8-A5E9-4DCE664852E4}"/>
              </a:ext>
            </a:extLst>
          </p:cNvPr>
          <p:cNvSpPr>
            <a:spLocks noGrp="1"/>
          </p:cNvSpPr>
          <p:nvPr>
            <p:ph type="title"/>
          </p:nvPr>
        </p:nvSpPr>
        <p:spPr/>
        <p:txBody>
          <a:bodyPr>
            <a:normAutofit/>
          </a:bodyPr>
          <a:lstStyle/>
          <a:p>
            <a:r>
              <a:rPr lang="en-US" sz="2800" dirty="0"/>
              <a:t>Cassette Insertion On CD19 /Genetic construct</a:t>
            </a:r>
            <a:br>
              <a:rPr lang="en-US" sz="2800" dirty="0"/>
            </a:br>
            <a:r>
              <a:rPr lang="en-US" sz="2800" dirty="0"/>
              <a:t>for CD19-cre mouse  </a:t>
            </a:r>
          </a:p>
        </p:txBody>
      </p:sp>
      <p:cxnSp>
        <p:nvCxnSpPr>
          <p:cNvPr id="5" name="Straight Connector 4">
            <a:extLst>
              <a:ext uri="{FF2B5EF4-FFF2-40B4-BE49-F238E27FC236}">
                <a16:creationId xmlns:a16="http://schemas.microsoft.com/office/drawing/2014/main" id="{03950BC7-F14F-438E-A7B3-050BE050F80C}"/>
              </a:ext>
            </a:extLst>
          </p:cNvPr>
          <p:cNvCxnSpPr>
            <a:cxnSpLocks/>
          </p:cNvCxnSpPr>
          <p:nvPr/>
        </p:nvCxnSpPr>
        <p:spPr>
          <a:xfrm flipV="1">
            <a:off x="492369" y="3435479"/>
            <a:ext cx="11377246" cy="20505"/>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EBA909B-136A-4047-A77E-057A0DFF7016}"/>
              </a:ext>
            </a:extLst>
          </p:cNvPr>
          <p:cNvSpPr/>
          <p:nvPr/>
        </p:nvSpPr>
        <p:spPr>
          <a:xfrm>
            <a:off x="6008551" y="3173869"/>
            <a:ext cx="2189748" cy="61361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2DA5CA1-E8A3-46E6-9EAA-E44DF1D7881F}"/>
              </a:ext>
            </a:extLst>
          </p:cNvPr>
          <p:cNvSpPr/>
          <p:nvPr/>
        </p:nvSpPr>
        <p:spPr>
          <a:xfrm>
            <a:off x="3414175" y="3173869"/>
            <a:ext cx="2141621" cy="61361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42421CE-37CF-461D-8CD7-1AF93D014E56}"/>
              </a:ext>
            </a:extLst>
          </p:cNvPr>
          <p:cNvSpPr txBox="1"/>
          <p:nvPr/>
        </p:nvSpPr>
        <p:spPr>
          <a:xfrm>
            <a:off x="3647043" y="3219064"/>
            <a:ext cx="1804737" cy="523220"/>
          </a:xfrm>
          <a:prstGeom prst="rect">
            <a:avLst/>
          </a:prstGeom>
          <a:noFill/>
        </p:spPr>
        <p:txBody>
          <a:bodyPr wrap="square" rtlCol="0">
            <a:spAutoFit/>
          </a:bodyPr>
          <a:lstStyle/>
          <a:p>
            <a:r>
              <a:rPr lang="en-US" sz="2800" dirty="0"/>
              <a:t>Neomycin</a:t>
            </a:r>
            <a:r>
              <a:rPr lang="en-US" dirty="0"/>
              <a:t> </a:t>
            </a:r>
          </a:p>
        </p:txBody>
      </p:sp>
      <p:sp>
        <p:nvSpPr>
          <p:cNvPr id="9" name="TextBox 8">
            <a:extLst>
              <a:ext uri="{FF2B5EF4-FFF2-40B4-BE49-F238E27FC236}">
                <a16:creationId xmlns:a16="http://schemas.microsoft.com/office/drawing/2014/main" id="{746F6A2F-08AA-4B7B-9DD3-89FED7960F5C}"/>
              </a:ext>
            </a:extLst>
          </p:cNvPr>
          <p:cNvSpPr txBox="1"/>
          <p:nvPr/>
        </p:nvSpPr>
        <p:spPr>
          <a:xfrm>
            <a:off x="6603865" y="3211775"/>
            <a:ext cx="1317535" cy="523220"/>
          </a:xfrm>
          <a:prstGeom prst="rect">
            <a:avLst/>
          </a:prstGeom>
          <a:noFill/>
        </p:spPr>
        <p:txBody>
          <a:bodyPr wrap="square" rtlCol="0">
            <a:spAutoFit/>
          </a:bodyPr>
          <a:lstStyle/>
          <a:p>
            <a:r>
              <a:rPr lang="en-US" sz="2800" dirty="0" err="1"/>
              <a:t>Cre</a:t>
            </a:r>
            <a:endParaRPr lang="en-US" sz="2800" dirty="0"/>
          </a:p>
        </p:txBody>
      </p:sp>
      <p:sp>
        <p:nvSpPr>
          <p:cNvPr id="12" name="Rectangle 11">
            <a:extLst>
              <a:ext uri="{FF2B5EF4-FFF2-40B4-BE49-F238E27FC236}">
                <a16:creationId xmlns:a16="http://schemas.microsoft.com/office/drawing/2014/main" id="{1CB22D14-EF21-4A53-B449-92BDAE633C37}"/>
              </a:ext>
            </a:extLst>
          </p:cNvPr>
          <p:cNvSpPr/>
          <p:nvPr/>
        </p:nvSpPr>
        <p:spPr>
          <a:xfrm>
            <a:off x="10153200" y="3149178"/>
            <a:ext cx="1952086" cy="76847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TextBox 12">
            <a:extLst>
              <a:ext uri="{FF2B5EF4-FFF2-40B4-BE49-F238E27FC236}">
                <a16:creationId xmlns:a16="http://schemas.microsoft.com/office/drawing/2014/main" id="{25E3F018-F737-4BE5-ADB3-8BC0461FED63}"/>
              </a:ext>
            </a:extLst>
          </p:cNvPr>
          <p:cNvSpPr txBox="1"/>
          <p:nvPr/>
        </p:nvSpPr>
        <p:spPr>
          <a:xfrm>
            <a:off x="10219196" y="3271317"/>
            <a:ext cx="1940520" cy="646331"/>
          </a:xfrm>
          <a:prstGeom prst="rect">
            <a:avLst/>
          </a:prstGeom>
          <a:noFill/>
        </p:spPr>
        <p:txBody>
          <a:bodyPr wrap="square" rtlCol="0">
            <a:spAutoFit/>
          </a:bodyPr>
          <a:lstStyle/>
          <a:p>
            <a:r>
              <a:rPr lang="en-US" dirty="0">
                <a:solidFill>
                  <a:srgbClr val="92D050"/>
                </a:solidFill>
              </a:rPr>
              <a:t>Herpes Simplex </a:t>
            </a:r>
          </a:p>
          <a:p>
            <a:r>
              <a:rPr lang="en-US" dirty="0">
                <a:solidFill>
                  <a:srgbClr val="92D050"/>
                </a:solidFill>
              </a:rPr>
              <a:t>Virus </a:t>
            </a:r>
            <a:r>
              <a:rPr lang="en-US" dirty="0" err="1">
                <a:solidFill>
                  <a:srgbClr val="92D050"/>
                </a:solidFill>
              </a:rPr>
              <a:t>Tk</a:t>
            </a:r>
            <a:endParaRPr lang="en-US" dirty="0">
              <a:solidFill>
                <a:srgbClr val="92D050"/>
              </a:solidFill>
            </a:endParaRPr>
          </a:p>
        </p:txBody>
      </p:sp>
      <p:sp>
        <p:nvSpPr>
          <p:cNvPr id="14" name="TextBox 13">
            <a:extLst>
              <a:ext uri="{FF2B5EF4-FFF2-40B4-BE49-F238E27FC236}">
                <a16:creationId xmlns:a16="http://schemas.microsoft.com/office/drawing/2014/main" id="{2261A937-3B9F-431C-99F5-42FF46DCB015}"/>
              </a:ext>
            </a:extLst>
          </p:cNvPr>
          <p:cNvSpPr txBox="1"/>
          <p:nvPr/>
        </p:nvSpPr>
        <p:spPr>
          <a:xfrm>
            <a:off x="1005092" y="3454666"/>
            <a:ext cx="1896361" cy="369332"/>
          </a:xfrm>
          <a:prstGeom prst="rect">
            <a:avLst/>
          </a:prstGeom>
          <a:noFill/>
        </p:spPr>
        <p:txBody>
          <a:bodyPr wrap="square" rtlCol="0">
            <a:spAutoFit/>
          </a:bodyPr>
          <a:lstStyle/>
          <a:p>
            <a:r>
              <a:rPr lang="en-US" dirty="0">
                <a:solidFill>
                  <a:srgbClr val="FF0000"/>
                </a:solidFill>
              </a:rPr>
              <a:t>Homologous end</a:t>
            </a:r>
          </a:p>
        </p:txBody>
      </p:sp>
      <p:sp>
        <p:nvSpPr>
          <p:cNvPr id="15" name="Content Placeholder 14">
            <a:extLst>
              <a:ext uri="{FF2B5EF4-FFF2-40B4-BE49-F238E27FC236}">
                <a16:creationId xmlns:a16="http://schemas.microsoft.com/office/drawing/2014/main" id="{C9BBC100-8CEC-42E3-A58C-3267961CC914}"/>
              </a:ext>
            </a:extLst>
          </p:cNvPr>
          <p:cNvSpPr txBox="1">
            <a:spLocks noGrp="1"/>
          </p:cNvSpPr>
          <p:nvPr>
            <p:ph idx="1"/>
          </p:nvPr>
        </p:nvSpPr>
        <p:spPr>
          <a:xfrm>
            <a:off x="1451579" y="2015732"/>
            <a:ext cx="9603275" cy="430502"/>
          </a:xfrm>
          <a:prstGeom prst="rect">
            <a:avLst/>
          </a:prstGeom>
          <a:noFill/>
        </p:spPr>
        <p:txBody>
          <a:bodyPr wrap="square" rtlCol="0">
            <a:spAutoFit/>
          </a:bodyPr>
          <a:lstStyle/>
          <a:p>
            <a:endParaRPr lang="en-US" dirty="0">
              <a:solidFill>
                <a:srgbClr val="FF0000"/>
              </a:solidFill>
            </a:endParaRPr>
          </a:p>
        </p:txBody>
      </p:sp>
      <p:pic>
        <p:nvPicPr>
          <p:cNvPr id="16" name="Picture 15">
            <a:extLst>
              <a:ext uri="{FF2B5EF4-FFF2-40B4-BE49-F238E27FC236}">
                <a16:creationId xmlns:a16="http://schemas.microsoft.com/office/drawing/2014/main" id="{671ADA03-4DFE-4AED-B37E-BE618BC69361}"/>
              </a:ext>
            </a:extLst>
          </p:cNvPr>
          <p:cNvPicPr>
            <a:picLocks noChangeAspect="1"/>
          </p:cNvPicPr>
          <p:nvPr/>
        </p:nvPicPr>
        <p:blipFill>
          <a:blip r:embed="rId3"/>
          <a:stretch>
            <a:fillRect/>
          </a:stretch>
        </p:blipFill>
        <p:spPr>
          <a:xfrm>
            <a:off x="8198300" y="3422725"/>
            <a:ext cx="2020896" cy="499915"/>
          </a:xfrm>
          <a:prstGeom prst="rect">
            <a:avLst/>
          </a:prstGeom>
        </p:spPr>
      </p:pic>
      <p:sp>
        <p:nvSpPr>
          <p:cNvPr id="35" name="TextBox 34">
            <a:extLst>
              <a:ext uri="{FF2B5EF4-FFF2-40B4-BE49-F238E27FC236}">
                <a16:creationId xmlns:a16="http://schemas.microsoft.com/office/drawing/2014/main" id="{B789612B-6E42-4D5A-A4D0-FF88108611D7}"/>
              </a:ext>
            </a:extLst>
          </p:cNvPr>
          <p:cNvSpPr txBox="1"/>
          <p:nvPr/>
        </p:nvSpPr>
        <p:spPr>
          <a:xfrm>
            <a:off x="1005092" y="3848573"/>
            <a:ext cx="2587715" cy="369332"/>
          </a:xfrm>
          <a:prstGeom prst="rect">
            <a:avLst/>
          </a:prstGeom>
          <a:noFill/>
        </p:spPr>
        <p:txBody>
          <a:bodyPr wrap="square" rtlCol="0">
            <a:spAutoFit/>
          </a:bodyPr>
          <a:lstStyle/>
          <a:p>
            <a:r>
              <a:rPr lang="en-US" dirty="0"/>
              <a:t>CD19 exon 2 </a:t>
            </a:r>
          </a:p>
        </p:txBody>
      </p:sp>
      <p:pic>
        <p:nvPicPr>
          <p:cNvPr id="36" name="Picture 35">
            <a:extLst>
              <a:ext uri="{FF2B5EF4-FFF2-40B4-BE49-F238E27FC236}">
                <a16:creationId xmlns:a16="http://schemas.microsoft.com/office/drawing/2014/main" id="{114B9D92-7671-4ACF-9446-2BAFD02BBB47}"/>
              </a:ext>
            </a:extLst>
          </p:cNvPr>
          <p:cNvPicPr>
            <a:picLocks noChangeAspect="1"/>
          </p:cNvPicPr>
          <p:nvPr/>
        </p:nvPicPr>
        <p:blipFill>
          <a:blip r:embed="rId4"/>
          <a:stretch>
            <a:fillRect/>
          </a:stretch>
        </p:blipFill>
        <p:spPr>
          <a:xfrm>
            <a:off x="8282848" y="3884927"/>
            <a:ext cx="2639797" cy="499915"/>
          </a:xfrm>
          <a:prstGeom prst="rect">
            <a:avLst/>
          </a:prstGeom>
        </p:spPr>
      </p:pic>
    </p:spTree>
    <p:extLst>
      <p:ext uri="{BB962C8B-B14F-4D97-AF65-F5344CB8AC3E}">
        <p14:creationId xmlns:p14="http://schemas.microsoft.com/office/powerpoint/2010/main" val="2558640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8DA13-79F0-415E-A195-FB83C47C98B2}"/>
              </a:ext>
            </a:extLst>
          </p:cNvPr>
          <p:cNvSpPr>
            <a:spLocks noGrp="1"/>
          </p:cNvSpPr>
          <p:nvPr>
            <p:ph type="title"/>
          </p:nvPr>
        </p:nvSpPr>
        <p:spPr/>
        <p:txBody>
          <a:bodyPr/>
          <a:lstStyle/>
          <a:p>
            <a:r>
              <a:rPr lang="en-US" dirty="0"/>
              <a:t>Breeding Scheme </a:t>
            </a:r>
          </a:p>
        </p:txBody>
      </p:sp>
      <p:pic>
        <p:nvPicPr>
          <p:cNvPr id="12" name="Content Placeholder 11">
            <a:extLst>
              <a:ext uri="{FF2B5EF4-FFF2-40B4-BE49-F238E27FC236}">
                <a16:creationId xmlns:a16="http://schemas.microsoft.com/office/drawing/2014/main" id="{32911C27-E05E-487A-AED5-128030EE9140}"/>
              </a:ext>
            </a:extLst>
          </p:cNvPr>
          <p:cNvPicPr>
            <a:picLocks noGrp="1" noChangeAspect="1"/>
          </p:cNvPicPr>
          <p:nvPr>
            <p:ph idx="1"/>
          </p:nvPr>
        </p:nvPicPr>
        <p:blipFill rotWithShape="1">
          <a:blip r:embed="rId3"/>
          <a:srcRect l="-1" t="-855" r="47850" b="19496"/>
          <a:stretch/>
        </p:blipFill>
        <p:spPr>
          <a:xfrm>
            <a:off x="339213" y="1853754"/>
            <a:ext cx="5456903" cy="4502800"/>
          </a:xfrm>
          <a:prstGeom prst="rect">
            <a:avLst/>
          </a:prstGeom>
        </p:spPr>
      </p:pic>
      <p:pic>
        <p:nvPicPr>
          <p:cNvPr id="14" name="Picture 13">
            <a:extLst>
              <a:ext uri="{FF2B5EF4-FFF2-40B4-BE49-F238E27FC236}">
                <a16:creationId xmlns:a16="http://schemas.microsoft.com/office/drawing/2014/main" id="{36CD0F8C-76C1-4BCB-B71F-68C1B896A62A}"/>
              </a:ext>
            </a:extLst>
          </p:cNvPr>
          <p:cNvPicPr>
            <a:picLocks noChangeAspect="1"/>
          </p:cNvPicPr>
          <p:nvPr/>
        </p:nvPicPr>
        <p:blipFill rotWithShape="1">
          <a:blip r:embed="rId4"/>
          <a:srcRect r="52191" b="29769"/>
          <a:stretch/>
        </p:blipFill>
        <p:spPr>
          <a:xfrm>
            <a:off x="6253216" y="1853754"/>
            <a:ext cx="5398010" cy="4502800"/>
          </a:xfrm>
          <a:prstGeom prst="rect">
            <a:avLst/>
          </a:prstGeom>
        </p:spPr>
      </p:pic>
      <p:sp>
        <p:nvSpPr>
          <p:cNvPr id="15" name="TextBox 14">
            <a:extLst>
              <a:ext uri="{FF2B5EF4-FFF2-40B4-BE49-F238E27FC236}">
                <a16:creationId xmlns:a16="http://schemas.microsoft.com/office/drawing/2014/main" id="{667AD4D6-0DE0-4BB3-B04D-4CFA333D79FF}"/>
              </a:ext>
            </a:extLst>
          </p:cNvPr>
          <p:cNvSpPr txBox="1"/>
          <p:nvPr/>
        </p:nvSpPr>
        <p:spPr>
          <a:xfrm>
            <a:off x="1651819" y="1174706"/>
            <a:ext cx="2477729" cy="830997"/>
          </a:xfrm>
          <a:prstGeom prst="rect">
            <a:avLst/>
          </a:prstGeom>
          <a:noFill/>
        </p:spPr>
        <p:txBody>
          <a:bodyPr wrap="square" rtlCol="0">
            <a:spAutoFit/>
          </a:bodyPr>
          <a:lstStyle/>
          <a:p>
            <a:r>
              <a:rPr lang="en-US" sz="4800">
                <a:solidFill>
                  <a:srgbClr val="FF0000"/>
                </a:solidFill>
                <a:latin typeface="Times New Roman" panose="02020603050405020304" pitchFamily="18" charset="0"/>
                <a:cs typeface="Times New Roman" panose="02020603050405020304" pitchFamily="18" charset="0"/>
              </a:rPr>
              <a:t>STEP 1</a:t>
            </a:r>
          </a:p>
        </p:txBody>
      </p:sp>
      <p:sp>
        <p:nvSpPr>
          <p:cNvPr id="16" name="TextBox 15">
            <a:extLst>
              <a:ext uri="{FF2B5EF4-FFF2-40B4-BE49-F238E27FC236}">
                <a16:creationId xmlns:a16="http://schemas.microsoft.com/office/drawing/2014/main" id="{12F0EADD-ADE5-406F-B61B-0625D123A418}"/>
              </a:ext>
            </a:extLst>
          </p:cNvPr>
          <p:cNvSpPr txBox="1"/>
          <p:nvPr/>
        </p:nvSpPr>
        <p:spPr>
          <a:xfrm>
            <a:off x="6949658" y="1174706"/>
            <a:ext cx="4005125" cy="830997"/>
          </a:xfrm>
          <a:prstGeom prst="rect">
            <a:avLst/>
          </a:prstGeom>
          <a:noFill/>
        </p:spPr>
        <p:txBody>
          <a:bodyPr wrap="square" rtlCol="0">
            <a:spAutoFit/>
          </a:bodyPr>
          <a:lstStyle/>
          <a:p>
            <a:r>
              <a:rPr lang="en-US" sz="4800">
                <a:solidFill>
                  <a:srgbClr val="FF0000"/>
                </a:solidFill>
                <a:latin typeface="Times New Roman" panose="02020603050405020304" pitchFamily="18" charset="0"/>
                <a:cs typeface="Times New Roman" panose="02020603050405020304" pitchFamily="18" charset="0"/>
              </a:rPr>
              <a:t>STEP 2 </a:t>
            </a:r>
          </a:p>
        </p:txBody>
      </p:sp>
      <p:grpSp>
        <p:nvGrpSpPr>
          <p:cNvPr id="6" name="Group 5">
            <a:extLst>
              <a:ext uri="{FF2B5EF4-FFF2-40B4-BE49-F238E27FC236}">
                <a16:creationId xmlns:a16="http://schemas.microsoft.com/office/drawing/2014/main" id="{98D60D95-3E17-4F59-8E3F-41B87F1784E2}"/>
              </a:ext>
            </a:extLst>
          </p:cNvPr>
          <p:cNvGrpSpPr/>
          <p:nvPr/>
        </p:nvGrpSpPr>
        <p:grpSpPr>
          <a:xfrm>
            <a:off x="3528263" y="4089400"/>
            <a:ext cx="1310437" cy="1358900"/>
            <a:chOff x="3528263" y="4064000"/>
            <a:chExt cx="1310437" cy="1358900"/>
          </a:xfrm>
        </p:grpSpPr>
        <p:sp>
          <p:nvSpPr>
            <p:cNvPr id="3" name="Freeform: Shape 2">
              <a:extLst>
                <a:ext uri="{FF2B5EF4-FFF2-40B4-BE49-F238E27FC236}">
                  <a16:creationId xmlns:a16="http://schemas.microsoft.com/office/drawing/2014/main" id="{821259AC-3443-49C4-9609-1C2EC595E8E2}"/>
                </a:ext>
              </a:extLst>
            </p:cNvPr>
            <p:cNvSpPr/>
            <p:nvPr/>
          </p:nvSpPr>
          <p:spPr>
            <a:xfrm>
              <a:off x="3528263" y="4064000"/>
              <a:ext cx="1310437" cy="1358900"/>
            </a:xfrm>
            <a:custGeom>
              <a:avLst/>
              <a:gdLst>
                <a:gd name="connsiteX0" fmla="*/ 137676 w 1268035"/>
                <a:gd name="connsiteY0" fmla="*/ 205221 h 1348896"/>
                <a:gd name="connsiteX1" fmla="*/ 61476 w 1268035"/>
                <a:gd name="connsiteY1" fmla="*/ 446521 h 1348896"/>
                <a:gd name="connsiteX2" fmla="*/ 10676 w 1268035"/>
                <a:gd name="connsiteY2" fmla="*/ 725921 h 1348896"/>
                <a:gd name="connsiteX3" fmla="*/ 10676 w 1268035"/>
                <a:gd name="connsiteY3" fmla="*/ 992621 h 1348896"/>
                <a:gd name="connsiteX4" fmla="*/ 124976 w 1268035"/>
                <a:gd name="connsiteY4" fmla="*/ 1183121 h 1348896"/>
                <a:gd name="connsiteX5" fmla="*/ 480576 w 1268035"/>
                <a:gd name="connsiteY5" fmla="*/ 1348221 h 1348896"/>
                <a:gd name="connsiteX6" fmla="*/ 823476 w 1268035"/>
                <a:gd name="connsiteY6" fmla="*/ 1119621 h 1348896"/>
                <a:gd name="connsiteX7" fmla="*/ 1166376 w 1268035"/>
                <a:gd name="connsiteY7" fmla="*/ 814821 h 1348896"/>
                <a:gd name="connsiteX8" fmla="*/ 1267976 w 1268035"/>
                <a:gd name="connsiteY8" fmla="*/ 497321 h 1348896"/>
                <a:gd name="connsiteX9" fmla="*/ 1179076 w 1268035"/>
                <a:gd name="connsiteY9" fmla="*/ 294121 h 1348896"/>
                <a:gd name="connsiteX10" fmla="*/ 1052076 w 1268035"/>
                <a:gd name="connsiteY10" fmla="*/ 129021 h 1348896"/>
                <a:gd name="connsiteX11" fmla="*/ 810776 w 1268035"/>
                <a:gd name="connsiteY11" fmla="*/ 2021 h 1348896"/>
                <a:gd name="connsiteX12" fmla="*/ 607576 w 1268035"/>
                <a:gd name="connsiteY12" fmla="*/ 52821 h 1348896"/>
                <a:gd name="connsiteX13" fmla="*/ 366276 w 1268035"/>
                <a:gd name="connsiteY13" fmla="*/ 78221 h 1348896"/>
                <a:gd name="connsiteX14" fmla="*/ 188476 w 1268035"/>
                <a:gd name="connsiteY14" fmla="*/ 205221 h 1348896"/>
                <a:gd name="connsiteX15" fmla="*/ 137676 w 1268035"/>
                <a:gd name="connsiteY15" fmla="*/ 205221 h 1348896"/>
                <a:gd name="connsiteX0" fmla="*/ 137676 w 1268035"/>
                <a:gd name="connsiteY0" fmla="*/ 281421 h 1348896"/>
                <a:gd name="connsiteX1" fmla="*/ 61476 w 1268035"/>
                <a:gd name="connsiteY1" fmla="*/ 446521 h 1348896"/>
                <a:gd name="connsiteX2" fmla="*/ 10676 w 1268035"/>
                <a:gd name="connsiteY2" fmla="*/ 725921 h 1348896"/>
                <a:gd name="connsiteX3" fmla="*/ 10676 w 1268035"/>
                <a:gd name="connsiteY3" fmla="*/ 992621 h 1348896"/>
                <a:gd name="connsiteX4" fmla="*/ 124976 w 1268035"/>
                <a:gd name="connsiteY4" fmla="*/ 1183121 h 1348896"/>
                <a:gd name="connsiteX5" fmla="*/ 480576 w 1268035"/>
                <a:gd name="connsiteY5" fmla="*/ 1348221 h 1348896"/>
                <a:gd name="connsiteX6" fmla="*/ 823476 w 1268035"/>
                <a:gd name="connsiteY6" fmla="*/ 1119621 h 1348896"/>
                <a:gd name="connsiteX7" fmla="*/ 1166376 w 1268035"/>
                <a:gd name="connsiteY7" fmla="*/ 814821 h 1348896"/>
                <a:gd name="connsiteX8" fmla="*/ 1267976 w 1268035"/>
                <a:gd name="connsiteY8" fmla="*/ 497321 h 1348896"/>
                <a:gd name="connsiteX9" fmla="*/ 1179076 w 1268035"/>
                <a:gd name="connsiteY9" fmla="*/ 294121 h 1348896"/>
                <a:gd name="connsiteX10" fmla="*/ 1052076 w 1268035"/>
                <a:gd name="connsiteY10" fmla="*/ 129021 h 1348896"/>
                <a:gd name="connsiteX11" fmla="*/ 810776 w 1268035"/>
                <a:gd name="connsiteY11" fmla="*/ 2021 h 1348896"/>
                <a:gd name="connsiteX12" fmla="*/ 607576 w 1268035"/>
                <a:gd name="connsiteY12" fmla="*/ 52821 h 1348896"/>
                <a:gd name="connsiteX13" fmla="*/ 366276 w 1268035"/>
                <a:gd name="connsiteY13" fmla="*/ 78221 h 1348896"/>
                <a:gd name="connsiteX14" fmla="*/ 188476 w 1268035"/>
                <a:gd name="connsiteY14" fmla="*/ 205221 h 1348896"/>
                <a:gd name="connsiteX15" fmla="*/ 137676 w 1268035"/>
                <a:gd name="connsiteY15" fmla="*/ 281421 h 134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68035" h="1348896">
                  <a:moveTo>
                    <a:pt x="137676" y="281421"/>
                  </a:moveTo>
                  <a:cubicBezTo>
                    <a:pt x="116509" y="321638"/>
                    <a:pt x="82643" y="372438"/>
                    <a:pt x="61476" y="446521"/>
                  </a:cubicBezTo>
                  <a:cubicBezTo>
                    <a:pt x="40309" y="520604"/>
                    <a:pt x="19143" y="634904"/>
                    <a:pt x="10676" y="725921"/>
                  </a:cubicBezTo>
                  <a:cubicBezTo>
                    <a:pt x="2209" y="816938"/>
                    <a:pt x="-8374" y="916421"/>
                    <a:pt x="10676" y="992621"/>
                  </a:cubicBezTo>
                  <a:cubicBezTo>
                    <a:pt x="29726" y="1068821"/>
                    <a:pt x="46659" y="1123854"/>
                    <a:pt x="124976" y="1183121"/>
                  </a:cubicBezTo>
                  <a:cubicBezTo>
                    <a:pt x="203293" y="1242388"/>
                    <a:pt x="364159" y="1358804"/>
                    <a:pt x="480576" y="1348221"/>
                  </a:cubicBezTo>
                  <a:cubicBezTo>
                    <a:pt x="596993" y="1337638"/>
                    <a:pt x="709176" y="1208521"/>
                    <a:pt x="823476" y="1119621"/>
                  </a:cubicBezTo>
                  <a:cubicBezTo>
                    <a:pt x="937776" y="1030721"/>
                    <a:pt x="1092293" y="918538"/>
                    <a:pt x="1166376" y="814821"/>
                  </a:cubicBezTo>
                  <a:cubicBezTo>
                    <a:pt x="1240459" y="711104"/>
                    <a:pt x="1265859" y="584104"/>
                    <a:pt x="1267976" y="497321"/>
                  </a:cubicBezTo>
                  <a:cubicBezTo>
                    <a:pt x="1270093" y="410538"/>
                    <a:pt x="1215059" y="355504"/>
                    <a:pt x="1179076" y="294121"/>
                  </a:cubicBezTo>
                  <a:cubicBezTo>
                    <a:pt x="1143093" y="232738"/>
                    <a:pt x="1113459" y="177704"/>
                    <a:pt x="1052076" y="129021"/>
                  </a:cubicBezTo>
                  <a:cubicBezTo>
                    <a:pt x="990693" y="80338"/>
                    <a:pt x="884859" y="14721"/>
                    <a:pt x="810776" y="2021"/>
                  </a:cubicBezTo>
                  <a:cubicBezTo>
                    <a:pt x="736693" y="-10679"/>
                    <a:pt x="681659" y="40121"/>
                    <a:pt x="607576" y="52821"/>
                  </a:cubicBezTo>
                  <a:cubicBezTo>
                    <a:pt x="533493" y="65521"/>
                    <a:pt x="436126" y="52821"/>
                    <a:pt x="366276" y="78221"/>
                  </a:cubicBezTo>
                  <a:cubicBezTo>
                    <a:pt x="296426" y="103621"/>
                    <a:pt x="188476" y="205221"/>
                    <a:pt x="188476" y="205221"/>
                  </a:cubicBezTo>
                  <a:cubicBezTo>
                    <a:pt x="150376" y="230621"/>
                    <a:pt x="158843" y="241204"/>
                    <a:pt x="137676" y="281421"/>
                  </a:cubicBezTo>
                  <a:close/>
                </a:path>
              </a:pathLst>
            </a:custGeom>
            <a:gradFill flip="none" rotWithShape="1">
              <a:gsLst>
                <a:gs pos="0">
                  <a:schemeClr val="accent1">
                    <a:lumMod val="5000"/>
                    <a:lumOff val="95000"/>
                  </a:schemeClr>
                </a:gs>
                <a:gs pos="51948">
                  <a:srgbClr val="F1AABB"/>
                </a:gs>
                <a:gs pos="83000">
                  <a:schemeClr val="accent1">
                    <a:lumMod val="45000"/>
                    <a:lumOff val="55000"/>
                  </a:schemeClr>
                </a:gs>
                <a:gs pos="100000">
                  <a:schemeClr val="accent1">
                    <a:lumMod val="30000"/>
                    <a:lumOff val="70000"/>
                  </a:schemeClr>
                </a:gs>
              </a:gsLst>
              <a:path path="circle">
                <a:fillToRect l="100000" t="100000"/>
              </a:path>
              <a:tileRect r="-100000" b="-100000"/>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8" name="Content Placeholder 11">
              <a:extLst>
                <a:ext uri="{FF2B5EF4-FFF2-40B4-BE49-F238E27FC236}">
                  <a16:creationId xmlns:a16="http://schemas.microsoft.com/office/drawing/2014/main" id="{5C8D0D39-E778-4D5E-ACF5-186544596D1C}"/>
                </a:ext>
              </a:extLst>
            </p:cNvPr>
            <p:cNvPicPr>
              <a:picLocks noChangeAspect="1"/>
            </p:cNvPicPr>
            <p:nvPr/>
          </p:nvPicPr>
          <p:blipFill rotWithShape="1">
            <a:blip r:embed="rId3"/>
            <a:srcRect l="31453" t="43017" r="61944" b="43343"/>
            <a:stretch/>
          </p:blipFill>
          <p:spPr>
            <a:xfrm>
              <a:off x="3786648" y="4194694"/>
              <a:ext cx="685800" cy="749300"/>
            </a:xfrm>
            <a:prstGeom prst="ellipse">
              <a:avLst/>
            </a:prstGeom>
          </p:spPr>
        </p:pic>
        <p:sp>
          <p:nvSpPr>
            <p:cNvPr id="4" name="Oval 3">
              <a:extLst>
                <a:ext uri="{FF2B5EF4-FFF2-40B4-BE49-F238E27FC236}">
                  <a16:creationId xmlns:a16="http://schemas.microsoft.com/office/drawing/2014/main" id="{37EA95B8-8A1F-4A37-B104-C1D9D5F1DFF9}"/>
                </a:ext>
              </a:extLst>
            </p:cNvPr>
            <p:cNvSpPr/>
            <p:nvPr/>
          </p:nvSpPr>
          <p:spPr>
            <a:xfrm>
              <a:off x="3786648" y="4194694"/>
              <a:ext cx="685800" cy="7493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5" name="Group 4">
            <a:extLst>
              <a:ext uri="{FF2B5EF4-FFF2-40B4-BE49-F238E27FC236}">
                <a16:creationId xmlns:a16="http://schemas.microsoft.com/office/drawing/2014/main" id="{3ECFECF4-4392-4549-9CAF-9DE584787693}"/>
              </a:ext>
            </a:extLst>
          </p:cNvPr>
          <p:cNvGrpSpPr/>
          <p:nvPr/>
        </p:nvGrpSpPr>
        <p:grpSpPr>
          <a:xfrm>
            <a:off x="9483068" y="4569344"/>
            <a:ext cx="1310437" cy="1358900"/>
            <a:chOff x="10511768" y="5334000"/>
            <a:chExt cx="1310437" cy="1358900"/>
          </a:xfrm>
        </p:grpSpPr>
        <p:sp>
          <p:nvSpPr>
            <p:cNvPr id="11" name="Freeform: Shape 10">
              <a:extLst>
                <a:ext uri="{FF2B5EF4-FFF2-40B4-BE49-F238E27FC236}">
                  <a16:creationId xmlns:a16="http://schemas.microsoft.com/office/drawing/2014/main" id="{EEA1529B-1835-46B6-8F9C-8394897D6638}"/>
                </a:ext>
              </a:extLst>
            </p:cNvPr>
            <p:cNvSpPr/>
            <p:nvPr/>
          </p:nvSpPr>
          <p:spPr>
            <a:xfrm>
              <a:off x="10511768" y="5334000"/>
              <a:ext cx="1310437" cy="1358900"/>
            </a:xfrm>
            <a:custGeom>
              <a:avLst/>
              <a:gdLst>
                <a:gd name="connsiteX0" fmla="*/ 137676 w 1268035"/>
                <a:gd name="connsiteY0" fmla="*/ 205221 h 1348896"/>
                <a:gd name="connsiteX1" fmla="*/ 61476 w 1268035"/>
                <a:gd name="connsiteY1" fmla="*/ 446521 h 1348896"/>
                <a:gd name="connsiteX2" fmla="*/ 10676 w 1268035"/>
                <a:gd name="connsiteY2" fmla="*/ 725921 h 1348896"/>
                <a:gd name="connsiteX3" fmla="*/ 10676 w 1268035"/>
                <a:gd name="connsiteY3" fmla="*/ 992621 h 1348896"/>
                <a:gd name="connsiteX4" fmla="*/ 124976 w 1268035"/>
                <a:gd name="connsiteY4" fmla="*/ 1183121 h 1348896"/>
                <a:gd name="connsiteX5" fmla="*/ 480576 w 1268035"/>
                <a:gd name="connsiteY5" fmla="*/ 1348221 h 1348896"/>
                <a:gd name="connsiteX6" fmla="*/ 823476 w 1268035"/>
                <a:gd name="connsiteY6" fmla="*/ 1119621 h 1348896"/>
                <a:gd name="connsiteX7" fmla="*/ 1166376 w 1268035"/>
                <a:gd name="connsiteY7" fmla="*/ 814821 h 1348896"/>
                <a:gd name="connsiteX8" fmla="*/ 1267976 w 1268035"/>
                <a:gd name="connsiteY8" fmla="*/ 497321 h 1348896"/>
                <a:gd name="connsiteX9" fmla="*/ 1179076 w 1268035"/>
                <a:gd name="connsiteY9" fmla="*/ 294121 h 1348896"/>
                <a:gd name="connsiteX10" fmla="*/ 1052076 w 1268035"/>
                <a:gd name="connsiteY10" fmla="*/ 129021 h 1348896"/>
                <a:gd name="connsiteX11" fmla="*/ 810776 w 1268035"/>
                <a:gd name="connsiteY11" fmla="*/ 2021 h 1348896"/>
                <a:gd name="connsiteX12" fmla="*/ 607576 w 1268035"/>
                <a:gd name="connsiteY12" fmla="*/ 52821 h 1348896"/>
                <a:gd name="connsiteX13" fmla="*/ 366276 w 1268035"/>
                <a:gd name="connsiteY13" fmla="*/ 78221 h 1348896"/>
                <a:gd name="connsiteX14" fmla="*/ 188476 w 1268035"/>
                <a:gd name="connsiteY14" fmla="*/ 205221 h 1348896"/>
                <a:gd name="connsiteX15" fmla="*/ 137676 w 1268035"/>
                <a:gd name="connsiteY15" fmla="*/ 205221 h 1348896"/>
                <a:gd name="connsiteX0" fmla="*/ 137676 w 1268035"/>
                <a:gd name="connsiteY0" fmla="*/ 281421 h 1348896"/>
                <a:gd name="connsiteX1" fmla="*/ 61476 w 1268035"/>
                <a:gd name="connsiteY1" fmla="*/ 446521 h 1348896"/>
                <a:gd name="connsiteX2" fmla="*/ 10676 w 1268035"/>
                <a:gd name="connsiteY2" fmla="*/ 725921 h 1348896"/>
                <a:gd name="connsiteX3" fmla="*/ 10676 w 1268035"/>
                <a:gd name="connsiteY3" fmla="*/ 992621 h 1348896"/>
                <a:gd name="connsiteX4" fmla="*/ 124976 w 1268035"/>
                <a:gd name="connsiteY4" fmla="*/ 1183121 h 1348896"/>
                <a:gd name="connsiteX5" fmla="*/ 480576 w 1268035"/>
                <a:gd name="connsiteY5" fmla="*/ 1348221 h 1348896"/>
                <a:gd name="connsiteX6" fmla="*/ 823476 w 1268035"/>
                <a:gd name="connsiteY6" fmla="*/ 1119621 h 1348896"/>
                <a:gd name="connsiteX7" fmla="*/ 1166376 w 1268035"/>
                <a:gd name="connsiteY7" fmla="*/ 814821 h 1348896"/>
                <a:gd name="connsiteX8" fmla="*/ 1267976 w 1268035"/>
                <a:gd name="connsiteY8" fmla="*/ 497321 h 1348896"/>
                <a:gd name="connsiteX9" fmla="*/ 1179076 w 1268035"/>
                <a:gd name="connsiteY9" fmla="*/ 294121 h 1348896"/>
                <a:gd name="connsiteX10" fmla="*/ 1052076 w 1268035"/>
                <a:gd name="connsiteY10" fmla="*/ 129021 h 1348896"/>
                <a:gd name="connsiteX11" fmla="*/ 810776 w 1268035"/>
                <a:gd name="connsiteY11" fmla="*/ 2021 h 1348896"/>
                <a:gd name="connsiteX12" fmla="*/ 607576 w 1268035"/>
                <a:gd name="connsiteY12" fmla="*/ 52821 h 1348896"/>
                <a:gd name="connsiteX13" fmla="*/ 366276 w 1268035"/>
                <a:gd name="connsiteY13" fmla="*/ 78221 h 1348896"/>
                <a:gd name="connsiteX14" fmla="*/ 188476 w 1268035"/>
                <a:gd name="connsiteY14" fmla="*/ 205221 h 1348896"/>
                <a:gd name="connsiteX15" fmla="*/ 137676 w 1268035"/>
                <a:gd name="connsiteY15" fmla="*/ 281421 h 134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68035" h="1348896">
                  <a:moveTo>
                    <a:pt x="137676" y="281421"/>
                  </a:moveTo>
                  <a:cubicBezTo>
                    <a:pt x="116509" y="321638"/>
                    <a:pt x="82643" y="372438"/>
                    <a:pt x="61476" y="446521"/>
                  </a:cubicBezTo>
                  <a:cubicBezTo>
                    <a:pt x="40309" y="520604"/>
                    <a:pt x="19143" y="634904"/>
                    <a:pt x="10676" y="725921"/>
                  </a:cubicBezTo>
                  <a:cubicBezTo>
                    <a:pt x="2209" y="816938"/>
                    <a:pt x="-8374" y="916421"/>
                    <a:pt x="10676" y="992621"/>
                  </a:cubicBezTo>
                  <a:cubicBezTo>
                    <a:pt x="29726" y="1068821"/>
                    <a:pt x="46659" y="1123854"/>
                    <a:pt x="124976" y="1183121"/>
                  </a:cubicBezTo>
                  <a:cubicBezTo>
                    <a:pt x="203293" y="1242388"/>
                    <a:pt x="364159" y="1358804"/>
                    <a:pt x="480576" y="1348221"/>
                  </a:cubicBezTo>
                  <a:cubicBezTo>
                    <a:pt x="596993" y="1337638"/>
                    <a:pt x="709176" y="1208521"/>
                    <a:pt x="823476" y="1119621"/>
                  </a:cubicBezTo>
                  <a:cubicBezTo>
                    <a:pt x="937776" y="1030721"/>
                    <a:pt x="1092293" y="918538"/>
                    <a:pt x="1166376" y="814821"/>
                  </a:cubicBezTo>
                  <a:cubicBezTo>
                    <a:pt x="1240459" y="711104"/>
                    <a:pt x="1265859" y="584104"/>
                    <a:pt x="1267976" y="497321"/>
                  </a:cubicBezTo>
                  <a:cubicBezTo>
                    <a:pt x="1270093" y="410538"/>
                    <a:pt x="1215059" y="355504"/>
                    <a:pt x="1179076" y="294121"/>
                  </a:cubicBezTo>
                  <a:cubicBezTo>
                    <a:pt x="1143093" y="232738"/>
                    <a:pt x="1113459" y="177704"/>
                    <a:pt x="1052076" y="129021"/>
                  </a:cubicBezTo>
                  <a:cubicBezTo>
                    <a:pt x="990693" y="80338"/>
                    <a:pt x="884859" y="14721"/>
                    <a:pt x="810776" y="2021"/>
                  </a:cubicBezTo>
                  <a:cubicBezTo>
                    <a:pt x="736693" y="-10679"/>
                    <a:pt x="681659" y="40121"/>
                    <a:pt x="607576" y="52821"/>
                  </a:cubicBezTo>
                  <a:cubicBezTo>
                    <a:pt x="533493" y="65521"/>
                    <a:pt x="436126" y="52821"/>
                    <a:pt x="366276" y="78221"/>
                  </a:cubicBezTo>
                  <a:cubicBezTo>
                    <a:pt x="296426" y="103621"/>
                    <a:pt x="188476" y="205221"/>
                    <a:pt x="188476" y="205221"/>
                  </a:cubicBezTo>
                  <a:cubicBezTo>
                    <a:pt x="150376" y="230621"/>
                    <a:pt x="158843" y="241204"/>
                    <a:pt x="137676" y="281421"/>
                  </a:cubicBezTo>
                  <a:close/>
                </a:path>
              </a:pathLst>
            </a:custGeom>
            <a:gradFill flip="none" rotWithShape="1">
              <a:gsLst>
                <a:gs pos="0">
                  <a:schemeClr val="accent1">
                    <a:lumMod val="5000"/>
                    <a:lumOff val="95000"/>
                  </a:schemeClr>
                </a:gs>
                <a:gs pos="51948">
                  <a:srgbClr val="F1AABB"/>
                </a:gs>
                <a:gs pos="83000">
                  <a:schemeClr val="accent1">
                    <a:lumMod val="45000"/>
                    <a:lumOff val="55000"/>
                  </a:schemeClr>
                </a:gs>
                <a:gs pos="100000">
                  <a:schemeClr val="accent1">
                    <a:lumMod val="30000"/>
                    <a:lumOff val="70000"/>
                  </a:schemeClr>
                </a:gs>
              </a:gsLst>
              <a:path path="circle">
                <a:fillToRect l="100000" t="100000"/>
              </a:path>
              <a:tileRect r="-100000" b="-100000"/>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7" name="Picture 16">
              <a:extLst>
                <a:ext uri="{FF2B5EF4-FFF2-40B4-BE49-F238E27FC236}">
                  <a16:creationId xmlns:a16="http://schemas.microsoft.com/office/drawing/2014/main" id="{6ECD561B-0654-4AB3-AED5-8E7F1A40F96C}"/>
                </a:ext>
              </a:extLst>
            </p:cNvPr>
            <p:cNvPicPr>
              <a:picLocks noChangeAspect="1"/>
            </p:cNvPicPr>
            <p:nvPr/>
          </p:nvPicPr>
          <p:blipFill rotWithShape="1">
            <a:blip r:embed="rId4"/>
            <a:srcRect l="29764" t="45821" r="63633" b="42492"/>
            <a:stretch/>
          </p:blipFill>
          <p:spPr>
            <a:xfrm>
              <a:off x="10770153" y="5464694"/>
              <a:ext cx="685800" cy="749300"/>
            </a:xfrm>
            <a:prstGeom prst="ellipse">
              <a:avLst/>
            </a:prstGeom>
          </p:spPr>
        </p:pic>
        <p:sp>
          <p:nvSpPr>
            <p:cNvPr id="13" name="Oval 12">
              <a:extLst>
                <a:ext uri="{FF2B5EF4-FFF2-40B4-BE49-F238E27FC236}">
                  <a16:creationId xmlns:a16="http://schemas.microsoft.com/office/drawing/2014/main" id="{BB5B9F57-9B91-40BD-9DB7-1C7F08C31FB8}"/>
                </a:ext>
              </a:extLst>
            </p:cNvPr>
            <p:cNvSpPr/>
            <p:nvPr/>
          </p:nvSpPr>
          <p:spPr>
            <a:xfrm>
              <a:off x="10770153" y="5464694"/>
              <a:ext cx="685800" cy="7493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cxnSp>
        <p:nvCxnSpPr>
          <p:cNvPr id="23" name="Connector: Curved 22">
            <a:extLst>
              <a:ext uri="{FF2B5EF4-FFF2-40B4-BE49-F238E27FC236}">
                <a16:creationId xmlns:a16="http://schemas.microsoft.com/office/drawing/2014/main" id="{54C775B1-EE11-4542-9217-475317EFEC1A}"/>
              </a:ext>
            </a:extLst>
          </p:cNvPr>
          <p:cNvCxnSpPr>
            <a:cxnSpLocks/>
          </p:cNvCxnSpPr>
          <p:nvPr/>
        </p:nvCxnSpPr>
        <p:spPr>
          <a:xfrm flipV="1">
            <a:off x="2565400" y="2902989"/>
            <a:ext cx="4914900" cy="2532611"/>
          </a:xfrm>
          <a:prstGeom prst="curvedConnector3">
            <a:avLst>
              <a:gd name="adj1" fmla="val 50000"/>
            </a:avLst>
          </a:prstGeom>
          <a:ln w="76200">
            <a:tailEnd type="triangle"/>
          </a:ln>
        </p:spPr>
        <p:style>
          <a:lnRef idx="3">
            <a:schemeClr val="accent3"/>
          </a:lnRef>
          <a:fillRef idx="0">
            <a:schemeClr val="accent3"/>
          </a:fillRef>
          <a:effectRef idx="2">
            <a:schemeClr val="accent3"/>
          </a:effectRef>
          <a:fontRef idx="minor">
            <a:schemeClr val="tx1"/>
          </a:fontRef>
        </p:style>
      </p:cxnSp>
      <p:grpSp>
        <p:nvGrpSpPr>
          <p:cNvPr id="22" name="Group 21">
            <a:extLst>
              <a:ext uri="{FF2B5EF4-FFF2-40B4-BE49-F238E27FC236}">
                <a16:creationId xmlns:a16="http://schemas.microsoft.com/office/drawing/2014/main" id="{14A3D3C7-ADC0-4A13-ACC2-142A203ED220}"/>
              </a:ext>
            </a:extLst>
          </p:cNvPr>
          <p:cNvGrpSpPr/>
          <p:nvPr/>
        </p:nvGrpSpPr>
        <p:grpSpPr>
          <a:xfrm>
            <a:off x="4241424" y="3912547"/>
            <a:ext cx="391321" cy="361073"/>
            <a:chOff x="4241424" y="3912547"/>
            <a:chExt cx="391321" cy="361073"/>
          </a:xfrm>
        </p:grpSpPr>
        <p:sp>
          <p:nvSpPr>
            <p:cNvPr id="18" name="Oval 17">
              <a:extLst>
                <a:ext uri="{FF2B5EF4-FFF2-40B4-BE49-F238E27FC236}">
                  <a16:creationId xmlns:a16="http://schemas.microsoft.com/office/drawing/2014/main" id="{E4AC2933-ACEA-484A-876F-066EE6831B14}"/>
                </a:ext>
              </a:extLst>
            </p:cNvPr>
            <p:cNvSpPr/>
            <p:nvPr/>
          </p:nvSpPr>
          <p:spPr>
            <a:xfrm>
              <a:off x="4241424" y="3912547"/>
              <a:ext cx="391321" cy="35370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D12DA770-E21E-4AA3-85E0-118E9652189B}"/>
                </a:ext>
              </a:extLst>
            </p:cNvPr>
            <p:cNvGrpSpPr/>
            <p:nvPr/>
          </p:nvGrpSpPr>
          <p:grpSpPr>
            <a:xfrm rot="16687309">
              <a:off x="4257061" y="3997324"/>
              <a:ext cx="336934" cy="215658"/>
              <a:chOff x="9563100" y="457200"/>
              <a:chExt cx="897000" cy="508066"/>
            </a:xfrm>
          </p:grpSpPr>
          <p:sp>
            <p:nvSpPr>
              <p:cNvPr id="7" name="Freeform: Shape 6">
                <a:extLst>
                  <a:ext uri="{FF2B5EF4-FFF2-40B4-BE49-F238E27FC236}">
                    <a16:creationId xmlns:a16="http://schemas.microsoft.com/office/drawing/2014/main" id="{4F21FA9C-692F-4D69-AB59-B915BEE0A95C}"/>
                  </a:ext>
                </a:extLst>
              </p:cNvPr>
              <p:cNvSpPr/>
              <p:nvPr/>
            </p:nvSpPr>
            <p:spPr>
              <a:xfrm>
                <a:off x="9563100" y="457200"/>
                <a:ext cx="897000" cy="336010"/>
              </a:xfrm>
              <a:custGeom>
                <a:avLst/>
                <a:gdLst>
                  <a:gd name="connsiteX0" fmla="*/ 0 w 897000"/>
                  <a:gd name="connsiteY0" fmla="*/ 177800 h 336010"/>
                  <a:gd name="connsiteX1" fmla="*/ 444500 w 897000"/>
                  <a:gd name="connsiteY1" fmla="*/ 177800 h 336010"/>
                  <a:gd name="connsiteX2" fmla="*/ 850900 w 897000"/>
                  <a:gd name="connsiteY2" fmla="*/ 177800 h 336010"/>
                  <a:gd name="connsiteX3" fmla="*/ 863600 w 897000"/>
                  <a:gd name="connsiteY3" fmla="*/ 330200 h 336010"/>
                  <a:gd name="connsiteX4" fmla="*/ 635000 w 897000"/>
                  <a:gd name="connsiteY4" fmla="*/ 292100 h 336010"/>
                  <a:gd name="connsiteX5" fmla="*/ 444500 w 897000"/>
                  <a:gd name="connsiteY5" fmla="*/ 177800 h 336010"/>
                  <a:gd name="connsiteX6" fmla="*/ 114300 w 897000"/>
                  <a:gd name="connsiteY6" fmla="*/ 0 h 33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7000" h="336010">
                    <a:moveTo>
                      <a:pt x="0" y="177800"/>
                    </a:moveTo>
                    <a:lnTo>
                      <a:pt x="444500" y="177800"/>
                    </a:lnTo>
                    <a:cubicBezTo>
                      <a:pt x="586317" y="177800"/>
                      <a:pt x="781050" y="152400"/>
                      <a:pt x="850900" y="177800"/>
                    </a:cubicBezTo>
                    <a:cubicBezTo>
                      <a:pt x="920750" y="203200"/>
                      <a:pt x="899583" y="311150"/>
                      <a:pt x="863600" y="330200"/>
                    </a:cubicBezTo>
                    <a:cubicBezTo>
                      <a:pt x="827617" y="349250"/>
                      <a:pt x="704850" y="317500"/>
                      <a:pt x="635000" y="292100"/>
                    </a:cubicBezTo>
                    <a:cubicBezTo>
                      <a:pt x="565150" y="266700"/>
                      <a:pt x="531283" y="226483"/>
                      <a:pt x="444500" y="177800"/>
                    </a:cubicBezTo>
                    <a:cubicBezTo>
                      <a:pt x="357717" y="129117"/>
                      <a:pt x="236008" y="64558"/>
                      <a:pt x="114300" y="0"/>
                    </a:cubicBezTo>
                  </a:path>
                </a:pathLst>
              </a:cu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D09DFAF-131F-4265-9347-F5B74B1F48BE}"/>
                  </a:ext>
                </a:extLst>
              </p:cNvPr>
              <p:cNvSpPr/>
              <p:nvPr/>
            </p:nvSpPr>
            <p:spPr>
              <a:xfrm>
                <a:off x="9994900" y="622300"/>
                <a:ext cx="355908" cy="342966"/>
              </a:xfrm>
              <a:custGeom>
                <a:avLst/>
                <a:gdLst>
                  <a:gd name="connsiteX0" fmla="*/ 0 w 355908"/>
                  <a:gd name="connsiteY0" fmla="*/ 0 h 342966"/>
                  <a:gd name="connsiteX1" fmla="*/ 63500 w 355908"/>
                  <a:gd name="connsiteY1" fmla="*/ 254000 h 342966"/>
                  <a:gd name="connsiteX2" fmla="*/ 266700 w 355908"/>
                  <a:gd name="connsiteY2" fmla="*/ 342900 h 342966"/>
                  <a:gd name="connsiteX3" fmla="*/ 355600 w 355908"/>
                  <a:gd name="connsiteY3" fmla="*/ 266700 h 342966"/>
                  <a:gd name="connsiteX4" fmla="*/ 292100 w 355908"/>
                  <a:gd name="connsiteY4" fmla="*/ 165100 h 342966"/>
                  <a:gd name="connsiteX5" fmla="*/ 190500 w 355908"/>
                  <a:gd name="connsiteY5" fmla="*/ 76200 h 342966"/>
                  <a:gd name="connsiteX6" fmla="*/ 50800 w 355908"/>
                  <a:gd name="connsiteY6" fmla="*/ 38100 h 34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908" h="342966">
                    <a:moveTo>
                      <a:pt x="0" y="0"/>
                    </a:moveTo>
                    <a:cubicBezTo>
                      <a:pt x="9525" y="98425"/>
                      <a:pt x="19050" y="196850"/>
                      <a:pt x="63500" y="254000"/>
                    </a:cubicBezTo>
                    <a:cubicBezTo>
                      <a:pt x="107950" y="311150"/>
                      <a:pt x="218017" y="340783"/>
                      <a:pt x="266700" y="342900"/>
                    </a:cubicBezTo>
                    <a:cubicBezTo>
                      <a:pt x="315383" y="345017"/>
                      <a:pt x="351367" y="296333"/>
                      <a:pt x="355600" y="266700"/>
                    </a:cubicBezTo>
                    <a:cubicBezTo>
                      <a:pt x="359833" y="237067"/>
                      <a:pt x="319617" y="196850"/>
                      <a:pt x="292100" y="165100"/>
                    </a:cubicBezTo>
                    <a:cubicBezTo>
                      <a:pt x="264583" y="133350"/>
                      <a:pt x="230717" y="97367"/>
                      <a:pt x="190500" y="76200"/>
                    </a:cubicBezTo>
                    <a:cubicBezTo>
                      <a:pt x="150283" y="55033"/>
                      <a:pt x="100541" y="46566"/>
                      <a:pt x="50800" y="38100"/>
                    </a:cubicBezTo>
                  </a:path>
                </a:pathLst>
              </a:cu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D516AD0-1E6F-4820-BA4A-0D16B83E2E02}"/>
              </a:ext>
            </a:extLst>
          </p:cNvPr>
          <p:cNvGrpSpPr/>
          <p:nvPr/>
        </p:nvGrpSpPr>
        <p:grpSpPr>
          <a:xfrm>
            <a:off x="10278029" y="4452994"/>
            <a:ext cx="391321" cy="361073"/>
            <a:chOff x="4241424" y="3912547"/>
            <a:chExt cx="391321" cy="361073"/>
          </a:xfrm>
        </p:grpSpPr>
        <p:sp>
          <p:nvSpPr>
            <p:cNvPr id="25" name="Oval 24">
              <a:extLst>
                <a:ext uri="{FF2B5EF4-FFF2-40B4-BE49-F238E27FC236}">
                  <a16:creationId xmlns:a16="http://schemas.microsoft.com/office/drawing/2014/main" id="{3D919F3A-51B7-4A06-BB57-12C2D0BE6BFD}"/>
                </a:ext>
              </a:extLst>
            </p:cNvPr>
            <p:cNvSpPr/>
            <p:nvPr/>
          </p:nvSpPr>
          <p:spPr>
            <a:xfrm>
              <a:off x="4241424" y="3912547"/>
              <a:ext cx="391321" cy="35370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6" name="Group 25">
              <a:extLst>
                <a:ext uri="{FF2B5EF4-FFF2-40B4-BE49-F238E27FC236}">
                  <a16:creationId xmlns:a16="http://schemas.microsoft.com/office/drawing/2014/main" id="{E2450F7A-BDC5-47BF-9E42-0AE0C4147213}"/>
                </a:ext>
              </a:extLst>
            </p:cNvPr>
            <p:cNvGrpSpPr/>
            <p:nvPr/>
          </p:nvGrpSpPr>
          <p:grpSpPr>
            <a:xfrm rot="16687309">
              <a:off x="4257061" y="3997324"/>
              <a:ext cx="336934" cy="215658"/>
              <a:chOff x="9563100" y="457200"/>
              <a:chExt cx="897000" cy="508066"/>
            </a:xfrm>
          </p:grpSpPr>
          <p:sp>
            <p:nvSpPr>
              <p:cNvPr id="27" name="Freeform: Shape 26">
                <a:extLst>
                  <a:ext uri="{FF2B5EF4-FFF2-40B4-BE49-F238E27FC236}">
                    <a16:creationId xmlns:a16="http://schemas.microsoft.com/office/drawing/2014/main" id="{412811D8-BFF6-4505-A0AB-79C9D428D950}"/>
                  </a:ext>
                </a:extLst>
              </p:cNvPr>
              <p:cNvSpPr/>
              <p:nvPr/>
            </p:nvSpPr>
            <p:spPr>
              <a:xfrm>
                <a:off x="9563100" y="457200"/>
                <a:ext cx="897000" cy="336010"/>
              </a:xfrm>
              <a:custGeom>
                <a:avLst/>
                <a:gdLst>
                  <a:gd name="connsiteX0" fmla="*/ 0 w 897000"/>
                  <a:gd name="connsiteY0" fmla="*/ 177800 h 336010"/>
                  <a:gd name="connsiteX1" fmla="*/ 444500 w 897000"/>
                  <a:gd name="connsiteY1" fmla="*/ 177800 h 336010"/>
                  <a:gd name="connsiteX2" fmla="*/ 850900 w 897000"/>
                  <a:gd name="connsiteY2" fmla="*/ 177800 h 336010"/>
                  <a:gd name="connsiteX3" fmla="*/ 863600 w 897000"/>
                  <a:gd name="connsiteY3" fmla="*/ 330200 h 336010"/>
                  <a:gd name="connsiteX4" fmla="*/ 635000 w 897000"/>
                  <a:gd name="connsiteY4" fmla="*/ 292100 h 336010"/>
                  <a:gd name="connsiteX5" fmla="*/ 444500 w 897000"/>
                  <a:gd name="connsiteY5" fmla="*/ 177800 h 336010"/>
                  <a:gd name="connsiteX6" fmla="*/ 114300 w 897000"/>
                  <a:gd name="connsiteY6" fmla="*/ 0 h 33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7000" h="336010">
                    <a:moveTo>
                      <a:pt x="0" y="177800"/>
                    </a:moveTo>
                    <a:lnTo>
                      <a:pt x="444500" y="177800"/>
                    </a:lnTo>
                    <a:cubicBezTo>
                      <a:pt x="586317" y="177800"/>
                      <a:pt x="781050" y="152400"/>
                      <a:pt x="850900" y="177800"/>
                    </a:cubicBezTo>
                    <a:cubicBezTo>
                      <a:pt x="920750" y="203200"/>
                      <a:pt x="899583" y="311150"/>
                      <a:pt x="863600" y="330200"/>
                    </a:cubicBezTo>
                    <a:cubicBezTo>
                      <a:pt x="827617" y="349250"/>
                      <a:pt x="704850" y="317500"/>
                      <a:pt x="635000" y="292100"/>
                    </a:cubicBezTo>
                    <a:cubicBezTo>
                      <a:pt x="565150" y="266700"/>
                      <a:pt x="531283" y="226483"/>
                      <a:pt x="444500" y="177800"/>
                    </a:cubicBezTo>
                    <a:cubicBezTo>
                      <a:pt x="357717" y="129117"/>
                      <a:pt x="236008" y="64558"/>
                      <a:pt x="114300" y="0"/>
                    </a:cubicBezTo>
                  </a:path>
                </a:pathLst>
              </a:cu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B255646-3432-4448-A474-110DE70350D5}"/>
                  </a:ext>
                </a:extLst>
              </p:cNvPr>
              <p:cNvSpPr/>
              <p:nvPr/>
            </p:nvSpPr>
            <p:spPr>
              <a:xfrm>
                <a:off x="9994900" y="622300"/>
                <a:ext cx="355908" cy="342966"/>
              </a:xfrm>
              <a:custGeom>
                <a:avLst/>
                <a:gdLst>
                  <a:gd name="connsiteX0" fmla="*/ 0 w 355908"/>
                  <a:gd name="connsiteY0" fmla="*/ 0 h 342966"/>
                  <a:gd name="connsiteX1" fmla="*/ 63500 w 355908"/>
                  <a:gd name="connsiteY1" fmla="*/ 254000 h 342966"/>
                  <a:gd name="connsiteX2" fmla="*/ 266700 w 355908"/>
                  <a:gd name="connsiteY2" fmla="*/ 342900 h 342966"/>
                  <a:gd name="connsiteX3" fmla="*/ 355600 w 355908"/>
                  <a:gd name="connsiteY3" fmla="*/ 266700 h 342966"/>
                  <a:gd name="connsiteX4" fmla="*/ 292100 w 355908"/>
                  <a:gd name="connsiteY4" fmla="*/ 165100 h 342966"/>
                  <a:gd name="connsiteX5" fmla="*/ 190500 w 355908"/>
                  <a:gd name="connsiteY5" fmla="*/ 76200 h 342966"/>
                  <a:gd name="connsiteX6" fmla="*/ 50800 w 355908"/>
                  <a:gd name="connsiteY6" fmla="*/ 38100 h 34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908" h="342966">
                    <a:moveTo>
                      <a:pt x="0" y="0"/>
                    </a:moveTo>
                    <a:cubicBezTo>
                      <a:pt x="9525" y="98425"/>
                      <a:pt x="19050" y="196850"/>
                      <a:pt x="63500" y="254000"/>
                    </a:cubicBezTo>
                    <a:cubicBezTo>
                      <a:pt x="107950" y="311150"/>
                      <a:pt x="218017" y="340783"/>
                      <a:pt x="266700" y="342900"/>
                    </a:cubicBezTo>
                    <a:cubicBezTo>
                      <a:pt x="315383" y="345017"/>
                      <a:pt x="351367" y="296333"/>
                      <a:pt x="355600" y="266700"/>
                    </a:cubicBezTo>
                    <a:cubicBezTo>
                      <a:pt x="359833" y="237067"/>
                      <a:pt x="319617" y="196850"/>
                      <a:pt x="292100" y="165100"/>
                    </a:cubicBezTo>
                    <a:cubicBezTo>
                      <a:pt x="264583" y="133350"/>
                      <a:pt x="230717" y="97367"/>
                      <a:pt x="190500" y="76200"/>
                    </a:cubicBezTo>
                    <a:cubicBezTo>
                      <a:pt x="150283" y="55033"/>
                      <a:pt x="100541" y="46566"/>
                      <a:pt x="50800" y="38100"/>
                    </a:cubicBezTo>
                  </a:path>
                </a:pathLst>
              </a:cu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153179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6DD38-C07B-405D-A410-E0C30C564D5C}"/>
              </a:ext>
            </a:extLst>
          </p:cNvPr>
          <p:cNvSpPr>
            <a:spLocks noGrp="1"/>
          </p:cNvSpPr>
          <p:nvPr>
            <p:ph type="title"/>
          </p:nvPr>
        </p:nvSpPr>
        <p:spPr/>
        <p:txBody>
          <a:bodyPr/>
          <a:lstStyle/>
          <a:p>
            <a:r>
              <a:rPr lang="en-US" dirty="0"/>
              <a:t>Experiment continued….. </a:t>
            </a:r>
          </a:p>
        </p:txBody>
      </p:sp>
      <p:pic>
        <p:nvPicPr>
          <p:cNvPr id="5" name="Content Placeholder 4">
            <a:extLst>
              <a:ext uri="{FF2B5EF4-FFF2-40B4-BE49-F238E27FC236}">
                <a16:creationId xmlns:a16="http://schemas.microsoft.com/office/drawing/2014/main" id="{AC428A7C-B724-4321-9D68-2D87CF419DB5}"/>
              </a:ext>
            </a:extLst>
          </p:cNvPr>
          <p:cNvPicPr>
            <a:picLocks noGrp="1" noChangeAspect="1"/>
          </p:cNvPicPr>
          <p:nvPr>
            <p:ph idx="1"/>
          </p:nvPr>
        </p:nvPicPr>
        <p:blipFill>
          <a:blip r:embed="rId3"/>
          <a:stretch>
            <a:fillRect/>
          </a:stretch>
        </p:blipFill>
        <p:spPr>
          <a:xfrm>
            <a:off x="3912095" y="2878285"/>
            <a:ext cx="4682134" cy="1725318"/>
          </a:xfrm>
          <a:prstGeom prst="rect">
            <a:avLst/>
          </a:prstGeom>
        </p:spPr>
      </p:pic>
      <p:sp>
        <p:nvSpPr>
          <p:cNvPr id="7" name="TextBox 6">
            <a:extLst>
              <a:ext uri="{FF2B5EF4-FFF2-40B4-BE49-F238E27FC236}">
                <a16:creationId xmlns:a16="http://schemas.microsoft.com/office/drawing/2014/main" id="{D2422054-B1D4-4042-BE0E-67610B9C9946}"/>
              </a:ext>
            </a:extLst>
          </p:cNvPr>
          <p:cNvSpPr txBox="1"/>
          <p:nvPr/>
        </p:nvSpPr>
        <p:spPr>
          <a:xfrm>
            <a:off x="7725293" y="1946275"/>
            <a:ext cx="212805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Periodic acid-Schiff stain </a:t>
            </a:r>
          </a:p>
        </p:txBody>
      </p:sp>
      <p:sp>
        <p:nvSpPr>
          <p:cNvPr id="10" name="TextBox 9">
            <a:extLst>
              <a:ext uri="{FF2B5EF4-FFF2-40B4-BE49-F238E27FC236}">
                <a16:creationId xmlns:a16="http://schemas.microsoft.com/office/drawing/2014/main" id="{5A5BE9AB-F8FF-4895-AEB1-3C4897C70515}"/>
              </a:ext>
            </a:extLst>
          </p:cNvPr>
          <p:cNvSpPr txBox="1"/>
          <p:nvPr/>
        </p:nvSpPr>
        <p:spPr>
          <a:xfrm>
            <a:off x="482138" y="4139738"/>
            <a:ext cx="2409657"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Hematoxylin and eosin (top left) stained lung tissue </a:t>
            </a:r>
          </a:p>
        </p:txBody>
      </p:sp>
      <p:pic>
        <p:nvPicPr>
          <p:cNvPr id="14" name="Picture 13">
            <a:extLst>
              <a:ext uri="{FF2B5EF4-FFF2-40B4-BE49-F238E27FC236}">
                <a16:creationId xmlns:a16="http://schemas.microsoft.com/office/drawing/2014/main" id="{D705B761-6790-46FA-A1F3-036BA4DBECD5}"/>
              </a:ext>
            </a:extLst>
          </p:cNvPr>
          <p:cNvPicPr>
            <a:picLocks noChangeAspect="1"/>
          </p:cNvPicPr>
          <p:nvPr/>
        </p:nvPicPr>
        <p:blipFill>
          <a:blip r:embed="rId4"/>
          <a:stretch>
            <a:fillRect/>
          </a:stretch>
        </p:blipFill>
        <p:spPr>
          <a:xfrm>
            <a:off x="157637" y="1690688"/>
            <a:ext cx="2733988" cy="2160661"/>
          </a:xfrm>
          <a:prstGeom prst="rect">
            <a:avLst/>
          </a:prstGeom>
        </p:spPr>
      </p:pic>
      <p:pic>
        <p:nvPicPr>
          <p:cNvPr id="3" name="Picture 2">
            <a:extLst>
              <a:ext uri="{FF2B5EF4-FFF2-40B4-BE49-F238E27FC236}">
                <a16:creationId xmlns:a16="http://schemas.microsoft.com/office/drawing/2014/main" id="{ACEB082E-D7C5-4208-AB7D-4AD5898D784D}"/>
              </a:ext>
            </a:extLst>
          </p:cNvPr>
          <p:cNvPicPr>
            <a:picLocks noChangeAspect="1"/>
          </p:cNvPicPr>
          <p:nvPr/>
        </p:nvPicPr>
        <p:blipFill>
          <a:blip r:embed="rId5"/>
          <a:stretch>
            <a:fillRect/>
          </a:stretch>
        </p:blipFill>
        <p:spPr>
          <a:xfrm>
            <a:off x="7627441" y="319898"/>
            <a:ext cx="1933575" cy="1483537"/>
          </a:xfrm>
          <a:prstGeom prst="rect">
            <a:avLst/>
          </a:prstGeom>
        </p:spPr>
      </p:pic>
    </p:spTree>
    <p:extLst>
      <p:ext uri="{BB962C8B-B14F-4D97-AF65-F5344CB8AC3E}">
        <p14:creationId xmlns:p14="http://schemas.microsoft.com/office/powerpoint/2010/main" val="2249374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C842B-485F-43DA-9D08-5B9D84D5FA3E}"/>
              </a:ext>
            </a:extLst>
          </p:cNvPr>
          <p:cNvSpPr>
            <a:spLocks noGrp="1"/>
          </p:cNvSpPr>
          <p:nvPr>
            <p:ph type="title"/>
          </p:nvPr>
        </p:nvSpPr>
        <p:spPr>
          <a:xfrm>
            <a:off x="1451579" y="804519"/>
            <a:ext cx="9603275" cy="665935"/>
          </a:xfrm>
        </p:spPr>
        <p:txBody>
          <a:bodyPr/>
          <a:lstStyle/>
          <a:p>
            <a:r>
              <a:rPr lang="en-US" dirty="0">
                <a:latin typeface="Times New Roman" panose="02020603050405020304" pitchFamily="18" charset="0"/>
                <a:cs typeface="Times New Roman" panose="02020603050405020304" pitchFamily="18" charset="0"/>
              </a:rPr>
              <a:t>References </a:t>
            </a:r>
          </a:p>
        </p:txBody>
      </p:sp>
      <p:sp>
        <p:nvSpPr>
          <p:cNvPr id="3" name="Content Placeholder 2">
            <a:extLst>
              <a:ext uri="{FF2B5EF4-FFF2-40B4-BE49-F238E27FC236}">
                <a16:creationId xmlns:a16="http://schemas.microsoft.com/office/drawing/2014/main" id="{56AA5C06-CE45-4534-A859-E4945BFE47E7}"/>
              </a:ext>
            </a:extLst>
          </p:cNvPr>
          <p:cNvSpPr>
            <a:spLocks noGrp="1"/>
          </p:cNvSpPr>
          <p:nvPr>
            <p:ph idx="1"/>
          </p:nvPr>
        </p:nvSpPr>
        <p:spPr>
          <a:xfrm>
            <a:off x="1451579" y="1334530"/>
            <a:ext cx="9603275" cy="4955059"/>
          </a:xfrm>
        </p:spPr>
        <p:txBody>
          <a:bodyPr>
            <a:normAutofit fontScale="25000" lnSpcReduction="20000"/>
          </a:bodyPr>
          <a:lstStyle/>
          <a:p>
            <a:r>
              <a:rPr lang="en-US" sz="2400" dirty="0"/>
              <a:t>Anders, A., Gilbert, S., Garten, W., </a:t>
            </a:r>
            <a:r>
              <a:rPr lang="en-US" sz="2400" dirty="0" err="1"/>
              <a:t>Postina</a:t>
            </a:r>
            <a:r>
              <a:rPr lang="en-US" sz="2400" dirty="0"/>
              <a:t>, R., &amp; </a:t>
            </a:r>
            <a:r>
              <a:rPr lang="en-US" sz="2400" dirty="0" err="1"/>
              <a:t>Fahrenholz</a:t>
            </a:r>
            <a:r>
              <a:rPr lang="en-US" sz="2400" dirty="0"/>
              <a:t>, F. (2001). Regulation of the alpha-secretase ADAM10 by its prodomain and proprotein convertases. </a:t>
            </a:r>
            <a:r>
              <a:rPr lang="en-US" sz="2400" i="1" dirty="0"/>
              <a:t>FASEB Journal : Official Publication of the Federation of American Societies for Experimental Biology</a:t>
            </a:r>
            <a:r>
              <a:rPr lang="en-US" sz="2400" dirty="0"/>
              <a:t>, </a:t>
            </a:r>
            <a:r>
              <a:rPr lang="en-US" sz="2400" i="1" dirty="0"/>
              <a:t>15</a:t>
            </a:r>
            <a:r>
              <a:rPr lang="en-US" sz="2400" dirty="0"/>
              <a:t>(10), 1837–9. Retrieved from http://www.ncbi.nlm.nih.gov/pubmed/11481247</a:t>
            </a:r>
          </a:p>
          <a:p>
            <a:r>
              <a:rPr lang="en-US" sz="2400" dirty="0"/>
              <a:t>Asthma Statistics | AAAAI. (</a:t>
            </a:r>
            <a:r>
              <a:rPr lang="en-US" sz="2400" dirty="0" err="1"/>
              <a:t>n.d.</a:t>
            </a:r>
            <a:r>
              <a:rPr lang="en-US" sz="2400" dirty="0"/>
              <a:t>). Retrieved October 22, 2017, from http://www.aaaai.org/about-aaaai/newsroom/asthma-statistics</a:t>
            </a:r>
          </a:p>
          <a:p>
            <a:r>
              <a:rPr lang="en-US" sz="2400" dirty="0" err="1"/>
              <a:t>Chaimowitz</a:t>
            </a:r>
            <a:r>
              <a:rPr lang="en-US" sz="2400" dirty="0"/>
              <a:t>, N. S., Martin, R. K., </a:t>
            </a:r>
            <a:r>
              <a:rPr lang="en-US" sz="2400" dirty="0" err="1"/>
              <a:t>Cichy</a:t>
            </a:r>
            <a:r>
              <a:rPr lang="en-US" sz="2400" dirty="0"/>
              <a:t>, J., Gibb, D. R., </a:t>
            </a:r>
            <a:r>
              <a:rPr lang="en-US" sz="2400" dirty="0" err="1"/>
              <a:t>Patil</a:t>
            </a:r>
            <a:r>
              <a:rPr lang="en-US" sz="2400" dirty="0"/>
              <a:t>, P., Kang, D.-J., … Conrad, D. H. (2011). A </a:t>
            </a:r>
            <a:r>
              <a:rPr lang="en-US" sz="2400" dirty="0" err="1"/>
              <a:t>disintegrin</a:t>
            </a:r>
            <a:r>
              <a:rPr lang="en-US" sz="2400" dirty="0"/>
              <a:t> and metalloproteinase 10 regulates antibody production and maintenance of lymphoid architecture. </a:t>
            </a:r>
            <a:r>
              <a:rPr lang="en-US" sz="2400" i="1" dirty="0"/>
              <a:t>Journal of Immunology (Baltimore, Md. : 1950)</a:t>
            </a:r>
            <a:r>
              <a:rPr lang="en-US" sz="2400" dirty="0"/>
              <a:t>, </a:t>
            </a:r>
            <a:r>
              <a:rPr lang="en-US" sz="2400" i="1" dirty="0"/>
              <a:t>187</a:t>
            </a:r>
            <a:r>
              <a:rPr lang="en-US" sz="2400" dirty="0"/>
              <a:t>(10), 5114–22. https://doi.org/10.4049/jimmunol.1102172</a:t>
            </a:r>
          </a:p>
          <a:p>
            <a:r>
              <a:rPr lang="en-US" sz="2400" dirty="0"/>
              <a:t>Cooley, L. F., Martin, R. K., Zellner, H. B., </a:t>
            </a:r>
            <a:r>
              <a:rPr lang="en-US" sz="2400" dirty="0" err="1"/>
              <a:t>Irani</a:t>
            </a:r>
            <a:r>
              <a:rPr lang="en-US" sz="2400" dirty="0"/>
              <a:t>, A.-M., </a:t>
            </a:r>
            <a:r>
              <a:rPr lang="en-US" sz="2400" dirty="0" err="1"/>
              <a:t>Uram-Tuculescu</a:t>
            </a:r>
            <a:r>
              <a:rPr lang="en-US" sz="2400" dirty="0"/>
              <a:t>, C., El </a:t>
            </a:r>
            <a:r>
              <a:rPr lang="en-US" sz="2400" dirty="0" err="1"/>
              <a:t>Shikh</a:t>
            </a:r>
            <a:r>
              <a:rPr lang="en-US" sz="2400" dirty="0"/>
              <a:t>, M. E., &amp; Conrad, D. H. (2015). Increased B Cell ADAM10 in Allergic Patients and Th2 Prone Mice. </a:t>
            </a:r>
            <a:r>
              <a:rPr lang="en-US" sz="2400" i="1" dirty="0" err="1"/>
              <a:t>PloS</a:t>
            </a:r>
            <a:r>
              <a:rPr lang="en-US" sz="2400" i="1" dirty="0"/>
              <a:t> One</a:t>
            </a:r>
            <a:r>
              <a:rPr lang="en-US" sz="2400" dirty="0"/>
              <a:t>, </a:t>
            </a:r>
            <a:r>
              <a:rPr lang="en-US" sz="2400" i="1" dirty="0"/>
              <a:t>10</a:t>
            </a:r>
            <a:r>
              <a:rPr lang="en-US" sz="2400" dirty="0"/>
              <a:t>(5), e0124331. https://doi.org/10.1371/journal.pone.0124331</a:t>
            </a:r>
          </a:p>
          <a:p>
            <a:r>
              <a:rPr lang="en-US" sz="2400" dirty="0"/>
              <a:t>David, Gibbs (2010). ADAM10 is a critical regulator of B cell development, antibody production,</a:t>
            </a:r>
          </a:p>
          <a:p>
            <a:r>
              <a:rPr lang="en-US" sz="2400" dirty="0"/>
              <a:t>and </a:t>
            </a:r>
            <a:r>
              <a:rPr lang="en-US" sz="2400" dirty="0" err="1"/>
              <a:t>myeloidderived</a:t>
            </a:r>
            <a:r>
              <a:rPr lang="en-US" sz="2400" dirty="0"/>
              <a:t> suppressor cell expansion: Effects of B </a:t>
            </a:r>
            <a:r>
              <a:rPr lang="en-US" sz="2400" dirty="0" err="1"/>
              <a:t>cellspecific</a:t>
            </a:r>
            <a:r>
              <a:rPr lang="en-US" sz="2400" dirty="0"/>
              <a:t> ADAM10 deletion and</a:t>
            </a:r>
          </a:p>
          <a:p>
            <a:r>
              <a:rPr lang="en-US" sz="2400" dirty="0"/>
              <a:t>overexpression in vivo (PHD thesis).</a:t>
            </a:r>
          </a:p>
          <a:p>
            <a:r>
              <a:rPr lang="en-US" sz="2400" dirty="0" err="1"/>
              <a:t>flexiVent</a:t>
            </a:r>
            <a:r>
              <a:rPr lang="en-US" sz="2400" dirty="0"/>
              <a:t> | SCIREQ. (</a:t>
            </a:r>
            <a:r>
              <a:rPr lang="en-US" sz="2400" dirty="0" err="1"/>
              <a:t>n.d.</a:t>
            </a:r>
            <a:r>
              <a:rPr lang="en-US" sz="2400" dirty="0"/>
              <a:t>). Retrieved November 23, 2017, from http://www.scireq.com/flexivent</a:t>
            </a:r>
          </a:p>
          <a:p>
            <a:r>
              <a:rPr lang="en-US" sz="2400" dirty="0"/>
              <a:t>How Is Asthma Treated and Controlled? - NHLBI, NIH. (</a:t>
            </a:r>
            <a:r>
              <a:rPr lang="en-US" sz="2400" dirty="0" err="1"/>
              <a:t>n.d.</a:t>
            </a:r>
            <a:r>
              <a:rPr lang="en-US" sz="2400" dirty="0"/>
              <a:t>). Retrieved November 22, 2017, from https://www.nhlbi.nih.gov/health/health-topics/topics/asthma/treatment</a:t>
            </a:r>
          </a:p>
          <a:p>
            <a:r>
              <a:rPr lang="en-US" sz="2400" dirty="0"/>
              <a:t>Kim, M., Suh, J., Romano, D., Truong, M. H., Mullin, K., </a:t>
            </a:r>
            <a:r>
              <a:rPr lang="en-US" sz="2400" dirty="0" err="1"/>
              <a:t>Hooli</a:t>
            </a:r>
            <a:r>
              <a:rPr lang="en-US" sz="2400" dirty="0"/>
              <a:t>, B., … </a:t>
            </a:r>
            <a:r>
              <a:rPr lang="en-US" sz="2400" dirty="0" err="1"/>
              <a:t>Tanzi</a:t>
            </a:r>
            <a:r>
              <a:rPr lang="en-US" sz="2400" dirty="0"/>
              <a:t>, R. E. (2009). Potential late-onset Alzheimer’s disease-associated mutations in the ADAM10 gene attenuate {alpha}-secretase activity. </a:t>
            </a:r>
            <a:r>
              <a:rPr lang="en-US" sz="2400" i="1" dirty="0"/>
              <a:t>Human Molecular Genetics</a:t>
            </a:r>
            <a:r>
              <a:rPr lang="en-US" sz="2400" dirty="0"/>
              <a:t>, </a:t>
            </a:r>
            <a:r>
              <a:rPr lang="en-US" sz="2400" i="1" dirty="0"/>
              <a:t>18</a:t>
            </a:r>
            <a:r>
              <a:rPr lang="en-US" sz="2400" dirty="0"/>
              <a:t>(20), 3987–96. https://doi.org/10.1093/hmg/ddp323</a:t>
            </a:r>
          </a:p>
          <a:p>
            <a:r>
              <a:rPr lang="en-US" sz="2400" dirty="0" err="1"/>
              <a:t>Knolle</a:t>
            </a:r>
            <a:r>
              <a:rPr lang="en-US" sz="2400" dirty="0"/>
              <a:t>, M. D., &amp; Owen, C. A. (2009). ADAM8: a new therapeutic target for asthma. </a:t>
            </a:r>
            <a:r>
              <a:rPr lang="en-US" sz="2400" i="1" dirty="0"/>
              <a:t>Expert Opinion on Therapeutic Targets</a:t>
            </a:r>
            <a:r>
              <a:rPr lang="en-US" sz="2400" dirty="0"/>
              <a:t>, </a:t>
            </a:r>
            <a:r>
              <a:rPr lang="en-US" sz="2400" i="1" dirty="0"/>
              <a:t>13</a:t>
            </a:r>
            <a:r>
              <a:rPr lang="en-US" sz="2400" dirty="0"/>
              <a:t>(5), 523–40. https://doi.org/10.1517/14728220902889788</a:t>
            </a:r>
          </a:p>
          <a:p>
            <a:r>
              <a:rPr lang="en-US" sz="2400" dirty="0" err="1"/>
              <a:t>Lownik</a:t>
            </a:r>
            <a:r>
              <a:rPr lang="en-US" sz="2400" dirty="0"/>
              <a:t>, J. C., </a:t>
            </a:r>
            <a:r>
              <a:rPr lang="en-US" sz="2400" dirty="0" err="1"/>
              <a:t>Luker</a:t>
            </a:r>
            <a:r>
              <a:rPr lang="en-US" sz="2400" dirty="0"/>
              <a:t>, A. J., </a:t>
            </a:r>
            <a:r>
              <a:rPr lang="en-US" sz="2400" dirty="0" err="1"/>
              <a:t>Damle</a:t>
            </a:r>
            <a:r>
              <a:rPr lang="en-US" sz="2400" dirty="0"/>
              <a:t>, S. R., Cooley, L. F., El Sayed, R., </a:t>
            </a:r>
            <a:r>
              <a:rPr lang="en-US" sz="2400" dirty="0" err="1"/>
              <a:t>Hutloff</a:t>
            </a:r>
            <a:r>
              <a:rPr lang="en-US" sz="2400" dirty="0"/>
              <a:t>, A., … Conrad, D. H. (2017). ADAM10-Mediated ICOS Ligand Shedding on B Cells Is Necessary for Proper T Cell ICOS Regulation and T Follicular Helper Responses. </a:t>
            </a:r>
            <a:r>
              <a:rPr lang="en-US" sz="2400" i="1" dirty="0"/>
              <a:t>Journal of Immunology (Baltimore, Md. : 1950)</a:t>
            </a:r>
            <a:r>
              <a:rPr lang="en-US" sz="2400" dirty="0"/>
              <a:t>, </a:t>
            </a:r>
            <a:r>
              <a:rPr lang="en-US" sz="2400" i="1" dirty="0"/>
              <a:t>199</a:t>
            </a:r>
            <a:r>
              <a:rPr lang="en-US" sz="2400" dirty="0"/>
              <a:t>(7), 2305–2315. https://doi.org/10.4049/jimmunol.1700833</a:t>
            </a:r>
          </a:p>
          <a:p>
            <a:r>
              <a:rPr lang="en-US" sz="2400" dirty="0" err="1"/>
              <a:t>Lownik</a:t>
            </a:r>
            <a:r>
              <a:rPr lang="en-US" sz="2400" dirty="0"/>
              <a:t>, J. C., </a:t>
            </a:r>
            <a:r>
              <a:rPr lang="en-US" sz="2400" dirty="0" err="1"/>
              <a:t>Luker</a:t>
            </a:r>
            <a:r>
              <a:rPr lang="en-US" sz="2400" dirty="0"/>
              <a:t>, A., Martin, R., </a:t>
            </a:r>
            <a:r>
              <a:rPr lang="en-US" sz="2400" dirty="0" err="1"/>
              <a:t>Damle</a:t>
            </a:r>
            <a:r>
              <a:rPr lang="en-US" sz="2400" dirty="0"/>
              <a:t>, S., &amp; Conrad, D. H. (2017). ADAM10 regulates the ICOS:ICOSL axis. </a:t>
            </a:r>
            <a:r>
              <a:rPr lang="en-US" sz="2400" i="1" dirty="0"/>
              <a:t>The Journal of Immunology</a:t>
            </a:r>
            <a:r>
              <a:rPr lang="en-US" sz="2400" dirty="0"/>
              <a:t>, </a:t>
            </a:r>
            <a:r>
              <a:rPr lang="en-US" sz="2400" i="1" dirty="0"/>
              <a:t>198</a:t>
            </a:r>
            <a:r>
              <a:rPr lang="en-US" sz="2400" dirty="0"/>
              <a:t>(1 Supplement).</a:t>
            </a:r>
          </a:p>
          <a:p>
            <a:r>
              <a:rPr lang="en-US" sz="2400" dirty="0"/>
              <a:t>Methacholine. (2010). Retrieved from https://www.drugbank.ca/drugs/DB06709</a:t>
            </a:r>
          </a:p>
          <a:p>
            <a:r>
              <a:rPr lang="en-US" sz="2400" dirty="0" err="1"/>
              <a:t>Pesu</a:t>
            </a:r>
            <a:r>
              <a:rPr lang="en-US" sz="2400" dirty="0"/>
              <a:t>, M., Watford, W. T., Wei, L., Xu, L., Fuss, I., Strober, W., … O’Shea, J. J. (2008). T-cell-expressed proprotein convertase </a:t>
            </a:r>
            <a:r>
              <a:rPr lang="en-US" sz="2400" dirty="0" err="1"/>
              <a:t>furin</a:t>
            </a:r>
            <a:r>
              <a:rPr lang="en-US" sz="2400" dirty="0"/>
              <a:t> is essential for maintenance of peripheral immune tolerance. </a:t>
            </a:r>
            <a:r>
              <a:rPr lang="en-US" sz="2400" i="1" dirty="0"/>
              <a:t>Nature</a:t>
            </a:r>
            <a:r>
              <a:rPr lang="en-US" sz="2400" dirty="0"/>
              <a:t>, </a:t>
            </a:r>
            <a:r>
              <a:rPr lang="en-US" sz="2400" i="1" dirty="0"/>
              <a:t>455</a:t>
            </a:r>
            <a:r>
              <a:rPr lang="en-US" sz="2400" dirty="0"/>
              <a:t>(7210), 246–250. https://doi.org/10.1038/nature07210</a:t>
            </a:r>
          </a:p>
          <a:p>
            <a:r>
              <a:rPr lang="en-US" sz="2400" dirty="0" err="1"/>
              <a:t>Roebroek</a:t>
            </a:r>
            <a:r>
              <a:rPr lang="en-US" sz="2400" dirty="0"/>
              <a:t>, A. J. M., Taylor, N. A., </a:t>
            </a:r>
            <a:r>
              <a:rPr lang="en-US" sz="2400" dirty="0" err="1"/>
              <a:t>Louagie</a:t>
            </a:r>
            <a:r>
              <a:rPr lang="en-US" sz="2400" dirty="0"/>
              <a:t>, E., Pauli, I., </a:t>
            </a:r>
            <a:r>
              <a:rPr lang="en-US" sz="2400" dirty="0" err="1"/>
              <a:t>Smeijers</a:t>
            </a:r>
            <a:r>
              <a:rPr lang="en-US" sz="2400" dirty="0"/>
              <a:t>, L., </a:t>
            </a:r>
            <a:r>
              <a:rPr lang="en-US" sz="2400" dirty="0" err="1"/>
              <a:t>Snellinx</a:t>
            </a:r>
            <a:r>
              <a:rPr lang="en-US" sz="2400" dirty="0"/>
              <a:t>, A., … </a:t>
            </a:r>
            <a:r>
              <a:rPr lang="en-US" sz="2400" dirty="0" err="1"/>
              <a:t>Creemers</a:t>
            </a:r>
            <a:r>
              <a:rPr lang="en-US" sz="2400" dirty="0"/>
              <a:t>, J. W. M. (2004). Limited redundancy of the proprotein convertase </a:t>
            </a:r>
            <a:r>
              <a:rPr lang="en-US" sz="2400" dirty="0" err="1"/>
              <a:t>furin</a:t>
            </a:r>
            <a:r>
              <a:rPr lang="en-US" sz="2400" dirty="0"/>
              <a:t> in mouse liver. </a:t>
            </a:r>
            <a:r>
              <a:rPr lang="en-US" sz="2400" i="1" dirty="0"/>
              <a:t>The Journal of Biological Chemistry</a:t>
            </a:r>
            <a:r>
              <a:rPr lang="en-US" sz="2400" dirty="0"/>
              <a:t>, </a:t>
            </a:r>
            <a:r>
              <a:rPr lang="en-US" sz="2400" i="1" dirty="0"/>
              <a:t>279</a:t>
            </a:r>
            <a:r>
              <a:rPr lang="en-US" sz="2400" dirty="0"/>
              <a:t>(51), 53442–50. https://doi.org/10.1074/jbc.M407152200</a:t>
            </a:r>
          </a:p>
          <a:p>
            <a:r>
              <a:rPr lang="en-US" sz="2400" dirty="0"/>
              <a:t>Wang, K., Wei, G., &amp; Liu, D. (2012). CD19: a biomarker for B cell development, lymphoma diagnosis and therapy. </a:t>
            </a:r>
            <a:r>
              <a:rPr lang="en-US" sz="2400" i="1" dirty="0"/>
              <a:t>Experimental Hematology &amp; Oncology</a:t>
            </a:r>
            <a:r>
              <a:rPr lang="en-US" sz="2400" dirty="0"/>
              <a:t>, </a:t>
            </a:r>
            <a:r>
              <a:rPr lang="en-US" sz="2400" i="1" dirty="0"/>
              <a:t>1</a:t>
            </a:r>
            <a:r>
              <a:rPr lang="en-US" sz="2400" dirty="0"/>
              <a:t>(1), 36. https://doi.org/10.1186/2162-3619-1-36</a:t>
            </a:r>
          </a:p>
          <a:p>
            <a:r>
              <a:rPr lang="en-US" sz="2400" dirty="0"/>
              <a:t>Why Pick PAS for Histology? - Bitesize Bio. (</a:t>
            </a:r>
            <a:r>
              <a:rPr lang="en-US" sz="2400" dirty="0" err="1"/>
              <a:t>n.d.</a:t>
            </a:r>
            <a:r>
              <a:rPr lang="en-US" sz="2400" dirty="0"/>
              <a:t>). Retrieved November 25, 2017, from https://bitesizebio.com/13413/why-pick-pas-for-histology/</a:t>
            </a:r>
          </a:p>
          <a:p>
            <a:r>
              <a:rPr lang="en-US" sz="2400" dirty="0" err="1"/>
              <a:t>Woodfolk</a:t>
            </a:r>
            <a:r>
              <a:rPr lang="en-US" sz="2400" dirty="0"/>
              <a:t>, J. A. (2007). T-cell responses to allergens. </a:t>
            </a:r>
            <a:r>
              <a:rPr lang="en-US" sz="2400" i="1" dirty="0"/>
              <a:t>Journal of Allergy and Clinical Immunology</a:t>
            </a:r>
            <a:r>
              <a:rPr lang="en-US" sz="2400" dirty="0"/>
              <a:t>, </a:t>
            </a:r>
            <a:r>
              <a:rPr lang="en-US" sz="2400" i="1" dirty="0"/>
              <a:t>119</a:t>
            </a:r>
            <a:r>
              <a:rPr lang="en-US" sz="2400" dirty="0"/>
              <a:t>(2), 280–294. https://doi.org/10.1016/j.jaci.2006.11.008</a:t>
            </a:r>
          </a:p>
          <a:p>
            <a:r>
              <a:rPr lang="en-US" sz="2400" dirty="0"/>
              <a:t>Zhang, L., </a:t>
            </a:r>
            <a:r>
              <a:rPr lang="en-US" sz="2400" dirty="0" err="1"/>
              <a:t>Prietsch</a:t>
            </a:r>
            <a:r>
              <a:rPr lang="en-US" sz="2400" dirty="0"/>
              <a:t>, S. O., &amp; Ducharme, F. M. (2014). Inhaled corticosteroids in children with persistent asthma: effects on growth. In L. Zhang (Ed.), </a:t>
            </a:r>
            <a:r>
              <a:rPr lang="en-US" sz="2400" i="1" dirty="0"/>
              <a:t>Cochrane Database of Systematic Reviews</a:t>
            </a:r>
            <a:r>
              <a:rPr lang="en-US" sz="2400" dirty="0"/>
              <a:t>. </a:t>
            </a:r>
            <a:r>
              <a:rPr lang="en-US" sz="2400" dirty="0" err="1"/>
              <a:t>Chichester</a:t>
            </a:r>
            <a:r>
              <a:rPr lang="en-US" sz="2400" dirty="0"/>
              <a:t>, UK: John Wiley &amp; Sons, Ltd. </a:t>
            </a:r>
            <a:r>
              <a:rPr lang="en-US" sz="2400" dirty="0">
                <a:hlinkClick r:id="rId2"/>
              </a:rPr>
              <a:t>https://doi.org/10.1002/14651858.CD009471</a:t>
            </a:r>
            <a:r>
              <a:rPr lang="en-US" sz="2400">
                <a:hlinkClick r:id="rId2"/>
              </a:rPr>
              <a:t>.pub2</a:t>
            </a:r>
            <a:endParaRPr lang="en-US" sz="2400"/>
          </a:p>
          <a:p>
            <a:r>
              <a:rPr lang="en-US"/>
              <a:t>Cre/lox Breeding for Dummies. (n.d.). Retrieved December 12, 2017, from https://www.jax.org/news-and-insights/jax-blog/2011/september/cre-lox-breeding-for-dummies</a:t>
            </a:r>
          </a:p>
          <a:p>
            <a:endParaRPr lang="en-US" sz="2400" dirty="0"/>
          </a:p>
          <a:p>
            <a:endParaRPr lang="en-US" dirty="0"/>
          </a:p>
        </p:txBody>
      </p:sp>
    </p:spTree>
    <p:extLst>
      <p:ext uri="{BB962C8B-B14F-4D97-AF65-F5344CB8AC3E}">
        <p14:creationId xmlns:p14="http://schemas.microsoft.com/office/powerpoint/2010/main" val="189140136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spDef>
      <a:spPr>
        <a:solidFill>
          <a:srgbClr val="FF0000"/>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4437</TotalTime>
  <Words>1944</Words>
  <Application>Microsoft Office PowerPoint</Application>
  <PresentationFormat>Widescreen</PresentationFormat>
  <Paragraphs>113</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Gill Sans MT</vt:lpstr>
      <vt:lpstr>Times New Roman</vt:lpstr>
      <vt:lpstr>Gallery</vt:lpstr>
      <vt:lpstr>Furin deletion in B cells alters ADAM10 prodomain processing and the downstream effects on allergic asthma </vt:lpstr>
      <vt:lpstr>ADAM10</vt:lpstr>
      <vt:lpstr>Breeding furin knockout mice </vt:lpstr>
      <vt:lpstr>Cd19 is a biomarker for Bcells </vt:lpstr>
      <vt:lpstr>Cassette Insertion On CD19 /Genetic construct for CD19-cre mouse  </vt:lpstr>
      <vt:lpstr>Breeding Scheme </vt:lpstr>
      <vt:lpstr>Experiment continued…..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Furin deletion in B cells alters ADAM10 prodomain processing and the downstream effects on allergic asthma</dc:title>
  <dc:creator>sharoon arshad</dc:creator>
  <cp:lastModifiedBy>sharoon arshad</cp:lastModifiedBy>
  <cp:revision>57</cp:revision>
  <dcterms:created xsi:type="dcterms:W3CDTF">2017-12-11T02:11:46Z</dcterms:created>
  <dcterms:modified xsi:type="dcterms:W3CDTF">2017-12-14T04:10:04Z</dcterms:modified>
</cp:coreProperties>
</file>