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0"/>
  </p:notesMasterIdLst>
  <p:sldIdLst>
    <p:sldId id="256" r:id="rId2"/>
    <p:sldId id="267" r:id="rId3"/>
    <p:sldId id="257" r:id="rId4"/>
    <p:sldId id="268" r:id="rId5"/>
    <p:sldId id="258" r:id="rId6"/>
    <p:sldId id="269" r:id="rId7"/>
    <p:sldId id="270" r:id="rId8"/>
    <p:sldId id="271" r:id="rId9"/>
    <p:sldId id="260" r:id="rId10"/>
    <p:sldId id="272" r:id="rId11"/>
    <p:sldId id="273" r:id="rId12"/>
    <p:sldId id="262" r:id="rId13"/>
    <p:sldId id="275" r:id="rId14"/>
    <p:sldId id="276" r:id="rId15"/>
    <p:sldId id="277" r:id="rId16"/>
    <p:sldId id="274" r:id="rId17"/>
    <p:sldId id="264" r:id="rId18"/>
    <p:sldId id="26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3768" autoAdjust="0"/>
  </p:normalViewPr>
  <p:slideViewPr>
    <p:cSldViewPr>
      <p:cViewPr>
        <p:scale>
          <a:sx n="75" d="100"/>
          <a:sy n="75" d="100"/>
        </p:scale>
        <p:origin x="-1818"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8EE9C1-9003-4732-8B66-D04FF8B00C92}" type="datetimeFigureOut">
              <a:rPr lang="en-US" smtClean="0"/>
              <a:pPr/>
              <a:t>12/14/2017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0CDCA-696B-4F33-B283-1B8C782CA7E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-Endoplasmic Reticulum Aminopeptidase 2</a:t>
            </a:r>
          </a:p>
          <a:p>
            <a:r>
              <a:rPr lang="en-US" dirty="0" smtClean="0"/>
              <a:t>-Responsible for peptide trimming in the endoplasmic</a:t>
            </a:r>
            <a:r>
              <a:rPr lang="en-US" baseline="0" dirty="0" smtClean="0"/>
              <a:t> reticulum</a:t>
            </a:r>
            <a:endParaRPr lang="en-US" dirty="0" smtClean="0"/>
          </a:p>
          <a:p>
            <a:r>
              <a:rPr lang="en-US" dirty="0" smtClean="0"/>
              <a:t>-A gene and a protein</a:t>
            </a:r>
          </a:p>
          <a:p>
            <a:r>
              <a:rPr lang="en-US" dirty="0" smtClean="0"/>
              <a:t>-The ERAP2 protein is encoded by the ERAP2 gene</a:t>
            </a:r>
          </a:p>
          <a:p>
            <a:r>
              <a:rPr lang="en-US" dirty="0" smtClean="0"/>
              <a:t>-It is essential</a:t>
            </a:r>
            <a:r>
              <a:rPr lang="en-US" baseline="0" dirty="0" smtClean="0"/>
              <a:t> for immune control because it can potentially kill cancer cells</a:t>
            </a:r>
          </a:p>
          <a:p>
            <a:r>
              <a:rPr lang="en-US" baseline="0" dirty="0" smtClean="0"/>
              <a:t>-It has not been proven yet but not having the ERAP2 protein present can lead cancer to grow</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-ERAP2-N &amp; ERAP2-K</a:t>
            </a:r>
          </a:p>
          <a:p>
            <a:r>
              <a:rPr lang="en-US" dirty="0" smtClean="0"/>
              <a:t>-I</a:t>
            </a:r>
            <a:r>
              <a:rPr lang="en-US" baseline="0" dirty="0" smtClean="0"/>
              <a:t>n most cells, ERAP2-K and ERAP2-N are present but majority of ERAP2 expresses the K isoform</a:t>
            </a:r>
          </a:p>
          <a:p>
            <a:r>
              <a:rPr lang="en-US" baseline="0" dirty="0" smtClean="0"/>
              <a:t>-ERAP2-N is genetically present but the protein cannot be expressed</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Inside the cell, the nucleotide T (asparagine..) always travels with the nucleotide G (lysine). Every time the T nucleotide travels with</a:t>
            </a:r>
            <a:r>
              <a:rPr lang="en-US" baseline="0" dirty="0" smtClean="0"/>
              <a:t> </a:t>
            </a:r>
            <a:r>
              <a:rPr lang="en-US" dirty="0" smtClean="0"/>
              <a:t>the G nucleotide, it is able to go through transcription but is not able to go through</a:t>
            </a:r>
            <a:r>
              <a:rPr lang="en-US" baseline="0" dirty="0" smtClean="0"/>
              <a:t> </a:t>
            </a:r>
            <a:r>
              <a:rPr lang="en-US" dirty="0" smtClean="0"/>
              <a:t>translation because it results in early mRNA degradation, which prevents the T</a:t>
            </a:r>
          </a:p>
          <a:p>
            <a:r>
              <a:rPr lang="en-US" dirty="0" smtClean="0"/>
              <a:t>nucleotide (N isoform) to be expressed.</a:t>
            </a:r>
          </a:p>
          <a:p>
            <a:endParaRPr lang="en-US" dirty="0" smtClean="0"/>
          </a:p>
          <a:p>
            <a:r>
              <a:rPr lang="en-US" dirty="0" smtClean="0"/>
              <a:t>RAMC is the</a:t>
            </a:r>
            <a:r>
              <a:rPr lang="en-US" baseline="0" dirty="0" smtClean="0"/>
              <a:t> </a:t>
            </a:r>
            <a:r>
              <a:rPr lang="en-US" baseline="0" dirty="0" smtClean="0"/>
              <a:t>fluorescent </a:t>
            </a:r>
            <a:r>
              <a:rPr lang="en-US" baseline="0" dirty="0" smtClean="0"/>
              <a:t>they use to measure the hydrolysis (cleaving/trimming)</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purpose</a:t>
            </a:r>
            <a:r>
              <a:rPr lang="en-US" baseline="0" dirty="0" smtClean="0"/>
              <a:t> of this experiment is to introduce ERAP2-N into the cell line and see which isoform, between N and K, induces a better immune response</a:t>
            </a:r>
          </a:p>
          <a:p>
            <a:r>
              <a:rPr lang="en-US" baseline="0" dirty="0" smtClean="0"/>
              <a:t>-An ideal cell line for this experiment would not express ERAP2, but no cell lines without ERAP2 have been found yet.</a:t>
            </a:r>
          </a:p>
          <a:p>
            <a:r>
              <a:rPr lang="en-US" baseline="0" dirty="0" smtClean="0"/>
              <a:t>-That’s why this cell line is ideal for this experiment:</a:t>
            </a:r>
          </a:p>
          <a:p>
            <a:r>
              <a:rPr lang="en-US" baseline="0" dirty="0" smtClean="0"/>
              <a:t>     -It has low amounts of ERAP2</a:t>
            </a:r>
          </a:p>
          <a:p>
            <a:r>
              <a:rPr lang="en-US" baseline="0" dirty="0" smtClean="0"/>
              <a:t>     - Has a peptide transporter called TAP which helps make sure that the ERAP2 gene functions the way it needs by transporting the peptides to the endoplasmic reticulum to go through the final peptide processing prior to loading onto the HLA molecule</a:t>
            </a:r>
          </a:p>
          <a:p>
            <a:pPr>
              <a:buFontTx/>
              <a:buChar char="-"/>
            </a:pPr>
            <a:r>
              <a:rPr lang="en-US" baseline="0" dirty="0" smtClean="0"/>
              <a:t>The goal of this experiment is to measure the lymphocytes in the melanoma cell line, MRN-1 and determine which isoform of the ERAP2 protein, N or K, induces a better immune response.</a:t>
            </a:r>
          </a:p>
          <a:p>
            <a:pPr>
              <a:buFontTx/>
              <a:buNone/>
            </a:pP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Lymphocytes</a:t>
            </a:r>
            <a:r>
              <a:rPr lang="en-US" baseline="0" dirty="0" smtClean="0"/>
              <a:t> are white blood cells that are part of the immune system</a:t>
            </a:r>
          </a:p>
          <a:p>
            <a:pPr>
              <a:buFontTx/>
              <a:buChar char="-"/>
            </a:pPr>
            <a:r>
              <a:rPr lang="en-US" baseline="0" dirty="0" smtClean="0"/>
              <a:t>Lymphocytes include natural killer cells, T-cells, and B-cells</a:t>
            </a:r>
          </a:p>
          <a:p>
            <a:pPr>
              <a:buFontTx/>
              <a:buChar char="-"/>
            </a:pPr>
            <a:r>
              <a:rPr lang="en-US" baseline="0" dirty="0" smtClean="0"/>
              <a:t>Natural killer cells are immune cells that can kill cancer cells</a:t>
            </a:r>
          </a:p>
          <a:p>
            <a:pPr>
              <a:buFontTx/>
              <a:buChar char="-"/>
            </a:pPr>
            <a:r>
              <a:rPr lang="en-US" baseline="0" dirty="0" smtClean="0"/>
              <a:t>T-cells can help the body fight cancer</a:t>
            </a:r>
          </a:p>
          <a:p>
            <a:pPr>
              <a:buFontTx/>
              <a:buChar char="-"/>
            </a:pPr>
            <a:r>
              <a:rPr lang="en-US" baseline="0" dirty="0" smtClean="0"/>
              <a:t>Lymphocyte activation occurs when the body is trying to fight off an infection</a:t>
            </a:r>
          </a:p>
          <a:p>
            <a:pPr>
              <a:buFontTx/>
              <a:buChar char="-"/>
            </a:pPr>
            <a:endParaRPr lang="en-US" baseline="0" dirty="0" smtClean="0"/>
          </a:p>
          <a:p>
            <a:pPr>
              <a:buFontTx/>
              <a:buChar char="-"/>
            </a:pPr>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6A0CDCA-696B-4F33-B283-1B8C782CA7E4}" type="slidenum">
              <a:rPr lang="en-US" smtClean="0"/>
              <a:pPr/>
              <a:t>13</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result could be that</a:t>
            </a:r>
            <a:r>
              <a:rPr lang="en-US" baseline="0" dirty="0" smtClean="0"/>
              <a:t> the exogenously introduced ERAP2-N induces more NK and T-cells</a:t>
            </a:r>
          </a:p>
          <a:p>
            <a:r>
              <a:rPr lang="en-US" baseline="0" dirty="0" smtClean="0"/>
              <a:t>-Another result could be that ERAP2-K induces more activated natural killer cells and T-cells</a:t>
            </a:r>
          </a:p>
          <a:p>
            <a:pPr>
              <a:buFontTx/>
              <a:buChar char="-"/>
            </a:pPr>
            <a:r>
              <a:rPr lang="en-US" baseline="0" dirty="0" smtClean="0"/>
              <a:t>Or ERAP2-N and ERAP2-K have the same amounts of activated NK and T-cells.</a:t>
            </a:r>
          </a:p>
          <a:p>
            <a:pPr>
              <a:buFontTx/>
              <a:buChar char="-"/>
            </a:pPr>
            <a:r>
              <a:rPr lang="en-US" baseline="0" dirty="0" smtClean="0"/>
              <a:t>To determine which isoform will induce a better immune response, the activated NK and T-cells will be counted, so more natural killer cells mean that more cancer cells are killed</a:t>
            </a:r>
          </a:p>
          <a:p>
            <a:pPr>
              <a:buFontTx/>
              <a:buChar char="-"/>
            </a:pPr>
            <a:r>
              <a:rPr lang="en-US" baseline="0" dirty="0" smtClean="0"/>
              <a:t>ERAP2-N trims peptides at a fast rate, about 165 times more than ERAP2-K which can alter with the activation of NK and T-cells.</a:t>
            </a:r>
          </a:p>
          <a:p>
            <a:pPr>
              <a:buFontTx/>
              <a:buChar char="-"/>
            </a:pPr>
            <a:r>
              <a:rPr lang="en-US" baseline="0" dirty="0" smtClean="0"/>
              <a:t>If ERAP2-N trims at a faster rate than ERAP2-K, it may provide a better immune response than ERAP2-K because if peptides are being trimmed at a faster rate that may trigger more NK and T-cells</a:t>
            </a:r>
          </a:p>
          <a:p>
            <a:pPr>
              <a:buFontTx/>
              <a:buChar char="-"/>
            </a:pPr>
            <a:endParaRPr lang="en-US" baseline="0" dirty="0" smtClean="0"/>
          </a:p>
        </p:txBody>
      </p:sp>
      <p:sp>
        <p:nvSpPr>
          <p:cNvPr id="4" name="Slide Number Placeholder 3"/>
          <p:cNvSpPr>
            <a:spLocks noGrp="1"/>
          </p:cNvSpPr>
          <p:nvPr>
            <p:ph type="sldNum" sz="quarter" idx="10"/>
          </p:nvPr>
        </p:nvSpPr>
        <p:spPr/>
        <p:txBody>
          <a:bodyPr/>
          <a:lstStyle/>
          <a:p>
            <a:fld id="{16A0CDCA-696B-4F33-B283-1B8C782CA7E4}" type="slidenum">
              <a:rPr lang="en-US" smtClean="0"/>
              <a:pPr/>
              <a:t>17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9BE6DF4-DE7D-4657-BF61-0ABBDA14688C}" type="datetimeFigureOut">
              <a:rPr lang="en-US" smtClean="0"/>
              <a:pPr/>
              <a:t>12/14/2017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4053AF1D-D7C8-427E-80E6-56848D8697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79BE6DF4-DE7D-4657-BF61-0ABBDA14688C}" type="datetimeFigureOut">
              <a:rPr lang="en-US" smtClean="0"/>
              <a:pPr/>
              <a:t>12/14/2017</a:t>
            </a:fld>
            <a:endParaRPr lang="en-US" dirty="0"/>
          </a:p>
        </p:txBody>
      </p:sp>
      <p:sp>
        <p:nvSpPr>
          <p:cNvPr id="27" name="Slide Number Placeholder 26"/>
          <p:cNvSpPr>
            <a:spLocks noGrp="1"/>
          </p:cNvSpPr>
          <p:nvPr>
            <p:ph type="sldNum" sz="quarter" idx="11"/>
          </p:nvPr>
        </p:nvSpPr>
        <p:spPr/>
        <p:txBody>
          <a:bodyPr rtlCol="0"/>
          <a:lstStyle/>
          <a:p>
            <a:fld id="{4053AF1D-D7C8-427E-80E6-56848D8697B5}"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79BE6DF4-DE7D-4657-BF61-0ABBDA14688C}" type="datetimeFigureOut">
              <a:rPr lang="en-US" smtClean="0"/>
              <a:pPr/>
              <a:t>12/14/2017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4053AF1D-D7C8-427E-80E6-56848D8697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9BE6DF4-DE7D-4657-BF61-0ABBDA14688C}" type="datetimeFigureOut">
              <a:rPr lang="en-US" smtClean="0"/>
              <a:pPr/>
              <a:t>12/14/2017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53AF1D-D7C8-427E-80E6-56848D8697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79BE6DF4-DE7D-4657-BF61-0ABBDA14688C}" type="datetimeFigureOut">
              <a:rPr lang="en-US" smtClean="0"/>
              <a:pPr/>
              <a:t>12/14/2017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4053AF1D-D7C8-427E-80E6-56848D8697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848600" cy="2057400"/>
          </a:xfrm>
        </p:spPr>
        <p:txBody>
          <a:bodyPr>
            <a:normAutofit/>
          </a:bodyPr>
          <a:lstStyle/>
          <a:p>
            <a:pPr algn="ctr"/>
            <a:r>
              <a:rPr lang="en-US" sz="3200" dirty="0" smtClean="0"/>
              <a:t>Measurement of natural killer cells and T-cells in ERAP2-N and ERAP2-K</a:t>
            </a:r>
            <a:endParaRPr lang="en-US" sz="3200" dirty="0"/>
          </a:p>
        </p:txBody>
      </p:sp>
      <p:sp>
        <p:nvSpPr>
          <p:cNvPr id="3" name="Subtitle 2"/>
          <p:cNvSpPr>
            <a:spLocks noGrp="1"/>
          </p:cNvSpPr>
          <p:nvPr>
            <p:ph type="subTitle" idx="1"/>
          </p:nvPr>
        </p:nvSpPr>
        <p:spPr>
          <a:xfrm>
            <a:off x="1295400" y="3886200"/>
            <a:ext cx="6400800" cy="1600200"/>
          </a:xfrm>
        </p:spPr>
        <p:txBody>
          <a:bodyPr>
            <a:normAutofit/>
          </a:bodyPr>
          <a:lstStyle/>
          <a:p>
            <a:r>
              <a:rPr lang="en-US" sz="3200" dirty="0" smtClean="0"/>
              <a:t>Ashley Arora</a:t>
            </a:r>
            <a:endParaRPr lang="en-US"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Transfection</a:t>
            </a:r>
            <a:endParaRPr lang="en-US" dirty="0"/>
          </a:p>
        </p:txBody>
      </p:sp>
      <p:sp>
        <p:nvSpPr>
          <p:cNvPr id="3" name="Content Placeholder 2"/>
          <p:cNvSpPr>
            <a:spLocks noGrp="1"/>
          </p:cNvSpPr>
          <p:nvPr>
            <p:ph idx="1"/>
          </p:nvPr>
        </p:nvSpPr>
        <p:spPr/>
        <p:txBody>
          <a:bodyPr/>
          <a:lstStyle/>
          <a:p>
            <a:r>
              <a:rPr lang="en-US" dirty="0" smtClean="0"/>
              <a:t>Since ERAP2-N is not expressed in the cell it will need to be introduced by transfection:</a:t>
            </a:r>
          </a:p>
          <a:p>
            <a:pPr lvl="1"/>
            <a:r>
              <a:rPr lang="en-US" dirty="0" smtClean="0"/>
              <a:t>Using a pTracer </a:t>
            </a:r>
            <a:r>
              <a:rPr lang="en-US" dirty="0" smtClean="0"/>
              <a:t>plasmid </a:t>
            </a:r>
            <a:r>
              <a:rPr lang="en-US" dirty="0" smtClean="0"/>
              <a:t>CMV promoter:</a:t>
            </a:r>
          </a:p>
          <a:p>
            <a:pPr lvl="2"/>
            <a:r>
              <a:rPr lang="en-US" dirty="0" smtClean="0"/>
              <a:t>Contains the ERAP2-N gene, </a:t>
            </a:r>
            <a:r>
              <a:rPr lang="en-US" dirty="0" smtClean="0"/>
              <a:t>mammalian </a:t>
            </a:r>
            <a:r>
              <a:rPr lang="en-US" dirty="0" smtClean="0"/>
              <a:t>promoter region, and a red </a:t>
            </a:r>
            <a:r>
              <a:rPr lang="en-US" dirty="0" smtClean="0"/>
              <a:t>fluorescent </a:t>
            </a:r>
            <a:r>
              <a:rPr lang="en-US" dirty="0" smtClean="0"/>
              <a:t>protein </a:t>
            </a:r>
          </a:p>
          <a:p>
            <a:pPr lvl="2"/>
            <a:endParaRPr lang="en-US" dirty="0" smtClean="0"/>
          </a:p>
        </p:txBody>
      </p:sp>
      <p:pic>
        <p:nvPicPr>
          <p:cNvPr id="4" name="Picture 3" descr="C:\Users\sandeep\Documents\pTracer picture.png"/>
          <p:cNvPicPr/>
          <p:nvPr/>
        </p:nvPicPr>
        <p:blipFill>
          <a:blip r:embed="rId2"/>
          <a:srcRect l="19803" t="11486" r="65560" b="69301"/>
          <a:stretch>
            <a:fillRect/>
          </a:stretch>
        </p:blipFill>
        <p:spPr bwMode="auto">
          <a:xfrm>
            <a:off x="5029200" y="4343400"/>
            <a:ext cx="35814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Transfection</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r>
              <a:rPr lang="en-US" dirty="0" smtClean="0"/>
              <a:t>Mammalian </a:t>
            </a:r>
            <a:r>
              <a:rPr lang="en-US" dirty="0" smtClean="0"/>
              <a:t>promoter region:</a:t>
            </a:r>
          </a:p>
          <a:p>
            <a:pPr marL="630936" lvl="2" indent="-256032">
              <a:buClr>
                <a:schemeClr val="accent3"/>
              </a:buClr>
              <a:buFont typeface="Georgia"/>
              <a:buChar char="•"/>
            </a:pPr>
            <a:r>
              <a:rPr lang="en-US" dirty="0" smtClean="0"/>
              <a:t>Has transcription factors binding regions that will help activate gene expression</a:t>
            </a:r>
          </a:p>
          <a:p>
            <a:pPr marL="365760" lvl="1" indent="-256032">
              <a:buClr>
                <a:schemeClr val="accent3"/>
              </a:buClr>
              <a:buNone/>
            </a:pPr>
            <a:endParaRPr lang="en-US" dirty="0" smtClean="0"/>
          </a:p>
          <a:p>
            <a:pPr marL="365760" lvl="1" indent="-256032">
              <a:buClr>
                <a:schemeClr val="accent3"/>
              </a:buClr>
              <a:buFont typeface="Georgia"/>
              <a:buChar char="•"/>
            </a:pPr>
            <a:r>
              <a:rPr lang="en-US" dirty="0" smtClean="0"/>
              <a:t>Red </a:t>
            </a:r>
            <a:r>
              <a:rPr lang="en-US" dirty="0" smtClean="0"/>
              <a:t>fluorescent </a:t>
            </a:r>
            <a:r>
              <a:rPr lang="en-US" dirty="0" smtClean="0"/>
              <a:t>protein:</a:t>
            </a:r>
          </a:p>
          <a:p>
            <a:pPr marL="630936" lvl="2" indent="-256032">
              <a:buClr>
                <a:schemeClr val="accent3"/>
              </a:buClr>
              <a:buFont typeface="Georgia"/>
              <a:buChar char="•"/>
            </a:pPr>
            <a:r>
              <a:rPr lang="en-US" dirty="0" smtClean="0"/>
              <a:t>Is used for detection of the ERAP2-N gene</a:t>
            </a:r>
          </a:p>
          <a:p>
            <a:pPr marL="630936" lvl="2" indent="-256032">
              <a:buClr>
                <a:schemeClr val="accent3"/>
              </a:buClr>
              <a:buFont typeface="Georgia"/>
              <a:buChar char="•"/>
            </a:pPr>
            <a:r>
              <a:rPr lang="en-US" dirty="0" smtClean="0"/>
              <a:t>When the cell is put under UV light, the cells will light up red and that will confirm that ERAP2-N is expressed in MRN-1</a:t>
            </a:r>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 activation</a:t>
            </a:r>
            <a:endParaRPr lang="en-US" dirty="0"/>
          </a:p>
        </p:txBody>
      </p:sp>
      <p:sp>
        <p:nvSpPr>
          <p:cNvPr id="3" name="Content Placeholder 2"/>
          <p:cNvSpPr>
            <a:spLocks noGrp="1"/>
          </p:cNvSpPr>
          <p:nvPr>
            <p:ph idx="1"/>
          </p:nvPr>
        </p:nvSpPr>
        <p:spPr/>
        <p:txBody>
          <a:bodyPr/>
          <a:lstStyle/>
          <a:p>
            <a:r>
              <a:rPr lang="en-US" dirty="0" smtClean="0"/>
              <a:t>Lymphocytes are white blood cells that are part of the immune system:</a:t>
            </a:r>
          </a:p>
          <a:p>
            <a:pPr lvl="1"/>
            <a:r>
              <a:rPr lang="en-US" dirty="0" smtClean="0"/>
              <a:t>Include T-cells and natural killer cells</a:t>
            </a:r>
          </a:p>
          <a:p>
            <a:pPr lvl="1"/>
            <a:r>
              <a:rPr lang="en-US" dirty="0" smtClean="0"/>
              <a:t>Natural killer cells:</a:t>
            </a:r>
          </a:p>
          <a:p>
            <a:pPr lvl="2"/>
            <a:r>
              <a:rPr lang="en-US" dirty="0" smtClean="0"/>
              <a:t>Immune cells that can kill cancer cells</a:t>
            </a:r>
          </a:p>
          <a:p>
            <a:pPr lvl="1"/>
            <a:r>
              <a:rPr lang="en-US" dirty="0" smtClean="0"/>
              <a:t>T-cells:</a:t>
            </a:r>
          </a:p>
          <a:p>
            <a:pPr lvl="2"/>
            <a:r>
              <a:rPr lang="en-US" dirty="0" smtClean="0"/>
              <a:t>Helps the body fight cancer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 activation </a:t>
            </a:r>
            <a:endParaRPr lang="en-US" dirty="0"/>
          </a:p>
        </p:txBody>
      </p:sp>
      <p:sp>
        <p:nvSpPr>
          <p:cNvPr id="3" name="Content Placeholder 2"/>
          <p:cNvSpPr>
            <a:spLocks noGrp="1"/>
          </p:cNvSpPr>
          <p:nvPr>
            <p:ph idx="1"/>
          </p:nvPr>
        </p:nvSpPr>
        <p:spPr/>
        <p:txBody>
          <a:bodyPr/>
          <a:lstStyle/>
          <a:p>
            <a:r>
              <a:rPr lang="en-US" dirty="0" smtClean="0"/>
              <a:t>In order for lymphocyte activation to occur:</a:t>
            </a:r>
          </a:p>
          <a:p>
            <a:pPr lvl="1"/>
            <a:r>
              <a:rPr lang="en-US" dirty="0" smtClean="0"/>
              <a:t>Once the peptides are in the ER, ERAP2 is responsible for trimming the peptides to 8-9 amino acids</a:t>
            </a:r>
          </a:p>
          <a:p>
            <a:pPr lvl="1"/>
            <a:r>
              <a:rPr lang="en-US" dirty="0" smtClean="0"/>
              <a:t>Proteins need to transport to the surface of the cell by binding to the MHC class I molecule from the 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 activation assay</a:t>
            </a:r>
            <a:endParaRPr lang="en-US" dirty="0"/>
          </a:p>
        </p:txBody>
      </p:sp>
      <p:sp>
        <p:nvSpPr>
          <p:cNvPr id="3" name="Content Placeholder 2"/>
          <p:cNvSpPr>
            <a:spLocks noGrp="1"/>
          </p:cNvSpPr>
          <p:nvPr>
            <p:ph idx="1"/>
          </p:nvPr>
        </p:nvSpPr>
        <p:spPr/>
        <p:txBody>
          <a:bodyPr/>
          <a:lstStyle/>
          <a:p>
            <a:r>
              <a:rPr lang="en-US" dirty="0" smtClean="0"/>
              <a:t>Will be used to measure and compare:</a:t>
            </a:r>
          </a:p>
          <a:p>
            <a:pPr lvl="1"/>
            <a:r>
              <a:rPr lang="en-US" dirty="0" smtClean="0"/>
              <a:t> Natural killer cells activation in ERAP2-N and ERAP2-K expressed in MRN-1</a:t>
            </a:r>
          </a:p>
          <a:p>
            <a:pPr lvl="1"/>
            <a:r>
              <a:rPr lang="en-US" dirty="0" smtClean="0"/>
              <a:t> T- cell activation in ERAP2-N and ERAP2-K expressed in MRN-1</a:t>
            </a:r>
          </a:p>
          <a:p>
            <a:pPr lvl="1"/>
            <a:endParaRPr lang="en-US" dirty="0"/>
          </a:p>
        </p:txBody>
      </p:sp>
      <p:pic>
        <p:nvPicPr>
          <p:cNvPr id="4" name="Picture 2" descr="http://www.pathologystudent.com/wp-content/uploads/2010/07/normal-lymphs.jpg"/>
          <p:cNvPicPr>
            <a:picLocks noChangeAspect="1" noChangeArrowheads="1"/>
          </p:cNvPicPr>
          <p:nvPr/>
        </p:nvPicPr>
        <p:blipFill>
          <a:blip r:embed="rId2"/>
          <a:srcRect/>
          <a:stretch>
            <a:fillRect/>
          </a:stretch>
        </p:blipFill>
        <p:spPr bwMode="auto">
          <a:xfrm>
            <a:off x="990600" y="4419600"/>
            <a:ext cx="2971800" cy="2200118"/>
          </a:xfrm>
          <a:prstGeom prst="rect">
            <a:avLst/>
          </a:prstGeom>
          <a:noFill/>
        </p:spPr>
      </p:pic>
      <p:pic>
        <p:nvPicPr>
          <p:cNvPr id="5" name="Picture 4"/>
          <p:cNvPicPr/>
          <p:nvPr/>
        </p:nvPicPr>
        <p:blipFill>
          <a:blip r:embed="rId3"/>
          <a:srcRect l="56942" t="23964" r="24407" b="40200"/>
          <a:stretch>
            <a:fillRect/>
          </a:stretch>
        </p:blipFill>
        <p:spPr bwMode="auto">
          <a:xfrm>
            <a:off x="4648201" y="4191000"/>
            <a:ext cx="3428999" cy="218584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PBMC isolation</a:t>
            </a:r>
            <a:endParaRPr lang="en-US" dirty="0"/>
          </a:p>
        </p:txBody>
      </p:sp>
      <p:sp>
        <p:nvSpPr>
          <p:cNvPr id="3" name="Content Placeholder 2"/>
          <p:cNvSpPr>
            <a:spLocks noGrp="1"/>
          </p:cNvSpPr>
          <p:nvPr>
            <p:ph idx="1"/>
          </p:nvPr>
        </p:nvSpPr>
        <p:spPr/>
        <p:txBody>
          <a:bodyPr/>
          <a:lstStyle/>
          <a:p>
            <a:r>
              <a:rPr lang="en-US" dirty="0" smtClean="0"/>
              <a:t>Before lymphocyte activation assay is performed, this method is used to extract lymphocytes by using gradient separation:</a:t>
            </a:r>
          </a:p>
          <a:p>
            <a:pPr lvl="1"/>
            <a:r>
              <a:rPr lang="en-US" dirty="0" smtClean="0"/>
              <a:t>Isolates peripheral blood monocytes, which include natural killer cells and T-cells</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Lymphocyte activation assay</a:t>
            </a:r>
            <a:endParaRPr lang="en-US" dirty="0"/>
          </a:p>
        </p:txBody>
      </p:sp>
      <p:pic>
        <p:nvPicPr>
          <p:cNvPr id="4" name="Content Placeholder 3"/>
          <p:cNvPicPr>
            <a:picLocks noGrp="1"/>
          </p:cNvPicPr>
          <p:nvPr>
            <p:ph idx="1"/>
          </p:nvPr>
        </p:nvPicPr>
        <p:blipFill>
          <a:blip r:embed="rId2"/>
          <a:srcRect r="53177" b="40407"/>
          <a:stretch>
            <a:fillRect/>
          </a:stretch>
        </p:blipFill>
        <p:spPr bwMode="auto">
          <a:xfrm>
            <a:off x="1524000" y="2133600"/>
            <a:ext cx="6096000" cy="411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Possible result:</a:t>
            </a:r>
          </a:p>
          <a:p>
            <a:pPr lvl="1"/>
            <a:r>
              <a:rPr lang="en-US" dirty="0" smtClean="0"/>
              <a:t>Exogenously introduced ERAP2-N induces more natural killer cells and T-cells compared to ERAP2-K</a:t>
            </a:r>
          </a:p>
          <a:p>
            <a:r>
              <a:rPr lang="en-US" dirty="0" smtClean="0"/>
              <a:t>Why?</a:t>
            </a:r>
          </a:p>
          <a:p>
            <a:pPr lvl="1"/>
            <a:r>
              <a:rPr lang="en-US" dirty="0" smtClean="0"/>
              <a:t>Since ERAP2-N trims peptides at a faster rate than ERAP2-K, N can potentially trigger more natural killer and T-cells</a:t>
            </a:r>
          </a:p>
          <a:p>
            <a:r>
              <a:rPr lang="en-US" dirty="0" smtClean="0"/>
              <a:t>Possible pitfalls:</a:t>
            </a:r>
          </a:p>
          <a:p>
            <a:pPr lvl="1"/>
            <a:r>
              <a:rPr lang="en-US" dirty="0" smtClean="0"/>
              <a:t>Antibodies bind to foreign substances, such as bacteria and viruses, and cause them to be destroyed</a:t>
            </a:r>
          </a:p>
          <a:p>
            <a:pPr lvl="1"/>
            <a:r>
              <a:rPr lang="en-US" dirty="0" smtClean="0"/>
              <a:t>It’ll be harder for the antibodies to bind to the lymphocytes after they are isolated because natural killer cells and T-cells do not produce antibodies</a:t>
            </a:r>
          </a:p>
          <a:p>
            <a:pPr lvl="1"/>
            <a:r>
              <a:rPr lang="en-US" dirty="0" smtClean="0"/>
              <a:t>In order for the T-cells and NK cells to activate, antibodies need to bind to them</a:t>
            </a:r>
          </a:p>
          <a:p>
            <a:pPr>
              <a:buNone/>
            </a:pPr>
            <a:r>
              <a:rPr lang="en-US" dirty="0" smtClean="0"/>
              <a:t>	</a:t>
            </a:r>
          </a:p>
          <a:p>
            <a:pPr lvl="1"/>
            <a:endParaRPr lang="en-US" dirty="0" smtClean="0"/>
          </a:p>
          <a:p>
            <a:pPr lvl="1"/>
            <a:endParaRPr lang="en-US" dirty="0" smtClean="0"/>
          </a:p>
          <a:p>
            <a:pPr lvl="1"/>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up)">
                                      <p:cBhvr>
                                        <p:cTn id="30" dur="500"/>
                                        <p:tgtEl>
                                          <p:spTgt spid="3">
                                            <p:txEl>
                                              <p:pRg st="5" end="5"/>
                                            </p:txEl>
                                          </p:spTgt>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up)">
                                      <p:cBhvr>
                                        <p:cTn id="33" dur="500"/>
                                        <p:tgtEl>
                                          <p:spTgt spid="3">
                                            <p:txEl>
                                              <p:pRg st="6" end="6"/>
                                            </p:txEl>
                                          </p:spTgt>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up)">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up)">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29700" name="Picture 4" descr="Image result for questions or comments"/>
          <p:cNvPicPr>
            <a:picLocks noChangeAspect="1" noChangeArrowheads="1"/>
          </p:cNvPicPr>
          <p:nvPr/>
        </p:nvPicPr>
        <p:blipFill>
          <a:blip r:embed="rId2"/>
          <a:srcRect/>
          <a:stretch>
            <a:fillRect/>
          </a:stretch>
        </p:blipFill>
        <p:spPr bwMode="auto">
          <a:xfrm>
            <a:off x="914400" y="2209800"/>
            <a:ext cx="6934200" cy="2505076"/>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Cancer</a:t>
            </a:r>
            <a:endParaRPr lang="en-US" dirty="0"/>
          </a:p>
        </p:txBody>
      </p:sp>
      <p:sp>
        <p:nvSpPr>
          <p:cNvPr id="3" name="Content Placeholder 2"/>
          <p:cNvSpPr>
            <a:spLocks noGrp="1"/>
          </p:cNvSpPr>
          <p:nvPr>
            <p:ph idx="1"/>
          </p:nvPr>
        </p:nvSpPr>
        <p:spPr/>
        <p:txBody>
          <a:bodyPr/>
          <a:lstStyle/>
          <a:p>
            <a:r>
              <a:rPr lang="en-US" dirty="0" smtClean="0"/>
              <a:t>Major problem in treatments:</a:t>
            </a:r>
          </a:p>
          <a:p>
            <a:pPr lvl="1"/>
            <a:r>
              <a:rPr lang="en-US" dirty="0" smtClean="0"/>
              <a:t>Certain cancers cannot be killed with treatments such as irradiation, chemotherapy, and immunotherapy</a:t>
            </a:r>
          </a:p>
          <a:p>
            <a:pPr lvl="1"/>
            <a:r>
              <a:rPr lang="en-US" dirty="0" smtClean="0"/>
              <a:t>One way to potentially help kill cancer cells more efficiently:</a:t>
            </a:r>
          </a:p>
          <a:p>
            <a:pPr lvl="2"/>
            <a:r>
              <a:rPr lang="en-US" dirty="0" smtClean="0"/>
              <a:t>Introduce a protein called ERAP2</a:t>
            </a:r>
          </a:p>
          <a:p>
            <a:pPr marL="916686" lvl="1" indent="-514350">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ERAP2?</a:t>
            </a:r>
            <a:endParaRPr lang="en-US" dirty="0"/>
          </a:p>
        </p:txBody>
      </p:sp>
      <p:sp>
        <p:nvSpPr>
          <p:cNvPr id="3" name="Content Placeholder 2"/>
          <p:cNvSpPr>
            <a:spLocks noGrp="1"/>
          </p:cNvSpPr>
          <p:nvPr>
            <p:ph idx="1"/>
          </p:nvPr>
        </p:nvSpPr>
        <p:spPr/>
        <p:txBody>
          <a:bodyPr/>
          <a:lstStyle/>
          <a:p>
            <a:endParaRPr lang="en-US" dirty="0" smtClean="0"/>
          </a:p>
          <a:p>
            <a:endParaRPr lang="en-US" dirty="0"/>
          </a:p>
        </p:txBody>
      </p:sp>
      <p:pic>
        <p:nvPicPr>
          <p:cNvPr id="15362" name="Picture 2" descr="https://cdn.rcsb.org/images/rutgers/se/3se6/3se6.pdb1-500.jpg"/>
          <p:cNvPicPr>
            <a:picLocks noChangeAspect="1" noChangeArrowheads="1"/>
          </p:cNvPicPr>
          <p:nvPr/>
        </p:nvPicPr>
        <p:blipFill>
          <a:blip r:embed="rId3"/>
          <a:srcRect/>
          <a:stretch>
            <a:fillRect/>
          </a:stretch>
        </p:blipFill>
        <p:spPr bwMode="auto">
          <a:xfrm>
            <a:off x="2133600" y="1905000"/>
            <a:ext cx="4724400" cy="4495800"/>
          </a:xfrm>
          <a:prstGeom prst="rect">
            <a:avLst/>
          </a:prstGeom>
          <a:noFill/>
        </p:spPr>
      </p:pic>
      <p:sp>
        <p:nvSpPr>
          <p:cNvPr id="6" name="TextBox 5"/>
          <p:cNvSpPr txBox="1"/>
          <p:nvPr/>
        </p:nvSpPr>
        <p:spPr>
          <a:xfrm>
            <a:off x="4495800" y="2286000"/>
            <a:ext cx="2999539" cy="369332"/>
          </a:xfrm>
          <a:prstGeom prst="rect">
            <a:avLst/>
          </a:prstGeom>
          <a:noFill/>
        </p:spPr>
        <p:txBody>
          <a:bodyPr wrap="none" rtlCol="0">
            <a:spAutoFit/>
          </a:bodyPr>
          <a:lstStyle/>
          <a:p>
            <a:r>
              <a:rPr lang="en-US" dirty="0" smtClean="0"/>
              <a:t>Structure of ERAP2 protein</a:t>
            </a:r>
            <a:endParaRPr lang="en-US" dirty="0"/>
          </a:p>
        </p:txBody>
      </p:sp>
    </p:spTree>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ERAP2?</a:t>
            </a:r>
            <a:endParaRPr lang="en-US" dirty="0"/>
          </a:p>
        </p:txBody>
      </p:sp>
      <p:sp>
        <p:nvSpPr>
          <p:cNvPr id="3" name="Content Placeholder 2"/>
          <p:cNvSpPr>
            <a:spLocks noGrp="1"/>
          </p:cNvSpPr>
          <p:nvPr>
            <p:ph idx="1"/>
          </p:nvPr>
        </p:nvSpPr>
        <p:spPr/>
        <p:txBody>
          <a:bodyPr/>
          <a:lstStyle/>
          <a:p>
            <a:r>
              <a:rPr lang="en-US" dirty="0" smtClean="0"/>
              <a:t>Is an enzyme that stands for </a:t>
            </a:r>
            <a:r>
              <a:rPr lang="en-US" dirty="0" smtClean="0"/>
              <a:t>endoplasmic </a:t>
            </a:r>
            <a:r>
              <a:rPr lang="en-US" dirty="0" smtClean="0"/>
              <a:t>reticulum aminopeptidase 2</a:t>
            </a:r>
          </a:p>
          <a:p>
            <a:r>
              <a:rPr lang="en-US" dirty="0" smtClean="0"/>
              <a:t>Located on chromosome 5</a:t>
            </a:r>
          </a:p>
          <a:p>
            <a:r>
              <a:rPr lang="en-US" dirty="0" smtClean="0"/>
              <a:t>It is responsible for trimming peptides in the ER</a:t>
            </a:r>
          </a:p>
          <a:p>
            <a:r>
              <a:rPr lang="en-US" dirty="0" smtClean="0"/>
              <a:t>It is essential for immune control because it can potentially kill cancer cells</a:t>
            </a:r>
          </a:p>
          <a:p>
            <a:pPr>
              <a:buNone/>
            </a:pPr>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ERAP2 has two isoforms</a:t>
            </a:r>
            <a:endParaRPr lang="en-US" dirty="0"/>
          </a:p>
        </p:txBody>
      </p:sp>
      <p:pic>
        <p:nvPicPr>
          <p:cNvPr id="4" name="Picture 2" descr="https://cdn.rcsb.org/images/rutgers/se/3se6/3se6.pdb1-500.jpg"/>
          <p:cNvPicPr>
            <a:picLocks noChangeAspect="1" noChangeArrowheads="1"/>
          </p:cNvPicPr>
          <p:nvPr/>
        </p:nvPicPr>
        <p:blipFill>
          <a:blip r:embed="rId3"/>
          <a:srcRect/>
          <a:stretch>
            <a:fillRect/>
          </a:stretch>
        </p:blipFill>
        <p:spPr bwMode="auto">
          <a:xfrm>
            <a:off x="2133600" y="1905000"/>
            <a:ext cx="4724400" cy="4495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ERAP2-N and ERAP2-K</a:t>
            </a:r>
            <a:endParaRPr lang="en-US" dirty="0"/>
          </a:p>
        </p:txBody>
      </p:sp>
      <p:sp>
        <p:nvSpPr>
          <p:cNvPr id="3" name="Content Placeholder 2"/>
          <p:cNvSpPr>
            <a:spLocks noGrp="1"/>
          </p:cNvSpPr>
          <p:nvPr>
            <p:ph idx="1"/>
          </p:nvPr>
        </p:nvSpPr>
        <p:spPr/>
        <p:txBody>
          <a:bodyPr/>
          <a:lstStyle/>
          <a:p>
            <a:r>
              <a:rPr lang="en-US" dirty="0" smtClean="0"/>
              <a:t>Main difference between the two:</a:t>
            </a:r>
          </a:p>
          <a:p>
            <a:r>
              <a:rPr lang="en-US" dirty="0" smtClean="0"/>
              <a:t>ERAP2-N trims peptides 165 times faster than ERAP2-K</a:t>
            </a:r>
          </a:p>
          <a:p>
            <a:r>
              <a:rPr lang="en-US" dirty="0" smtClean="0"/>
              <a:t>ERAP2-N cannot genetically be expressed</a:t>
            </a:r>
            <a:endParaRPr lang="en-US" dirty="0"/>
          </a:p>
        </p:txBody>
      </p:sp>
      <p:pic>
        <p:nvPicPr>
          <p:cNvPr id="4" name="Picture 3"/>
          <p:cNvPicPr/>
          <p:nvPr/>
        </p:nvPicPr>
        <p:blipFill>
          <a:blip r:embed="rId3" cstate="print"/>
          <a:srcRect l="8654" t="21937" r="43109" b="9117"/>
          <a:stretch>
            <a:fillRect/>
          </a:stretch>
        </p:blipFill>
        <p:spPr bwMode="auto">
          <a:xfrm>
            <a:off x="3276600" y="4191000"/>
            <a:ext cx="2438400" cy="2325682"/>
          </a:xfrm>
          <a:prstGeom prst="rect">
            <a:avLst/>
          </a:prstGeom>
          <a:noFill/>
          <a:ln w="9525">
            <a:noFill/>
            <a:miter lim="800000"/>
            <a:headEnd/>
            <a:tailEnd/>
          </a:ln>
        </p:spPr>
      </p:pic>
      <p:sp>
        <p:nvSpPr>
          <p:cNvPr id="5" name="TextBox 4"/>
          <p:cNvSpPr txBox="1"/>
          <p:nvPr/>
        </p:nvSpPr>
        <p:spPr>
          <a:xfrm>
            <a:off x="5562600" y="6172200"/>
            <a:ext cx="2645276" cy="246221"/>
          </a:xfrm>
          <a:prstGeom prst="rect">
            <a:avLst/>
          </a:prstGeom>
          <a:noFill/>
        </p:spPr>
        <p:txBody>
          <a:bodyPr wrap="square" rtlCol="0">
            <a:spAutoFit/>
          </a:bodyPr>
          <a:lstStyle/>
          <a:p>
            <a:r>
              <a:rPr lang="en-US" sz="1000" dirty="0" smtClean="0"/>
              <a:t>(Evnouchidou et al, 2012)</a:t>
            </a:r>
            <a:endParaRPr lang="en-US" sz="1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SNP in the ERAP2 gene</a:t>
            </a:r>
            <a:endParaRPr lang="en-US" dirty="0"/>
          </a:p>
        </p:txBody>
      </p:sp>
      <p:sp>
        <p:nvSpPr>
          <p:cNvPr id="3" name="Content Placeholder 2"/>
          <p:cNvSpPr>
            <a:spLocks noGrp="1"/>
          </p:cNvSpPr>
          <p:nvPr>
            <p:ph idx="1"/>
          </p:nvPr>
        </p:nvSpPr>
        <p:spPr/>
        <p:txBody>
          <a:bodyPr/>
          <a:lstStyle/>
          <a:p>
            <a:pPr marL="365760" lvl="1" indent="-256032">
              <a:buClr>
                <a:schemeClr val="accent3"/>
              </a:buClr>
              <a:buFont typeface="Georgia"/>
              <a:buChar char="•"/>
            </a:pPr>
            <a:r>
              <a:rPr lang="en-US" dirty="0" smtClean="0"/>
              <a:t>K and N result from an SNP in the ERAP2 gene:</a:t>
            </a:r>
          </a:p>
          <a:p>
            <a:pPr marL="630936" lvl="2" indent="-256032">
              <a:buClr>
                <a:schemeClr val="accent3"/>
              </a:buClr>
              <a:buFont typeface="Georgia"/>
              <a:buChar char="•"/>
            </a:pPr>
            <a:r>
              <a:rPr lang="en-US" dirty="0" smtClean="0"/>
              <a:t>When nucleotide G changes into nucleotide T in the location single nucleotide </a:t>
            </a:r>
            <a:r>
              <a:rPr lang="en-US" dirty="0" smtClean="0"/>
              <a:t>polymorphism </a:t>
            </a:r>
            <a:r>
              <a:rPr lang="en-US" dirty="0" smtClean="0"/>
              <a:t>(SNP) rs2549782.</a:t>
            </a:r>
          </a:p>
          <a:p>
            <a:pPr marL="365760" lvl="1" indent="-256032">
              <a:buClr>
                <a:schemeClr val="accent3"/>
              </a:buClr>
              <a:buFont typeface="Georgia"/>
              <a:buChar char="•"/>
            </a:pPr>
            <a:r>
              <a:rPr lang="en-US" dirty="0" smtClean="0"/>
              <a:t>This SNP results in a single amino acid change that can change the trimming capabilities of ERAP2</a:t>
            </a:r>
          </a:p>
          <a:p>
            <a:endParaRPr lang="en-US" dirty="0" smtClean="0"/>
          </a:p>
        </p:txBody>
      </p:sp>
      <p:sp>
        <p:nvSpPr>
          <p:cNvPr id="9218" name="AutoShape 2" descr="https://gm1.ggpht.com/SaFj_ZbSssZKGpG2WPXOIHDykZULUTU00FAb46XL90e__pw_qgHdFgZfnthxpGKgoW1A4bTLPgwVhtLKmvbXRSAYfyjVs6p2xzFamx2zC6WmWxHHv21UoVM0fF9rsCVuEJ1IjAM_-udz1l_ZKiaPJ2V9W1VbRHHI9H08p0SxaS6sl0wUdJfQCOkLevYwFbzSfFm3VEdQrI5R_ooXJ3psLtLRazIJqacnON4b3ogs7VquAmDimjXnEcdUs7qPDpNHTHBQuSBx6I8AmH7foIuWoPBttXp4VfjVWhPiGiwMoTg1UitFMXEhNLpmSq1RFqZp56k32X8TA54qufaRCwRgUMbINqR18sNBX7T9ovM8iKKGoIcLIxaWmJ9oHSkniL8N8p0BACGS990cOszG-7ksIK4X8PvE_qYPrdIIbQjnl1HiHXvcDEp55ECLLZqasLjYU0aoUAvmGr6JyspcThv_wNUSXQEf3zCHOMmazKHp2Tylp9f0BVkNc8jsDCQVaDahqjMx5wjQfa2glkdMsDJNtWKku2FQsGapLamyyXTmW1EcLxh3xEuBs8uUIMi3S_JpKi4ocNTo065W-hERB3cHfojlBNNBOiFvTT06IrC3utl4DkPrMBcZKyjpUTffRVHqJIYxkEiLHI3Ku3V0a2qR4h0TCxOEy1R4xugNQDmNHYj4tkJzTr1F4w=w908-h180-l75-f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5" name="Picture 4" descr="Funcüon &#10;K N [Asn] &#10;missense &#10;K N [Asn] &#10;missense &#10;K N [Asn] &#10;missense &#10;ncRNA &#10;K N [Asn] &#10;missense &#10;ncRNA &#10;ncRNA &#10;SNP to mRNA &#10;mRNA &#10;Accession &#10;NM 001130140.2 &#10;Position &#10;1450 &#10;1752 &#10;1887 &#10;1887 &#10;1359 &#10;1359 &#10;1807 &#10;Allele change &#10;Accession &#10;NP 001123612.1 &#10;NP 001316158.1 &#10;NP 071745.1 &#10;XP 011541846_1 &#10;Protein &#10;Position &#10;392 &#10;347 &#10;392 &#10;392 &#10;Residue change &#10;AA G &#10;AA T &#10;NM 00132g22g.1 &#10;NM 0223504 &#10;NR 1376371 &#10;XM 011543544.1 &#10;XR 001742179.1 &#10;XR 948283.2 "/>
          <p:cNvPicPr/>
          <p:nvPr/>
        </p:nvPicPr>
        <p:blipFill>
          <a:blip r:embed="rId3">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xmlns="" val="0"/>
              </a:ext>
            </a:extLst>
          </a:blip>
          <a:srcRect/>
          <a:stretch>
            <a:fillRect/>
          </a:stretch>
        </p:blipFill>
        <p:spPr bwMode="auto">
          <a:xfrm>
            <a:off x="2209800" y="4724400"/>
            <a:ext cx="6400800" cy="1546225"/>
          </a:xfrm>
          <a:prstGeom prst="rect">
            <a:avLst/>
          </a:prstGeom>
          <a:noFill/>
          <a:ln>
            <a:noFill/>
          </a:ln>
        </p:spPr>
      </p:pic>
      <p:cxnSp>
        <p:nvCxnSpPr>
          <p:cNvPr id="8" name="Straight Arrow Connector 7"/>
          <p:cNvCxnSpPr/>
          <p:nvPr/>
        </p:nvCxnSpPr>
        <p:spPr>
          <a:xfrm>
            <a:off x="1676400" y="5105400"/>
            <a:ext cx="6858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rot="10800000">
            <a:off x="8382000" y="5105400"/>
            <a:ext cx="533400" cy="158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Melanoma cancer cell MRN-1</a:t>
            </a:r>
            <a:endParaRPr lang="en-US" dirty="0"/>
          </a:p>
        </p:txBody>
      </p:sp>
      <p:sp>
        <p:nvSpPr>
          <p:cNvPr id="3" name="Content Placeholder 2"/>
          <p:cNvSpPr>
            <a:spLocks noGrp="1"/>
          </p:cNvSpPr>
          <p:nvPr>
            <p:ph idx="1"/>
          </p:nvPr>
        </p:nvSpPr>
        <p:spPr/>
        <p:txBody>
          <a:bodyPr/>
          <a:lstStyle/>
          <a:p>
            <a:r>
              <a:rPr lang="en-US" dirty="0" smtClean="0"/>
              <a:t>Chosen to test whether ERAP2-N or ERAP2-K will induce a better immune response</a:t>
            </a:r>
          </a:p>
          <a:p>
            <a:r>
              <a:rPr lang="en-US" dirty="0" smtClean="0"/>
              <a:t>Has low amounts of ERAP2</a:t>
            </a:r>
            <a:endParaRPr lang="en-US" dirty="0"/>
          </a:p>
        </p:txBody>
      </p:sp>
      <p:pic>
        <p:nvPicPr>
          <p:cNvPr id="4" name="Picture 3"/>
          <p:cNvPicPr/>
          <p:nvPr/>
        </p:nvPicPr>
        <p:blipFill>
          <a:blip r:embed="rId2"/>
          <a:srcRect l="42730" t="50037" r="35547" b="34598"/>
          <a:stretch>
            <a:fillRect/>
          </a:stretch>
        </p:blipFill>
        <p:spPr bwMode="auto">
          <a:xfrm>
            <a:off x="5029200" y="3581400"/>
            <a:ext cx="3581400" cy="2381250"/>
          </a:xfrm>
          <a:prstGeom prst="rect">
            <a:avLst/>
          </a:prstGeom>
          <a:noFill/>
          <a:ln w="9525">
            <a:noFill/>
            <a:miter lim="800000"/>
            <a:headEnd/>
            <a:tailEnd/>
          </a:ln>
        </p:spPr>
      </p:pic>
      <p:sp>
        <p:nvSpPr>
          <p:cNvPr id="9" name="Oval 8"/>
          <p:cNvSpPr/>
          <p:nvPr/>
        </p:nvSpPr>
        <p:spPr>
          <a:xfrm>
            <a:off x="6019800" y="4191000"/>
            <a:ext cx="152400" cy="685800"/>
          </a:xfrm>
          <a:prstGeom prst="ellipse">
            <a:avLst/>
          </a:prstGeom>
          <a:no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0" name="Oval 9"/>
          <p:cNvSpPr/>
          <p:nvPr/>
        </p:nvSpPr>
        <p:spPr>
          <a:xfrm>
            <a:off x="6096000" y="5410200"/>
            <a:ext cx="1524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Central question</a:t>
            </a:r>
            <a:endParaRPr lang="en-US" dirty="0"/>
          </a:p>
        </p:txBody>
      </p:sp>
      <p:sp>
        <p:nvSpPr>
          <p:cNvPr id="3" name="Content Placeholder 2"/>
          <p:cNvSpPr>
            <a:spLocks noGrp="1"/>
          </p:cNvSpPr>
          <p:nvPr>
            <p:ph idx="1"/>
          </p:nvPr>
        </p:nvSpPr>
        <p:spPr/>
        <p:txBody>
          <a:bodyPr/>
          <a:lstStyle/>
          <a:p>
            <a:pPr lvl="1"/>
            <a:r>
              <a:rPr lang="en-US" sz="3600" dirty="0" smtClean="0">
                <a:solidFill>
                  <a:srgbClr val="FF0000"/>
                </a:solidFill>
              </a:rPr>
              <a:t>After introducing more ERAP2 into the melanoma cancer cell, either N or K, which isoform induces a better immune response?</a:t>
            </a:r>
          </a:p>
          <a:p>
            <a:pPr lvl="1"/>
            <a:endParaRPr lang="en-US" dirty="0" smtClean="0"/>
          </a:p>
          <a:p>
            <a:pPr lvl="1"/>
            <a:r>
              <a:rPr lang="en-US" dirty="0" smtClean="0"/>
              <a:t>This will be determined by which isoform:</a:t>
            </a:r>
          </a:p>
          <a:p>
            <a:pPr lvl="2"/>
            <a:r>
              <a:rPr lang="en-US" dirty="0" smtClean="0"/>
              <a:t>Potentially activates more natural killer cells </a:t>
            </a:r>
          </a:p>
          <a:p>
            <a:pPr lvl="2"/>
            <a:r>
              <a:rPr lang="en-US" dirty="0" smtClean="0"/>
              <a:t>Potentially activates more T-cells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up)">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wipe(up)">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wipe(up)">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1264</TotalTime>
  <Words>1073</Words>
  <Application>Microsoft Office PowerPoint</Application>
  <PresentationFormat>On-screen Show (4:3)</PresentationFormat>
  <Paragraphs>116</Paragraphs>
  <Slides>18</Slides>
  <Notes>9</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Urban</vt:lpstr>
      <vt:lpstr>Measurement of natural killer cells and T-cells in ERAP2-N and ERAP2-K</vt:lpstr>
      <vt:lpstr>Cancer</vt:lpstr>
      <vt:lpstr>What is ERAP2?</vt:lpstr>
      <vt:lpstr>What is ERAP2?</vt:lpstr>
      <vt:lpstr>ERAP2 has two isoforms</vt:lpstr>
      <vt:lpstr>ERAP2-N and ERAP2-K</vt:lpstr>
      <vt:lpstr>SNP in the ERAP2 gene</vt:lpstr>
      <vt:lpstr>Melanoma cancer cell MRN-1</vt:lpstr>
      <vt:lpstr>Central question</vt:lpstr>
      <vt:lpstr>Transfection</vt:lpstr>
      <vt:lpstr>Transfection</vt:lpstr>
      <vt:lpstr>Lymphocyte activation</vt:lpstr>
      <vt:lpstr>Lymphocyte activation </vt:lpstr>
      <vt:lpstr>Lymphocyte activation assay</vt:lpstr>
      <vt:lpstr>PBMC isolation</vt:lpstr>
      <vt:lpstr>Lymphocyte activation assay</vt:lpstr>
      <vt:lpstr>Results</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Immune response when ERAP2-N is introduced to Melanoma cell line MRN-1</dc:title>
  <dc:creator>sandarora@hotmail.com</dc:creator>
  <cp:lastModifiedBy>sandarora@hotmail.com</cp:lastModifiedBy>
  <cp:revision>8</cp:revision>
  <dcterms:created xsi:type="dcterms:W3CDTF">2017-11-28T03:24:49Z</dcterms:created>
  <dcterms:modified xsi:type="dcterms:W3CDTF">2017-12-14T07:39:33Z</dcterms:modified>
</cp:coreProperties>
</file>