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59" r:id="rId3"/>
    <p:sldId id="270" r:id="rId4"/>
    <p:sldId id="271" r:id="rId5"/>
    <p:sldId id="260" r:id="rId6"/>
    <p:sldId id="272" r:id="rId7"/>
    <p:sldId id="261" r:id="rId8"/>
    <p:sldId id="262" r:id="rId9"/>
    <p:sldId id="268" r:id="rId10"/>
    <p:sldId id="274" r:id="rId11"/>
    <p:sldId id="275" r:id="rId12"/>
    <p:sldId id="269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2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25CB2-F97E-9147-B580-2676CF2ACDDF}" type="datetimeFigureOut">
              <a:rPr lang="en-US" smtClean="0"/>
              <a:t>5/11/17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FD777-2BCF-4F48-BB12-0A9FA2328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84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FD777-2BCF-4F48-BB12-0A9FA23285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58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FD777-2BCF-4F48-BB12-0A9FA23285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00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FD777-2BCF-4F48-BB12-0A9FA23285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3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FD777-2BCF-4F48-BB12-0A9FA23285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62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9EB5ECD5-515E-4817-8A06-1D2ED2C83850}" type="datetime4">
              <a:rPr lang="en-US" smtClean="0"/>
              <a:pPr/>
              <a:t>May 11,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88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May 11, 2017</a:t>
            </a:fld>
            <a:endParaRPr lang="en-US" dirty="0" err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6112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42120D2-3948-4F8F-BE5D-E7E7D97880B2}" type="datetime4">
              <a:rPr lang="en-US" smtClean="0"/>
              <a:pPr/>
              <a:t>May 11, 2017</a:t>
            </a:fld>
            <a:endParaRPr lang="en-US" dirty="0" err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41828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42120D2-3948-4F8F-BE5D-E7E7D97880B2}" type="datetime4">
              <a:rPr lang="en-US" smtClean="0"/>
              <a:pPr/>
              <a:t>May 11, 2017</a:t>
            </a:fld>
            <a:endParaRPr lang="en-US" dirty="0" err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243713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42120D2-3948-4F8F-BE5D-E7E7D97880B2}" type="datetime4">
              <a:rPr lang="en-US" smtClean="0"/>
              <a:pPr/>
              <a:t>May 11, 2017</a:t>
            </a:fld>
            <a:endParaRPr lang="en-US" dirty="0" err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1272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May 11, 2017</a:t>
            </a:fld>
            <a:endParaRPr lang="en-US" dirty="0" err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5856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May 11, 2017</a:t>
            </a:fld>
            <a:endParaRPr lang="en-US" dirty="0" err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46326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May 11,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116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056348-D703-428C-A1C4-7D6796EF5F41}" type="datetime4">
              <a:rPr lang="en-US" smtClean="0"/>
              <a:pPr/>
              <a:t>May 11,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6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May 11,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77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AD22427-B1DD-49E6-9F05-DE0F1467D7DC}" type="datetime4">
              <a:rPr lang="en-US" smtClean="0"/>
              <a:pPr/>
              <a:t>May 11,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2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May 11,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1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May 11,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98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May 11,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21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May 11,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9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May 11,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0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May 11,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91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120D2-3948-4F8F-BE5D-E7E7D97880B2}" type="datetime4">
              <a:rPr lang="en-US" smtClean="0"/>
              <a:pPr/>
              <a:t>May 11, 2017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480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7810" y="334979"/>
            <a:ext cx="6156355" cy="46552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Antirepressor identification </a:t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i="1" dirty="0" smtClean="0"/>
              <a:t>bacillus</a:t>
            </a:r>
            <a:r>
              <a:rPr lang="en-US" dirty="0" smtClean="0"/>
              <a:t> bacteriophage </a:t>
            </a:r>
            <a:br>
              <a:rPr lang="en-US" dirty="0" smtClean="0"/>
            </a:br>
            <a:r>
              <a:rPr lang="en-US" dirty="0" smtClean="0"/>
              <a:t>phicm3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825" y="4963061"/>
            <a:ext cx="7315200" cy="685800"/>
          </a:xfrm>
        </p:spPr>
        <p:txBody>
          <a:bodyPr/>
          <a:lstStyle/>
          <a:p>
            <a:r>
              <a:rPr lang="en-US" dirty="0" smtClean="0"/>
              <a:t>Bethany Yachuw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257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IPTG Induction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13039" y="-8593"/>
            <a:ext cx="6567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REPRESSOR</a:t>
            </a:r>
            <a:r>
              <a:rPr lang="en-US" sz="2800" dirty="0" smtClean="0"/>
              <a:t>		ANTIREPRESSOR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687249"/>
            <a:ext cx="7955280" cy="4069080"/>
          </a:xfrm>
        </p:spPr>
        <p:txBody>
          <a:bodyPr/>
          <a:lstStyle/>
          <a:p>
            <a:r>
              <a:rPr lang="en-US" dirty="0"/>
              <a:t>Isopropyl </a:t>
            </a:r>
            <a:r>
              <a:rPr lang="el-GR" dirty="0"/>
              <a:t>β-</a:t>
            </a:r>
            <a:r>
              <a:rPr lang="en-US" dirty="0"/>
              <a:t>D-1-thiogalactopyranoside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322352" y="2123380"/>
            <a:ext cx="5941267" cy="2440635"/>
            <a:chOff x="885046" y="2975837"/>
            <a:chExt cx="5941267" cy="2440635"/>
          </a:xfrm>
        </p:grpSpPr>
        <p:sp>
          <p:nvSpPr>
            <p:cNvPr id="17" name="Arc 16"/>
            <p:cNvSpPr/>
            <p:nvPr/>
          </p:nvSpPr>
          <p:spPr>
            <a:xfrm rot="5781256">
              <a:off x="5280979" y="3142732"/>
              <a:ext cx="1212187" cy="926816"/>
            </a:xfrm>
            <a:prstGeom prst="arc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885046" y="2975837"/>
              <a:ext cx="5941267" cy="2440635"/>
              <a:chOff x="885046" y="2975837"/>
              <a:chExt cx="5941267" cy="2440635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885046" y="2975837"/>
                <a:ext cx="5941267" cy="2440635"/>
                <a:chOff x="525806" y="3691597"/>
                <a:chExt cx="4038135" cy="1299443"/>
              </a:xfrm>
            </p:grpSpPr>
            <p:sp>
              <p:nvSpPr>
                <p:cNvPr id="23" name="Flowchart: Display 22"/>
                <p:cNvSpPr/>
                <p:nvPr/>
              </p:nvSpPr>
              <p:spPr>
                <a:xfrm>
                  <a:off x="1272536" y="4217836"/>
                  <a:ext cx="1058945" cy="773204"/>
                </a:xfrm>
                <a:prstGeom prst="flowChartDisplay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5" name="Group 24"/>
                <p:cNvGrpSpPr/>
                <p:nvPr/>
              </p:nvGrpSpPr>
              <p:grpSpPr>
                <a:xfrm>
                  <a:off x="525806" y="4451386"/>
                  <a:ext cx="4038135" cy="261146"/>
                  <a:chOff x="2788467" y="2823597"/>
                  <a:chExt cx="4038135" cy="261146"/>
                </a:xfrm>
              </p:grpSpPr>
              <p:sp>
                <p:nvSpPr>
                  <p:cNvPr id="28" name="Rectangle 27"/>
                  <p:cNvSpPr/>
                  <p:nvPr/>
                </p:nvSpPr>
                <p:spPr>
                  <a:xfrm>
                    <a:off x="4054489" y="2872614"/>
                    <a:ext cx="999083" cy="160664"/>
                  </a:xfrm>
                  <a:prstGeom prst="rect">
                    <a:avLst/>
                  </a:prstGeom>
                  <a:ln/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5049153" y="2823597"/>
                    <a:ext cx="1777449" cy="213026"/>
                    <a:chOff x="5092097" y="2832616"/>
                    <a:chExt cx="1777449" cy="213026"/>
                  </a:xfrm>
                </p:grpSpPr>
                <p:sp>
                  <p:nvSpPr>
                    <p:cNvPr id="32" name="Rectangle 31"/>
                    <p:cNvSpPr/>
                    <p:nvPr/>
                  </p:nvSpPr>
                  <p:spPr>
                    <a:xfrm>
                      <a:off x="5092097" y="2881632"/>
                      <a:ext cx="1777449" cy="160664"/>
                    </a:xfrm>
                    <a:prstGeom prst="rect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3" name="TextBox 32"/>
                    <p:cNvSpPr txBox="1"/>
                    <p:nvPr/>
                  </p:nvSpPr>
                  <p:spPr>
                    <a:xfrm>
                      <a:off x="5096516" y="2832616"/>
                      <a:ext cx="1773030" cy="21302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epressor gene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p:txBody>
                </p:sp>
              </p:grpSp>
              <p:sp>
                <p:nvSpPr>
                  <p:cNvPr id="30" name="Rectangle 29"/>
                  <p:cNvSpPr/>
                  <p:nvPr/>
                </p:nvSpPr>
                <p:spPr>
                  <a:xfrm>
                    <a:off x="2788467" y="2872613"/>
                    <a:ext cx="1276203" cy="160664"/>
                  </a:xfrm>
                  <a:prstGeom prst="rect">
                    <a:avLst/>
                  </a:prstGeom>
                  <a:ln/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dirty="0" smtClean="0"/>
                      <a:t>promoter</a:t>
                    </a:r>
                    <a:endParaRPr lang="en-US" dirty="0"/>
                  </a:p>
                </p:txBody>
              </p:sp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4085475" y="2823598"/>
                    <a:ext cx="947959" cy="26114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0" dirty="0" smtClean="0"/>
                      <a:t>operator</a:t>
                    </a:r>
                    <a:endParaRPr lang="en-US" dirty="0"/>
                  </a:p>
                </p:txBody>
              </p:sp>
            </p:grpSp>
            <p:sp>
              <p:nvSpPr>
                <p:cNvPr id="26" name="Pie 25"/>
                <p:cNvSpPr/>
                <p:nvPr/>
              </p:nvSpPr>
              <p:spPr>
                <a:xfrm rot="5794783">
                  <a:off x="2618756" y="3720810"/>
                  <a:ext cx="660904" cy="624689"/>
                </a:xfrm>
                <a:prstGeom prst="pie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" name="Pie 26"/>
                <p:cNvSpPr/>
                <p:nvPr/>
              </p:nvSpPr>
              <p:spPr>
                <a:xfrm rot="5794783">
                  <a:off x="3595109" y="3709704"/>
                  <a:ext cx="660904" cy="624689"/>
                </a:xfrm>
                <a:prstGeom prst="pie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6" name="Arc 35"/>
              <p:cNvSpPr/>
              <p:nvPr/>
            </p:nvSpPr>
            <p:spPr>
              <a:xfrm rot="5781256">
                <a:off x="3844480" y="3153948"/>
                <a:ext cx="1212187" cy="926816"/>
              </a:xfrm>
              <a:prstGeom prst="arc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7" name="Arc 36"/>
          <p:cNvSpPr/>
          <p:nvPr/>
        </p:nvSpPr>
        <p:spPr>
          <a:xfrm rot="5781256">
            <a:off x="5544750" y="5637266"/>
            <a:ext cx="1212187" cy="926816"/>
          </a:xfrm>
          <a:prstGeom prst="arc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6120889" y="4942017"/>
            <a:ext cx="2941465" cy="948115"/>
            <a:chOff x="6305127" y="4787902"/>
            <a:chExt cx="2941465" cy="948115"/>
          </a:xfrm>
        </p:grpSpPr>
        <p:sp>
          <p:nvSpPr>
            <p:cNvPr id="39" name="Pie 38"/>
            <p:cNvSpPr/>
            <p:nvPr/>
          </p:nvSpPr>
          <p:spPr>
            <a:xfrm rot="5794783">
              <a:off x="6166803" y="4926226"/>
              <a:ext cx="948115" cy="671468"/>
            </a:xfrm>
            <a:prstGeom prst="pi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929932" y="5078994"/>
              <a:ext cx="2316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/>
                <a:t>Lacl</a:t>
              </a:r>
              <a:r>
                <a:rPr lang="en-US" sz="2400" dirty="0" smtClean="0"/>
                <a:t> repressor</a:t>
              </a: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6745694" y="6072358"/>
            <a:ext cx="944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IPTG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5459673" y="4000085"/>
            <a:ext cx="3684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Transcription</a:t>
            </a:r>
            <a:r>
              <a:rPr lang="en-US" dirty="0" smtClean="0"/>
              <a:t> </a:t>
            </a:r>
          </a:p>
          <a:p>
            <a:r>
              <a:rPr lang="en-US" sz="2400" dirty="0" smtClean="0"/>
              <a:t>continues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979023" y="4217371"/>
            <a:ext cx="248065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5192846"/>
            <a:ext cx="58357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Quick plating of the plasmids with </a:t>
            </a:r>
          </a:p>
          <a:p>
            <a:r>
              <a:rPr lang="en-US" sz="2400" dirty="0" smtClean="0"/>
              <a:t>phiCM3. If phage plating is blocked in </a:t>
            </a:r>
          </a:p>
          <a:p>
            <a:r>
              <a:rPr lang="en-US" sz="2400" dirty="0" smtClean="0"/>
              <a:t>the presence of IPTG, it is likely the </a:t>
            </a:r>
          </a:p>
          <a:p>
            <a:r>
              <a:rPr lang="en-US" sz="2400" dirty="0" smtClean="0"/>
              <a:t>repressor.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6052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ONPG Test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13039" y="-8593"/>
            <a:ext cx="6567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REPRESSOR</a:t>
            </a:r>
            <a:r>
              <a:rPr lang="en-US" sz="2800" dirty="0" smtClean="0"/>
              <a:t>		ANTIREPRESSOR</a:t>
            </a:r>
            <a:endParaRPr lang="en-US" sz="28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10" y="2307147"/>
            <a:ext cx="8303591" cy="3202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670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Hopeful Results</a:t>
            </a:r>
            <a:endParaRPr lang="en-US" dirty="0"/>
          </a:p>
        </p:txBody>
      </p:sp>
      <p:pic>
        <p:nvPicPr>
          <p:cNvPr id="9" name="Content Placeholder 8" descr="onp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427" y="2080643"/>
            <a:ext cx="5469048" cy="3719757"/>
          </a:xfrm>
        </p:spPr>
      </p:pic>
      <p:sp>
        <p:nvSpPr>
          <p:cNvPr id="8" name="TextBox 7"/>
          <p:cNvSpPr txBox="1"/>
          <p:nvPr/>
        </p:nvSpPr>
        <p:spPr>
          <a:xfrm>
            <a:off x="1313039" y="-8593"/>
            <a:ext cx="6567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REPRESSOR</a:t>
            </a:r>
            <a:r>
              <a:rPr lang="en-US" sz="2800" dirty="0" smtClean="0"/>
              <a:t>		ANTIREPRESSOR</a:t>
            </a:r>
            <a:endParaRPr lang="en-US" sz="2800" dirty="0"/>
          </a:p>
        </p:txBody>
      </p:sp>
      <p:sp>
        <p:nvSpPr>
          <p:cNvPr id="3" name="Oval 2"/>
          <p:cNvSpPr/>
          <p:nvPr/>
        </p:nvSpPr>
        <p:spPr>
          <a:xfrm>
            <a:off x="2360367" y="1776744"/>
            <a:ext cx="1978668" cy="4046899"/>
          </a:xfrm>
          <a:prstGeom prst="ellipse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4596951" y="1776744"/>
            <a:ext cx="1978668" cy="4046899"/>
            <a:chOff x="4596951" y="1776744"/>
            <a:chExt cx="1978668" cy="4046899"/>
          </a:xfrm>
        </p:grpSpPr>
        <p:sp>
          <p:nvSpPr>
            <p:cNvPr id="12" name="Oval 11"/>
            <p:cNvSpPr/>
            <p:nvPr/>
          </p:nvSpPr>
          <p:spPr>
            <a:xfrm>
              <a:off x="4596951" y="1776744"/>
              <a:ext cx="1978668" cy="4046899"/>
            </a:xfrm>
            <a:prstGeom prst="ellipse">
              <a:avLst/>
            </a:prstGeom>
            <a:noFill/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>
              <a:off x="5015620" y="2145671"/>
              <a:ext cx="1104523" cy="3268301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15620" y="2145671"/>
              <a:ext cx="1256060" cy="3268301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43174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5426" y="764373"/>
            <a:ext cx="6784214" cy="1293028"/>
          </a:xfrm>
        </p:spPr>
        <p:txBody>
          <a:bodyPr/>
          <a:lstStyle/>
          <a:p>
            <a:r>
              <a:rPr lang="en-US" dirty="0" smtClean="0"/>
              <a:t>Constructing plasmids</a:t>
            </a:r>
            <a:endParaRPr lang="en-US" dirty="0"/>
          </a:p>
        </p:txBody>
      </p:sp>
      <p:pic>
        <p:nvPicPr>
          <p:cNvPr id="5" name="Content Placeholder 4" descr="Screen Shot 2017-04-25 at 3.33.51 PM.pn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612" y="2394940"/>
            <a:ext cx="3272105" cy="3099889"/>
          </a:xfrm>
        </p:spPr>
      </p:pic>
      <p:pic>
        <p:nvPicPr>
          <p:cNvPr id="7" name="Content Placeholder 6" descr="Screen Shot 2017-04-25 at 4.23.54 PM.pn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951" y="2394940"/>
            <a:ext cx="4024027" cy="3030647"/>
          </a:xfrm>
        </p:spPr>
      </p:pic>
      <p:sp>
        <p:nvSpPr>
          <p:cNvPr id="9" name="TextBox 8"/>
          <p:cNvSpPr txBox="1"/>
          <p:nvPr/>
        </p:nvSpPr>
        <p:spPr>
          <a:xfrm>
            <a:off x="1313039" y="-8593"/>
            <a:ext cx="6567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REPRESSOR		</a:t>
            </a:r>
            <a:r>
              <a:rPr lang="en-US" sz="2800" b="1" dirty="0" smtClean="0"/>
              <a:t>ANTIREPRESSOR</a:t>
            </a:r>
            <a:endParaRPr lang="en-US" sz="2800" b="1" dirty="0"/>
          </a:p>
        </p:txBody>
      </p:sp>
      <p:sp>
        <p:nvSpPr>
          <p:cNvPr id="10" name="Oval 9"/>
          <p:cNvSpPr/>
          <p:nvPr/>
        </p:nvSpPr>
        <p:spPr>
          <a:xfrm>
            <a:off x="3485584" y="4563512"/>
            <a:ext cx="534155" cy="435698"/>
          </a:xfrm>
          <a:prstGeom prst="ellipse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820562" y="5069941"/>
            <a:ext cx="199177" cy="84197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883244" y="2760364"/>
            <a:ext cx="534155" cy="435698"/>
          </a:xfrm>
          <a:prstGeom prst="ellipse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6317811" y="3225784"/>
            <a:ext cx="199176" cy="253734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06114" y="5911913"/>
            <a:ext cx="2409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Anitrepressor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883244" y="5797978"/>
            <a:ext cx="1842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</a:t>
            </a:r>
            <a:r>
              <a:rPr lang="en-US" sz="2800" dirty="0" smtClean="0"/>
              <a:t>epressor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750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IPTG induction and </a:t>
            </a:r>
            <a:r>
              <a:rPr lang="en-US" dirty="0" err="1" smtClean="0"/>
              <a:t>onpg</a:t>
            </a:r>
            <a:r>
              <a:rPr lang="en-US" dirty="0" smtClean="0"/>
              <a:t> testing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13039" y="-8593"/>
            <a:ext cx="6567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REPRESSOR		</a:t>
            </a:r>
            <a:r>
              <a:rPr lang="en-US" sz="2800" b="1" dirty="0" smtClean="0"/>
              <a:t>ANTIREPRESSOR</a:t>
            </a:r>
            <a:endParaRPr lang="en-US" sz="28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770110" y="1911602"/>
            <a:ext cx="5941267" cy="2440635"/>
            <a:chOff x="885046" y="2975837"/>
            <a:chExt cx="5941267" cy="2440635"/>
          </a:xfrm>
        </p:grpSpPr>
        <p:sp>
          <p:nvSpPr>
            <p:cNvPr id="7" name="Arc 6"/>
            <p:cNvSpPr/>
            <p:nvPr/>
          </p:nvSpPr>
          <p:spPr>
            <a:xfrm rot="5781256">
              <a:off x="5280979" y="3142732"/>
              <a:ext cx="1212187" cy="926816"/>
            </a:xfrm>
            <a:prstGeom prst="arc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885046" y="2975837"/>
              <a:ext cx="5941267" cy="2440635"/>
              <a:chOff x="885046" y="2975837"/>
              <a:chExt cx="5941267" cy="2440635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885046" y="2975837"/>
                <a:ext cx="5941267" cy="2440635"/>
                <a:chOff x="525806" y="3691597"/>
                <a:chExt cx="4038135" cy="1299443"/>
              </a:xfrm>
            </p:grpSpPr>
            <p:sp>
              <p:nvSpPr>
                <p:cNvPr id="11" name="Flowchart: Display 10"/>
                <p:cNvSpPr/>
                <p:nvPr/>
              </p:nvSpPr>
              <p:spPr>
                <a:xfrm>
                  <a:off x="1272536" y="4217836"/>
                  <a:ext cx="1058945" cy="773204"/>
                </a:xfrm>
                <a:prstGeom prst="flowChartDisplay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" name="Group 12"/>
                <p:cNvGrpSpPr/>
                <p:nvPr/>
              </p:nvGrpSpPr>
              <p:grpSpPr>
                <a:xfrm>
                  <a:off x="525806" y="4451386"/>
                  <a:ext cx="4038135" cy="261146"/>
                  <a:chOff x="2788467" y="2823597"/>
                  <a:chExt cx="4038135" cy="261146"/>
                </a:xfrm>
              </p:grpSpPr>
              <p:sp>
                <p:nvSpPr>
                  <p:cNvPr id="16" name="Rectangle 15"/>
                  <p:cNvSpPr/>
                  <p:nvPr/>
                </p:nvSpPr>
                <p:spPr>
                  <a:xfrm>
                    <a:off x="4054489" y="2872614"/>
                    <a:ext cx="999083" cy="160664"/>
                  </a:xfrm>
                  <a:prstGeom prst="rect">
                    <a:avLst/>
                  </a:prstGeom>
                  <a:ln/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8" name="Group 17"/>
                  <p:cNvGrpSpPr/>
                  <p:nvPr/>
                </p:nvGrpSpPr>
                <p:grpSpPr>
                  <a:xfrm>
                    <a:off x="5049153" y="2823597"/>
                    <a:ext cx="1777449" cy="213026"/>
                    <a:chOff x="5092097" y="2832616"/>
                    <a:chExt cx="1777449" cy="213026"/>
                  </a:xfrm>
                </p:grpSpPr>
                <p:sp>
                  <p:nvSpPr>
                    <p:cNvPr id="21" name="Rectangle 20"/>
                    <p:cNvSpPr/>
                    <p:nvPr/>
                  </p:nvSpPr>
                  <p:spPr>
                    <a:xfrm>
                      <a:off x="5092097" y="2881632"/>
                      <a:ext cx="1777449" cy="160664"/>
                    </a:xfrm>
                    <a:prstGeom prst="rect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2" name="TextBox 21"/>
                    <p:cNvSpPr txBox="1"/>
                    <p:nvPr/>
                  </p:nvSpPr>
                  <p:spPr>
                    <a:xfrm>
                      <a:off x="5092097" y="2832616"/>
                      <a:ext cx="1777449" cy="21302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Antirepressor gene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p:txBody>
                </p:sp>
              </p:grpSp>
              <p:sp>
                <p:nvSpPr>
                  <p:cNvPr id="19" name="Rectangle 18"/>
                  <p:cNvSpPr/>
                  <p:nvPr/>
                </p:nvSpPr>
                <p:spPr>
                  <a:xfrm>
                    <a:off x="2788467" y="2872613"/>
                    <a:ext cx="1276203" cy="160664"/>
                  </a:xfrm>
                  <a:prstGeom prst="rect">
                    <a:avLst/>
                  </a:prstGeom>
                  <a:ln/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dirty="0" smtClean="0"/>
                      <a:t>promoter</a:t>
                    </a:r>
                    <a:endParaRPr lang="en-US" dirty="0"/>
                  </a:p>
                </p:txBody>
              </p:sp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4085475" y="2823598"/>
                    <a:ext cx="947959" cy="26114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0" dirty="0" smtClean="0"/>
                      <a:t>operator</a:t>
                    </a:r>
                    <a:endParaRPr lang="en-US" dirty="0"/>
                  </a:p>
                </p:txBody>
              </p:sp>
            </p:grpSp>
            <p:sp>
              <p:nvSpPr>
                <p:cNvPr id="14" name="Pie 13"/>
                <p:cNvSpPr/>
                <p:nvPr/>
              </p:nvSpPr>
              <p:spPr>
                <a:xfrm rot="5794783">
                  <a:off x="2618756" y="3720810"/>
                  <a:ext cx="660904" cy="624689"/>
                </a:xfrm>
                <a:prstGeom prst="pie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Pie 14"/>
                <p:cNvSpPr/>
                <p:nvPr/>
              </p:nvSpPr>
              <p:spPr>
                <a:xfrm rot="5794783">
                  <a:off x="3595109" y="3709704"/>
                  <a:ext cx="660904" cy="624689"/>
                </a:xfrm>
                <a:prstGeom prst="pie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0" name="Arc 9"/>
              <p:cNvSpPr/>
              <p:nvPr/>
            </p:nvSpPr>
            <p:spPr>
              <a:xfrm rot="5781256">
                <a:off x="3844480" y="3153948"/>
                <a:ext cx="1212187" cy="926816"/>
              </a:xfrm>
              <a:prstGeom prst="arc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175" y="4422987"/>
            <a:ext cx="6143340" cy="236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033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Hopeful Results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13039" y="-8593"/>
            <a:ext cx="6567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REPRESSOR		</a:t>
            </a:r>
            <a:r>
              <a:rPr lang="en-US" sz="2800" b="1" dirty="0" smtClean="0"/>
              <a:t>ANTIREPRESSOR</a:t>
            </a:r>
            <a:endParaRPr lang="en-US" sz="2800" b="1" dirty="0"/>
          </a:p>
        </p:txBody>
      </p:sp>
      <p:pic>
        <p:nvPicPr>
          <p:cNvPr id="11" name="Content Placeholder 8" descr="onp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427" y="2104409"/>
            <a:ext cx="5469048" cy="3719757"/>
          </a:xfrm>
        </p:spPr>
      </p:pic>
      <p:sp>
        <p:nvSpPr>
          <p:cNvPr id="12" name="Oval 11"/>
          <p:cNvSpPr/>
          <p:nvPr/>
        </p:nvSpPr>
        <p:spPr>
          <a:xfrm>
            <a:off x="4596951" y="1824276"/>
            <a:ext cx="1978668" cy="4046899"/>
          </a:xfrm>
          <a:prstGeom prst="ellipse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2398873" y="1826540"/>
            <a:ext cx="1978668" cy="4046899"/>
            <a:chOff x="4596951" y="1776744"/>
            <a:chExt cx="1978668" cy="4046899"/>
          </a:xfrm>
        </p:grpSpPr>
        <p:sp>
          <p:nvSpPr>
            <p:cNvPr id="16" name="Oval 15"/>
            <p:cNvSpPr/>
            <p:nvPr/>
          </p:nvSpPr>
          <p:spPr>
            <a:xfrm>
              <a:off x="4596951" y="1776744"/>
              <a:ext cx="1978668" cy="4046899"/>
            </a:xfrm>
            <a:prstGeom prst="ellipse">
              <a:avLst/>
            </a:prstGeom>
            <a:noFill/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H="1">
              <a:off x="5015620" y="2145671"/>
              <a:ext cx="1104523" cy="3268301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15620" y="2145671"/>
              <a:ext cx="1256060" cy="3268301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21100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spectrophotometer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Measure the yellow color made</a:t>
            </a:r>
          </a:p>
          <a:p>
            <a:r>
              <a:rPr lang="en-US" dirty="0" smtClean="0"/>
              <a:t>Convert to Miller Units (measures β-galactosidase activity)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 = reaction time in minutes </a:t>
            </a:r>
            <a:endParaRPr lang="en-US" dirty="0"/>
          </a:p>
          <a:p>
            <a:r>
              <a:rPr lang="en-US" dirty="0" smtClean="0"/>
              <a:t>v = volume in mL</a:t>
            </a:r>
          </a:p>
          <a:p>
            <a:r>
              <a:rPr lang="en-US" dirty="0" smtClean="0"/>
              <a:t>OD = absorbance at 420 and 600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13039" y="-8593"/>
            <a:ext cx="6567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REPRESSOR</a:t>
            </a:r>
            <a:r>
              <a:rPr lang="en-US" sz="2800" dirty="0" smtClean="0"/>
              <a:t>		</a:t>
            </a:r>
            <a:r>
              <a:rPr lang="en-US" sz="2800" b="1" dirty="0" smtClean="0"/>
              <a:t>ANTIREPRESSOR</a:t>
            </a:r>
            <a:endParaRPr lang="en-US" sz="2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32" y="3358455"/>
            <a:ext cx="3195213" cy="110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566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Questions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391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42" y="764373"/>
            <a:ext cx="8440998" cy="1293028"/>
          </a:xfrm>
        </p:spPr>
        <p:txBody>
          <a:bodyPr>
            <a:normAutofit/>
          </a:bodyPr>
          <a:lstStyle/>
          <a:p>
            <a:r>
              <a:rPr lang="en-US" dirty="0" smtClean="0"/>
              <a:t>Repressor</a:t>
            </a:r>
            <a:endParaRPr lang="en-US" dirty="0"/>
          </a:p>
        </p:txBody>
      </p:sp>
      <p:sp>
        <p:nvSpPr>
          <p:cNvPr id="18" name="Pie 17"/>
          <p:cNvSpPr/>
          <p:nvPr/>
        </p:nvSpPr>
        <p:spPr>
          <a:xfrm rot="5794783">
            <a:off x="6027528" y="4395349"/>
            <a:ext cx="660904" cy="624689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6133" y="4409114"/>
            <a:ext cx="1976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Repressor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706133" y="5099737"/>
            <a:ext cx="2264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RNA Polymerase</a:t>
            </a:r>
            <a:endParaRPr lang="en-US" sz="2800" dirty="0"/>
          </a:p>
        </p:txBody>
      </p:sp>
      <p:sp>
        <p:nvSpPr>
          <p:cNvPr id="23" name="Flowchart: Display 22"/>
          <p:cNvSpPr/>
          <p:nvPr/>
        </p:nvSpPr>
        <p:spPr>
          <a:xfrm>
            <a:off x="5983615" y="5250070"/>
            <a:ext cx="722518" cy="595300"/>
          </a:xfrm>
          <a:prstGeom prst="flowChartDisplay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472254" y="3618418"/>
            <a:ext cx="3309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Transcription</a:t>
            </a:r>
            <a:r>
              <a:rPr lang="en-US" sz="2400" dirty="0" smtClean="0"/>
              <a:t> </a:t>
            </a:r>
            <a:r>
              <a:rPr lang="en-US" sz="2800" dirty="0" smtClean="0"/>
              <a:t>stops</a:t>
            </a:r>
            <a:endParaRPr lang="en-US" sz="2400" dirty="0"/>
          </a:p>
        </p:txBody>
      </p:sp>
      <p:sp>
        <p:nvSpPr>
          <p:cNvPr id="24" name="Flowchart: Display 23"/>
          <p:cNvSpPr/>
          <p:nvPr/>
        </p:nvSpPr>
        <p:spPr>
          <a:xfrm>
            <a:off x="909061" y="2694237"/>
            <a:ext cx="1525771" cy="1230977"/>
          </a:xfrm>
          <a:prstGeom prst="flowChartDisplay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446690" y="2190699"/>
            <a:ext cx="6508663" cy="1302316"/>
            <a:chOff x="2788467" y="2250060"/>
            <a:chExt cx="4517269" cy="818013"/>
          </a:xfrm>
        </p:grpSpPr>
        <p:sp>
          <p:nvSpPr>
            <p:cNvPr id="37" name="Rectangle 36"/>
            <p:cNvSpPr/>
            <p:nvPr/>
          </p:nvSpPr>
          <p:spPr>
            <a:xfrm>
              <a:off x="4054489" y="2872614"/>
              <a:ext cx="999083" cy="160664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5049153" y="2816755"/>
              <a:ext cx="2256583" cy="251318"/>
              <a:chOff x="5092097" y="2825774"/>
              <a:chExt cx="2256583" cy="251318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5092097" y="2881633"/>
                <a:ext cx="2256583" cy="16066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746387" y="2825774"/>
                <a:ext cx="1602292" cy="251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gene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8" name="Rectangle 37"/>
            <p:cNvSpPr/>
            <p:nvPr/>
          </p:nvSpPr>
          <p:spPr>
            <a:xfrm>
              <a:off x="2788467" y="2872613"/>
              <a:ext cx="1276203" cy="160664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promoter</a:t>
              </a:r>
              <a:endParaRPr lang="en-US" dirty="0"/>
            </a:p>
          </p:txBody>
        </p:sp>
        <p:cxnSp>
          <p:nvCxnSpPr>
            <p:cNvPr id="40" name="Straight Connector 39"/>
            <p:cNvCxnSpPr/>
            <p:nvPr/>
          </p:nvCxnSpPr>
          <p:spPr>
            <a:xfrm flipV="1">
              <a:off x="4217405" y="2439478"/>
              <a:ext cx="0" cy="433135"/>
            </a:xfrm>
            <a:prstGeom prst="line">
              <a:avLst/>
            </a:prstGeom>
            <a:ln w="1905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3603049" y="2250060"/>
              <a:ext cx="1039237" cy="289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operator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531985" y="2513921"/>
            <a:ext cx="1233332" cy="1105079"/>
            <a:chOff x="4771534" y="2481746"/>
            <a:chExt cx="855981" cy="694124"/>
          </a:xfrm>
        </p:grpSpPr>
        <p:sp>
          <p:nvSpPr>
            <p:cNvPr id="5" name="Pie 4"/>
            <p:cNvSpPr/>
            <p:nvPr/>
          </p:nvSpPr>
          <p:spPr>
            <a:xfrm rot="5794783">
              <a:off x="4753427" y="2499853"/>
              <a:ext cx="660904" cy="624689"/>
            </a:xfrm>
            <a:prstGeom prst="pi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 rot="5794783">
              <a:off x="4869075" y="2516463"/>
              <a:ext cx="660904" cy="624689"/>
            </a:xfrm>
            <a:prstGeom prst="pi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Pie 16"/>
            <p:cNvSpPr/>
            <p:nvPr/>
          </p:nvSpPr>
          <p:spPr>
            <a:xfrm rot="5794783">
              <a:off x="4984719" y="2533073"/>
              <a:ext cx="660904" cy="624689"/>
            </a:xfrm>
            <a:prstGeom prst="pi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6" name="Straight Arrow Connector 5"/>
          <p:cNvCxnSpPr/>
          <p:nvPr/>
        </p:nvCxnSpPr>
        <p:spPr>
          <a:xfrm>
            <a:off x="2369060" y="3829338"/>
            <a:ext cx="438862" cy="0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" name="Multiply 7"/>
          <p:cNvSpPr/>
          <p:nvPr/>
        </p:nvSpPr>
        <p:spPr>
          <a:xfrm>
            <a:off x="2823324" y="3587388"/>
            <a:ext cx="470030" cy="483900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42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42" y="764373"/>
            <a:ext cx="8440998" cy="1293028"/>
          </a:xfrm>
        </p:spPr>
        <p:txBody>
          <a:bodyPr>
            <a:normAutofit/>
          </a:bodyPr>
          <a:lstStyle/>
          <a:p>
            <a:r>
              <a:rPr lang="en-US" dirty="0" err="1" smtClean="0"/>
              <a:t>antirepressor</a:t>
            </a:r>
            <a:endParaRPr lang="en-US" dirty="0"/>
          </a:p>
        </p:txBody>
      </p:sp>
      <p:sp>
        <p:nvSpPr>
          <p:cNvPr id="18" name="Pie 17"/>
          <p:cNvSpPr/>
          <p:nvPr/>
        </p:nvSpPr>
        <p:spPr>
          <a:xfrm rot="5794783">
            <a:off x="5653163" y="4395349"/>
            <a:ext cx="660904" cy="624689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47549" y="4409114"/>
            <a:ext cx="1935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Repressor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6687625" y="5099737"/>
            <a:ext cx="2283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RNA Polymerase</a:t>
            </a:r>
            <a:endParaRPr lang="en-US" sz="2800" dirty="0"/>
          </a:p>
        </p:txBody>
      </p:sp>
      <p:sp>
        <p:nvSpPr>
          <p:cNvPr id="20" name="Oval 19"/>
          <p:cNvSpPr/>
          <p:nvPr/>
        </p:nvSpPr>
        <p:spPr>
          <a:xfrm>
            <a:off x="5635463" y="6142179"/>
            <a:ext cx="574061" cy="59658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Display 22"/>
          <p:cNvSpPr/>
          <p:nvPr/>
        </p:nvSpPr>
        <p:spPr>
          <a:xfrm>
            <a:off x="5635463" y="5250070"/>
            <a:ext cx="722518" cy="595300"/>
          </a:xfrm>
          <a:prstGeom prst="flowChartDisplay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472380" y="6048137"/>
            <a:ext cx="2671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Antirepressor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5028344" y="3716992"/>
            <a:ext cx="4104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Transcription</a:t>
            </a:r>
            <a:r>
              <a:rPr lang="en-US" sz="2000" dirty="0" smtClean="0"/>
              <a:t> </a:t>
            </a:r>
            <a:r>
              <a:rPr lang="en-US" sz="2800" dirty="0" smtClean="0"/>
              <a:t>continues</a:t>
            </a:r>
            <a:endParaRPr lang="en-US" sz="2000" dirty="0"/>
          </a:p>
        </p:txBody>
      </p:sp>
      <p:sp>
        <p:nvSpPr>
          <p:cNvPr id="28" name="Flowchart: Display 27"/>
          <p:cNvSpPr/>
          <p:nvPr/>
        </p:nvSpPr>
        <p:spPr>
          <a:xfrm>
            <a:off x="1592569" y="2937172"/>
            <a:ext cx="1427530" cy="1184656"/>
          </a:xfrm>
          <a:prstGeom prst="flowChartDisplay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2414628" y="3033780"/>
            <a:ext cx="961907" cy="926677"/>
            <a:chOff x="1882341" y="4280890"/>
            <a:chExt cx="713545" cy="604826"/>
          </a:xfrm>
        </p:grpSpPr>
        <p:sp>
          <p:nvSpPr>
            <p:cNvPr id="48" name="Oval 47"/>
            <p:cNvSpPr/>
            <p:nvPr/>
          </p:nvSpPr>
          <p:spPr>
            <a:xfrm>
              <a:off x="1882341" y="4280890"/>
              <a:ext cx="574061" cy="596581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2021825" y="4289135"/>
              <a:ext cx="574061" cy="596581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85926" y="3295003"/>
            <a:ext cx="6346115" cy="400112"/>
            <a:chOff x="2788467" y="2823597"/>
            <a:chExt cx="4707562" cy="261146"/>
          </a:xfrm>
        </p:grpSpPr>
        <p:sp>
          <p:nvSpPr>
            <p:cNvPr id="36" name="Rectangle 35"/>
            <p:cNvSpPr/>
            <p:nvPr/>
          </p:nvSpPr>
          <p:spPr>
            <a:xfrm>
              <a:off x="4054489" y="2872614"/>
              <a:ext cx="999083" cy="160664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5049152" y="2823597"/>
              <a:ext cx="2446877" cy="261145"/>
              <a:chOff x="5092096" y="2832616"/>
              <a:chExt cx="2446877" cy="261145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5092096" y="2881632"/>
                <a:ext cx="2446877" cy="192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5736426" y="2832616"/>
                <a:ext cx="1802546" cy="261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gene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3" name="Rectangle 42"/>
            <p:cNvSpPr/>
            <p:nvPr/>
          </p:nvSpPr>
          <p:spPr>
            <a:xfrm>
              <a:off x="2788467" y="2872613"/>
              <a:ext cx="1276203" cy="160664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promoter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085475" y="2823598"/>
              <a:ext cx="947959" cy="2611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operator</a:t>
              </a:r>
              <a:endParaRPr lang="en-US" dirty="0"/>
            </a:p>
          </p:txBody>
        </p:sp>
      </p:grpSp>
      <p:sp>
        <p:nvSpPr>
          <p:cNvPr id="34" name="Pie 33"/>
          <p:cNvSpPr/>
          <p:nvPr/>
        </p:nvSpPr>
        <p:spPr>
          <a:xfrm rot="5794783">
            <a:off x="3346539" y="2233153"/>
            <a:ext cx="1012597" cy="842123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Pie 34"/>
          <p:cNvSpPr/>
          <p:nvPr/>
        </p:nvSpPr>
        <p:spPr>
          <a:xfrm rot="5794783">
            <a:off x="3519483" y="2233153"/>
            <a:ext cx="1012597" cy="842123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120283" y="3983305"/>
            <a:ext cx="200912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9279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putative </a:t>
            </a:r>
            <a:r>
              <a:rPr lang="en-US" dirty="0" err="1" smtClean="0"/>
              <a:t>antirepressor</a:t>
            </a:r>
            <a:endParaRPr lang="en-US" dirty="0" smtClean="0"/>
          </a:p>
          <a:p>
            <a:r>
              <a:rPr lang="en-US" dirty="0" smtClean="0"/>
              <a:t>Test the </a:t>
            </a:r>
            <a:r>
              <a:rPr lang="en-US" dirty="0" err="1" smtClean="0"/>
              <a:t>antirepressor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lacZ</a:t>
            </a:r>
            <a:r>
              <a:rPr lang="en-US" dirty="0" smtClean="0"/>
              <a:t> as a reporter gene</a:t>
            </a:r>
          </a:p>
          <a:p>
            <a:pPr lvl="1"/>
            <a:r>
              <a:rPr lang="en-US" u="sng" dirty="0" err="1" smtClean="0"/>
              <a:t>lacZ</a:t>
            </a:r>
            <a:r>
              <a:rPr lang="en-US" u="sng" dirty="0" smtClean="0"/>
              <a:t> codes for </a:t>
            </a:r>
            <a:r>
              <a:rPr lang="el-GR" u="sng" dirty="0" smtClean="0"/>
              <a:t>β-</a:t>
            </a:r>
            <a:r>
              <a:rPr lang="en-US" u="sng" dirty="0"/>
              <a:t>galactosidase</a:t>
            </a:r>
            <a:endParaRPr lang="en-US" u="sng" dirty="0" smtClean="0"/>
          </a:p>
          <a:p>
            <a:pPr lvl="1"/>
            <a:r>
              <a:rPr lang="en-US" dirty="0" smtClean="0"/>
              <a:t>IPTG and ONPG</a:t>
            </a:r>
          </a:p>
          <a:p>
            <a:r>
              <a:rPr lang="en-US" dirty="0" smtClean="0"/>
              <a:t>Use spectrophotometer to calculate Miller Units</a:t>
            </a:r>
          </a:p>
          <a:p>
            <a:r>
              <a:rPr lang="en-US" dirty="0" smtClean="0"/>
              <a:t>Everything will be done in </a:t>
            </a:r>
            <a:r>
              <a:rPr lang="en-US" i="1" dirty="0" smtClean="0"/>
              <a:t>Bacillus subtilis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52132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the putative antirepressor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2383864"/>
            <a:ext cx="7772400" cy="3899241"/>
          </a:xfrm>
        </p:spPr>
        <p:txBody>
          <a:bodyPr>
            <a:normAutofit/>
          </a:bodyPr>
          <a:lstStyle/>
          <a:p>
            <a:r>
              <a:rPr lang="en-US" dirty="0"/>
              <a:t>Yuan et al (2014</a:t>
            </a:r>
            <a:r>
              <a:rPr lang="en-US" dirty="0" smtClean="0"/>
              <a:t>)</a:t>
            </a:r>
          </a:p>
          <a:p>
            <a:r>
              <a:rPr lang="en-US" dirty="0" smtClean="0"/>
              <a:t>Via conceptual translation </a:t>
            </a:r>
          </a:p>
          <a:p>
            <a:pPr lvl="1"/>
            <a:r>
              <a:rPr lang="en-US" dirty="0" smtClean="0"/>
              <a:t>putative antirepressor (gp37)</a:t>
            </a:r>
          </a:p>
          <a:p>
            <a:r>
              <a:rPr lang="en-US" dirty="0" smtClean="0"/>
              <a:t>BUT Promoter, Operator, and Repressor were not annotated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270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Experiment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putative </a:t>
            </a:r>
            <a:r>
              <a:rPr lang="en-US" dirty="0" err="1" smtClean="0"/>
              <a:t>antirepressor</a:t>
            </a:r>
            <a:endParaRPr lang="en-US" dirty="0" smtClean="0"/>
          </a:p>
          <a:p>
            <a:r>
              <a:rPr lang="en-US" dirty="0" smtClean="0"/>
              <a:t>Identify promoter, operator, and repressor</a:t>
            </a:r>
          </a:p>
          <a:p>
            <a:r>
              <a:rPr lang="en-US" dirty="0" smtClean="0"/>
              <a:t>Test the repressor 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lacZ</a:t>
            </a:r>
            <a:r>
              <a:rPr lang="en-US" dirty="0"/>
              <a:t> as a reporter gene</a:t>
            </a:r>
          </a:p>
          <a:p>
            <a:pPr lvl="1"/>
            <a:r>
              <a:rPr lang="en-US" dirty="0"/>
              <a:t>IPTG and ONPG</a:t>
            </a:r>
          </a:p>
          <a:p>
            <a:r>
              <a:rPr lang="en-US" dirty="0" smtClean="0"/>
              <a:t>Test the </a:t>
            </a:r>
            <a:r>
              <a:rPr lang="en-US" dirty="0" err="1" smtClean="0"/>
              <a:t>antirepressor</a:t>
            </a:r>
            <a:endParaRPr lang="en-US" dirty="0" smtClean="0"/>
          </a:p>
          <a:p>
            <a:pPr lvl="1"/>
            <a:r>
              <a:rPr lang="en-US" dirty="0"/>
              <a:t>Use </a:t>
            </a:r>
            <a:r>
              <a:rPr lang="en-US" dirty="0" err="1"/>
              <a:t>lacZ</a:t>
            </a:r>
            <a:r>
              <a:rPr lang="en-US" dirty="0"/>
              <a:t> as a reporter gene</a:t>
            </a:r>
          </a:p>
          <a:p>
            <a:pPr lvl="1"/>
            <a:r>
              <a:rPr lang="en-US" dirty="0"/>
              <a:t>IPTG and </a:t>
            </a:r>
            <a:r>
              <a:rPr lang="en-US" dirty="0" smtClean="0"/>
              <a:t>ONPG</a:t>
            </a:r>
          </a:p>
          <a:p>
            <a:r>
              <a:rPr lang="en-US" dirty="0" smtClean="0"/>
              <a:t>Use spectrophotometer to calculate Miller 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940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263" y="709204"/>
            <a:ext cx="7905376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Constructing plasmids</a:t>
            </a:r>
            <a:endParaRPr lang="en-US" dirty="0"/>
          </a:p>
        </p:txBody>
      </p:sp>
      <p:pic>
        <p:nvPicPr>
          <p:cNvPr id="4" name="Content Placeholder 3" descr="Screen Shot 2017-04-25 at 3.33.25 PM.pn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4560"/>
            <a:ext cx="4671750" cy="3315106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 putative repressor gene at BAM site with promoter, operator</a:t>
            </a:r>
          </a:p>
          <a:p>
            <a:r>
              <a:rPr lang="en-US" dirty="0" smtClean="0"/>
              <a:t>Via Gibson Assembly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13039" y="-8593"/>
            <a:ext cx="6567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REPRESSOR</a:t>
            </a:r>
            <a:r>
              <a:rPr lang="en-US" sz="2800" dirty="0" smtClean="0"/>
              <a:t>		ANTIREPRESSOR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3060071" y="4345663"/>
            <a:ext cx="534155" cy="435698"/>
          </a:xfrm>
          <a:prstGeom prst="ellipse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54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Content Placeholder 14" descr="Screen Shot 2017-04-25 at 4.23.54 PM.pn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06" y="2307147"/>
            <a:ext cx="3975943" cy="2994433"/>
          </a:xfrm>
        </p:spPr>
      </p:pic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promoter and operator </a:t>
            </a:r>
            <a:r>
              <a:rPr lang="en-US" dirty="0" smtClean="0"/>
              <a:t>at </a:t>
            </a:r>
            <a:r>
              <a:rPr lang="en-US" dirty="0" smtClean="0"/>
              <a:t>the </a:t>
            </a:r>
            <a:r>
              <a:rPr lang="en-US" dirty="0" err="1" smtClean="0"/>
              <a:t>HindIII</a:t>
            </a:r>
            <a:r>
              <a:rPr lang="en-US" dirty="0" smtClean="0"/>
              <a:t> site</a:t>
            </a:r>
          </a:p>
          <a:p>
            <a:r>
              <a:rPr lang="en-US" dirty="0" smtClean="0"/>
              <a:t>Gibson </a:t>
            </a:r>
            <a:r>
              <a:rPr lang="en-US" dirty="0" smtClean="0"/>
              <a:t>Assembly</a:t>
            </a:r>
          </a:p>
          <a:p>
            <a:endParaRPr lang="en-US" dirty="0"/>
          </a:p>
          <a:p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13039" y="-8593"/>
            <a:ext cx="6567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REPRESSOR</a:t>
            </a:r>
            <a:r>
              <a:rPr lang="en-US" sz="2800" dirty="0" smtClean="0"/>
              <a:t>		ANTIREPRESSOR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1149791" y="2307147"/>
            <a:ext cx="1021910" cy="772163"/>
          </a:xfrm>
          <a:prstGeom prst="ellipse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44263" y="709204"/>
            <a:ext cx="79053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Constructing plasmids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688670" y="3079310"/>
            <a:ext cx="1021910" cy="772163"/>
          </a:xfrm>
          <a:prstGeom prst="ellipse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89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7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IPTG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13039" y="-8593"/>
            <a:ext cx="6567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REPRESSOR</a:t>
            </a:r>
            <a:r>
              <a:rPr lang="en-US" sz="2800" dirty="0" smtClean="0"/>
              <a:t>		ANTIREPRESSOR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Isopropyl </a:t>
            </a:r>
            <a:r>
              <a:rPr lang="el-GR" dirty="0"/>
              <a:t>β-</a:t>
            </a:r>
            <a:r>
              <a:rPr lang="en-US" dirty="0"/>
              <a:t>D-1-thiogalactopyranoside</a:t>
            </a:r>
          </a:p>
        </p:txBody>
      </p:sp>
      <p:sp>
        <p:nvSpPr>
          <p:cNvPr id="7" name="Flowchart: Display 6"/>
          <p:cNvSpPr/>
          <p:nvPr/>
        </p:nvSpPr>
        <p:spPr>
          <a:xfrm>
            <a:off x="1301582" y="3689411"/>
            <a:ext cx="1651229" cy="1295059"/>
          </a:xfrm>
          <a:prstGeom prst="flowChartDisplay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801191" y="3159660"/>
            <a:ext cx="6296726" cy="1349282"/>
            <a:chOff x="2788467" y="2250060"/>
            <a:chExt cx="4038135" cy="805577"/>
          </a:xfrm>
        </p:grpSpPr>
        <p:sp>
          <p:nvSpPr>
            <p:cNvPr id="14" name="Rectangle 13"/>
            <p:cNvSpPr/>
            <p:nvPr/>
          </p:nvSpPr>
          <p:spPr>
            <a:xfrm>
              <a:off x="4054489" y="2872614"/>
              <a:ext cx="999083" cy="160664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049153" y="2816755"/>
              <a:ext cx="1777449" cy="238882"/>
              <a:chOff x="5092097" y="2825774"/>
              <a:chExt cx="1777449" cy="238882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5092097" y="2881632"/>
                <a:ext cx="1777449" cy="16066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096516" y="2825774"/>
                <a:ext cx="1728644" cy="238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</a:rPr>
                  <a:t>R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epressor gene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2788467" y="2872613"/>
              <a:ext cx="1276203" cy="160664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promoter</a:t>
              </a:r>
              <a:endParaRPr lang="en-US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V="1">
              <a:off x="4217405" y="2439478"/>
              <a:ext cx="0" cy="433135"/>
            </a:xfrm>
            <a:prstGeom prst="line">
              <a:avLst/>
            </a:prstGeom>
            <a:ln w="1905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714132" y="2250060"/>
              <a:ext cx="886923" cy="251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operator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057952" y="3499709"/>
            <a:ext cx="1334744" cy="1162606"/>
            <a:chOff x="4771534" y="2481746"/>
            <a:chExt cx="855981" cy="694124"/>
          </a:xfrm>
        </p:grpSpPr>
        <p:sp>
          <p:nvSpPr>
            <p:cNvPr id="11" name="Pie 10"/>
            <p:cNvSpPr/>
            <p:nvPr/>
          </p:nvSpPr>
          <p:spPr>
            <a:xfrm rot="5794783">
              <a:off x="4753427" y="2499853"/>
              <a:ext cx="660904" cy="624689"/>
            </a:xfrm>
            <a:prstGeom prst="pi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Pie 11"/>
            <p:cNvSpPr/>
            <p:nvPr/>
          </p:nvSpPr>
          <p:spPr>
            <a:xfrm rot="5794783">
              <a:off x="4869075" y="2516463"/>
              <a:ext cx="660904" cy="624689"/>
            </a:xfrm>
            <a:prstGeom prst="pi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 rot="5794783">
              <a:off x="4984719" y="2533073"/>
              <a:ext cx="660904" cy="624689"/>
            </a:xfrm>
            <a:prstGeom prst="pi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071309" y="4858081"/>
            <a:ext cx="3072691" cy="1052191"/>
            <a:chOff x="6071309" y="4774461"/>
            <a:chExt cx="3072691" cy="1052191"/>
          </a:xfrm>
        </p:grpSpPr>
        <p:sp>
          <p:nvSpPr>
            <p:cNvPr id="37" name="Pie 36"/>
            <p:cNvSpPr/>
            <p:nvPr/>
          </p:nvSpPr>
          <p:spPr>
            <a:xfrm rot="5794783">
              <a:off x="5995252" y="4850518"/>
              <a:ext cx="1052191" cy="900077"/>
            </a:xfrm>
            <a:prstGeom prst="pi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929932" y="4868446"/>
              <a:ext cx="221406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Lacl</a:t>
              </a:r>
              <a:r>
                <a:rPr lang="en-US" sz="2400" dirty="0" smtClean="0"/>
                <a:t> repressor</a:t>
              </a:r>
            </a:p>
            <a:p>
              <a:r>
                <a:rPr lang="en-US" sz="2400" u="sng" dirty="0" smtClean="0"/>
                <a:t>NOT phiCM</a:t>
              </a:r>
              <a:r>
                <a:rPr lang="en-US" sz="2400" u="sng" dirty="0"/>
                <a:t>3</a:t>
              </a:r>
              <a:endParaRPr lang="en-US" sz="2400" u="sng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808583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609</TotalTime>
  <Words>290</Words>
  <Application>Microsoft Macintosh PowerPoint</Application>
  <PresentationFormat>On-screen Show (4:3)</PresentationFormat>
  <Paragraphs>105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Vapor Trail</vt:lpstr>
      <vt:lpstr>Antirepressor identification  in bacillus bacteriophage  phicm3</vt:lpstr>
      <vt:lpstr>Repressor</vt:lpstr>
      <vt:lpstr>antirepressor</vt:lpstr>
      <vt:lpstr>Experiment outline</vt:lpstr>
      <vt:lpstr>Identify the putative antirepressor</vt:lpstr>
      <vt:lpstr>New Experiment outline</vt:lpstr>
      <vt:lpstr>Constructing plasmids</vt:lpstr>
      <vt:lpstr>PowerPoint Presentation</vt:lpstr>
      <vt:lpstr>IPTG</vt:lpstr>
      <vt:lpstr>IPTG Induction</vt:lpstr>
      <vt:lpstr>ONPG Test</vt:lpstr>
      <vt:lpstr>Hopeful Results</vt:lpstr>
      <vt:lpstr>Constructing plasmids</vt:lpstr>
      <vt:lpstr>IPTG induction and onpg testing</vt:lpstr>
      <vt:lpstr>Hopeful Results</vt:lpstr>
      <vt:lpstr>spectrophotometer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Antirepressor identification in bacteriophage phicm3</dc:title>
  <dc:creator>Bethany Yachuw</dc:creator>
  <cp:lastModifiedBy>Bethany Yachuw</cp:lastModifiedBy>
  <cp:revision>48</cp:revision>
  <dcterms:created xsi:type="dcterms:W3CDTF">2017-05-01T23:09:54Z</dcterms:created>
  <dcterms:modified xsi:type="dcterms:W3CDTF">2017-05-11T13:55:29Z</dcterms:modified>
</cp:coreProperties>
</file>