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1"/>
  </p:sldMasterIdLst>
  <p:notesMasterIdLst>
    <p:notesMasterId r:id="rId15"/>
  </p:notesMasterIdLst>
  <p:sldIdLst>
    <p:sldId id="256" r:id="rId2"/>
    <p:sldId id="259" r:id="rId3"/>
    <p:sldId id="257" r:id="rId4"/>
    <p:sldId id="258" r:id="rId5"/>
    <p:sldId id="265" r:id="rId6"/>
    <p:sldId id="266" r:id="rId7"/>
    <p:sldId id="260" r:id="rId8"/>
    <p:sldId id="261" r:id="rId9"/>
    <p:sldId id="263" r:id="rId10"/>
    <p:sldId id="267" r:id="rId11"/>
    <p:sldId id="264"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w Davies" initials="AD [7]" lastIdx="1" clrIdx="6">
    <p:extLst/>
  </p:cmAuthor>
  <p:cmAuthor id="1" name="Andrew Davies" initials="AD" lastIdx="6" clrIdx="0">
    <p:extLst/>
  </p:cmAuthor>
  <p:cmAuthor id="2" name="Andrew Davies" initials="AD [2]" lastIdx="1" clrIdx="1">
    <p:extLst/>
  </p:cmAuthor>
  <p:cmAuthor id="3" name="Andrew Davies" initials="AD [3]" lastIdx="1" clrIdx="2">
    <p:extLst/>
  </p:cmAuthor>
  <p:cmAuthor id="4" name="Andrew Davies" initials="AD [4]" lastIdx="1" clrIdx="3">
    <p:extLst/>
  </p:cmAuthor>
  <p:cmAuthor id="5" name="Andrew Davies" initials="AD [5]" lastIdx="1" clrIdx="4">
    <p:extLst/>
  </p:cmAuthor>
  <p:cmAuthor id="6" name="Andrew Davies"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2"/>
    <p:restoredTop sz="88503"/>
  </p:normalViewPr>
  <p:slideViewPr>
    <p:cSldViewPr snapToGrid="0" snapToObjects="1">
      <p:cViewPr>
        <p:scale>
          <a:sx n="70" d="100"/>
          <a:sy n="70" d="100"/>
        </p:scale>
        <p:origin x="172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371DA-B95B-3944-85FA-CF7C8962EFC8}" type="datetimeFigureOut">
              <a:rPr lang="en-US" smtClean="0"/>
              <a:t>5/8/17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C3DDB-CDA9-DD49-AF59-E35CFBE5E1BE}" type="slidenum">
              <a:rPr lang="en-US" smtClean="0"/>
              <a:t>‹#›</a:t>
            </a:fld>
            <a:endParaRPr lang="en-US"/>
          </a:p>
        </p:txBody>
      </p:sp>
    </p:spTree>
    <p:extLst>
      <p:ext uri="{BB962C8B-B14F-4D97-AF65-F5344CB8AC3E}">
        <p14:creationId xmlns:p14="http://schemas.microsoft.com/office/powerpoint/2010/main" val="158234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2</a:t>
            </a:fld>
            <a:endParaRPr lang="en-US"/>
          </a:p>
        </p:txBody>
      </p:sp>
    </p:spTree>
    <p:extLst>
      <p:ext uri="{BB962C8B-B14F-4D97-AF65-F5344CB8AC3E}">
        <p14:creationId xmlns:p14="http://schemas.microsoft.com/office/powerpoint/2010/main" val="632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Ryanodine receptors are ion channels that release Ca</a:t>
            </a:r>
            <a:r>
              <a:rPr lang="en-US" baseline="30000" dirty="0" smtClean="0"/>
              <a:t>2+</a:t>
            </a:r>
            <a:r>
              <a:rPr lang="en-US" dirty="0" smtClean="0"/>
              <a:t> from the ER in animal tissues like neurons and muscles.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Resulting increase in Ca</a:t>
            </a:r>
            <a:r>
              <a:rPr lang="en-US" baseline="30000" dirty="0" smtClean="0"/>
              <a:t>2+</a:t>
            </a:r>
            <a:r>
              <a:rPr lang="en-US" dirty="0" smtClean="0"/>
              <a:t> from RYR2 channel triggers the cardiac muscle to contract, which pumps blood out of the heart.</a:t>
            </a:r>
          </a:p>
          <a:p>
            <a:r>
              <a:rPr lang="en-US" dirty="0" smtClean="0"/>
              <a:t>3 major forms: RYR1 in skeletal muscle, RYR2 in heart muscle, RYR3 in the brain</a:t>
            </a:r>
          </a:p>
          <a:p>
            <a:r>
              <a:rPr lang="en-US" dirty="0" smtClean="0"/>
              <a:t>A gain-of-function RyR2 mutation (R176Q) can lead to increased activity of RYR2 receptor </a:t>
            </a:r>
          </a:p>
          <a:p>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3</a:t>
            </a:fld>
            <a:endParaRPr lang="en-US"/>
          </a:p>
        </p:txBody>
      </p:sp>
    </p:spTree>
    <p:extLst>
      <p:ext uri="{BB962C8B-B14F-4D97-AF65-F5344CB8AC3E}">
        <p14:creationId xmlns:p14="http://schemas.microsoft.com/office/powerpoint/2010/main" val="123948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Panel A illustrates how axons can regrow, B shows how they can regrow incorrectly in the </a:t>
            </a:r>
            <a:r>
              <a:rPr lang="en-US" sz="1200" b="0" i="1" kern="1200" dirty="0" smtClean="0">
                <a:solidFill>
                  <a:schemeClr val="tx1"/>
                </a:solidFill>
                <a:effectLst/>
                <a:latin typeface="+mn-lt"/>
                <a:ea typeface="+mn-ea"/>
                <a:cs typeface="+mn-cs"/>
              </a:rPr>
              <a:t>unc-68</a:t>
            </a:r>
            <a:r>
              <a:rPr lang="en-US" sz="1200" b="0" i="0" kern="1200" dirty="0" smtClean="0">
                <a:solidFill>
                  <a:schemeClr val="tx1"/>
                </a:solidFill>
                <a:effectLst/>
                <a:latin typeface="+mn-lt"/>
                <a:ea typeface="+mn-ea"/>
                <a:cs typeface="+mn-cs"/>
              </a:rPr>
              <a:t> loss-of-function mutant, and D shows the quantitation of the success rate. </a:t>
            </a:r>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5</a:t>
            </a:fld>
            <a:endParaRPr lang="en-US"/>
          </a:p>
        </p:txBody>
      </p:sp>
    </p:spTree>
    <p:extLst>
      <p:ext uri="{BB962C8B-B14F-4D97-AF65-F5344CB8AC3E}">
        <p14:creationId xmlns:p14="http://schemas.microsoft.com/office/powerpoint/2010/main" val="174184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repair template to produce a specific edit</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CRISPR/Cas9 complex consists of</a:t>
            </a: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imp molecules that introduce a mutation into the DNA.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molecule is the Cas9 enzyme which acts like a pair of “molecular scissors” that can cut the two strands of DNA at a specific location so that DNA can be added.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molecule is the guide RNA (gRNA) which consists of about 20 nucleotides  which “guides” Cas9 to cut at the right location in the genome.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cut is made on both strands of the DNA, the cell recognizes that the DNA is damaged and tries to repair it. This is when changes to one or more genes can be introduced in the genome of a cell of interest. </a:t>
            </a:r>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6</a:t>
            </a:fld>
            <a:endParaRPr lang="en-US"/>
          </a:p>
        </p:txBody>
      </p:sp>
    </p:spTree>
    <p:extLst>
      <p:ext uri="{BB962C8B-B14F-4D97-AF65-F5344CB8AC3E}">
        <p14:creationId xmlns:p14="http://schemas.microsoft.com/office/powerpoint/2010/main" val="29414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Obtained nucleotide coding sequence for </a:t>
            </a:r>
            <a:r>
              <a:rPr lang="en-US" i="1" dirty="0" smtClean="0"/>
              <a:t>unc-68</a:t>
            </a:r>
            <a:r>
              <a:rPr lang="en-US" dirty="0" smtClean="0"/>
              <a:t> and amino acid sequence for UNC-68 from </a:t>
            </a:r>
            <a:r>
              <a:rPr lang="en-US" dirty="0" err="1" smtClean="0"/>
              <a:t>wormbase.org</a:t>
            </a:r>
            <a:endParaRPr lang="en-US" dirty="0" smtClean="0"/>
          </a:p>
          <a:p>
            <a:endParaRPr lang="en-US" dirty="0" smtClean="0"/>
          </a:p>
          <a:p>
            <a:pPr lvl="0"/>
            <a:r>
              <a:rPr lang="en-US" dirty="0" smtClean="0"/>
              <a:t>Took the DNA sequence and translated that sequence online using the </a:t>
            </a:r>
            <a:r>
              <a:rPr lang="en-US" dirty="0" err="1" smtClean="0"/>
              <a:t>ExPASy</a:t>
            </a:r>
            <a:r>
              <a:rPr lang="en-US" dirty="0" smtClean="0"/>
              <a:t> tool to obtain an alignment of the nucleotide with the protein sequence. </a:t>
            </a:r>
          </a:p>
          <a:p>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7</a:t>
            </a:fld>
            <a:endParaRPr lang="en-US"/>
          </a:p>
        </p:txBody>
      </p:sp>
    </p:spTree>
    <p:extLst>
      <p:ext uri="{BB962C8B-B14F-4D97-AF65-F5344CB8AC3E}">
        <p14:creationId xmlns:p14="http://schemas.microsoft.com/office/powerpoint/2010/main" val="156941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8</a:t>
            </a:fld>
            <a:endParaRPr lang="en-US"/>
          </a:p>
        </p:txBody>
      </p:sp>
    </p:spTree>
    <p:extLst>
      <p:ext uri="{BB962C8B-B14F-4D97-AF65-F5344CB8AC3E}">
        <p14:creationId xmlns:p14="http://schemas.microsoft.com/office/powerpoint/2010/main" val="41474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gonads of wild-type </a:t>
            </a:r>
            <a:r>
              <a:rPr lang="en-US" i="1" dirty="0" smtClean="0"/>
              <a:t>C. elegans</a:t>
            </a:r>
            <a:r>
              <a:rPr lang="en-US" dirty="0" smtClean="0"/>
              <a:t> will be injected with plasmids that allow for germline expression of </a:t>
            </a:r>
            <a:r>
              <a:rPr lang="en-US" dirty="0" err="1" smtClean="0"/>
              <a:t>sgRNAs</a:t>
            </a:r>
            <a:r>
              <a:rPr lang="en-US" dirty="0" smtClean="0"/>
              <a:t> that target the </a:t>
            </a:r>
            <a:r>
              <a:rPr lang="en-US" i="1" dirty="0" smtClean="0"/>
              <a:t>dpy-10</a:t>
            </a:r>
            <a:r>
              <a:rPr lang="en-US" dirty="0" smtClean="0"/>
              <a:t> and </a:t>
            </a:r>
            <a:r>
              <a:rPr lang="en-US" i="1" dirty="0" smtClean="0"/>
              <a:t>unc-68</a:t>
            </a:r>
            <a:r>
              <a:rPr lang="en-US" dirty="0" smtClean="0"/>
              <a:t> genes</a:t>
            </a:r>
          </a:p>
          <a:p>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9</a:t>
            </a:fld>
            <a:endParaRPr lang="en-US"/>
          </a:p>
        </p:txBody>
      </p:sp>
    </p:spTree>
    <p:extLst>
      <p:ext uri="{BB962C8B-B14F-4D97-AF65-F5344CB8AC3E}">
        <p14:creationId xmlns:p14="http://schemas.microsoft.com/office/powerpoint/2010/main" val="20232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remind them what you expect to see if your hypothesis is reported. </a:t>
            </a:r>
            <a:endParaRPr lang="en-US" dirty="0"/>
          </a:p>
        </p:txBody>
      </p:sp>
      <p:sp>
        <p:nvSpPr>
          <p:cNvPr id="4" name="Slide Number Placeholder 3"/>
          <p:cNvSpPr>
            <a:spLocks noGrp="1"/>
          </p:cNvSpPr>
          <p:nvPr>
            <p:ph type="sldNum" sz="quarter" idx="10"/>
          </p:nvPr>
        </p:nvSpPr>
        <p:spPr/>
        <p:txBody>
          <a:bodyPr/>
          <a:lstStyle/>
          <a:p>
            <a:fld id="{A39C3DDB-CDA9-DD49-AF59-E35CFBE5E1BE}" type="slidenum">
              <a:rPr lang="en-US" smtClean="0"/>
              <a:t>10</a:t>
            </a:fld>
            <a:endParaRPr lang="en-US"/>
          </a:p>
        </p:txBody>
      </p:sp>
    </p:spTree>
    <p:extLst>
      <p:ext uri="{BB962C8B-B14F-4D97-AF65-F5344CB8AC3E}">
        <p14:creationId xmlns:p14="http://schemas.microsoft.com/office/powerpoint/2010/main" val="185524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CEE48C8-2F08-5643-B11E-64F6F7DA65FA}" type="datetimeFigureOut">
              <a:rPr lang="en-US" smtClean="0"/>
              <a:t>5/8/17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E49D497-8D03-EF4A-AE26-EBE63FDAB60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E48C8-2F08-5643-B11E-64F6F7DA65F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E48C8-2F08-5643-B11E-64F6F7DA65F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E48C8-2F08-5643-B11E-64F6F7DA65F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CEE48C8-2F08-5643-B11E-64F6F7DA65FA}" type="datetimeFigureOut">
              <a:rPr lang="en-US" smtClean="0"/>
              <a:t>5/8/17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E49D497-8D03-EF4A-AE26-EBE63FDAB60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EE48C8-2F08-5643-B11E-64F6F7DA65FA}"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EE48C8-2F08-5643-B11E-64F6F7DA65FA}"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EE48C8-2F08-5643-B11E-64F6F7DA65FA}"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E48C8-2F08-5643-B11E-64F6F7DA65FA}"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9D497-8D03-EF4A-AE26-EBE63FDAB60E}"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CEE48C8-2F08-5643-B11E-64F6F7DA65FA}" type="datetimeFigureOut">
              <a:rPr lang="en-US" smtClean="0"/>
              <a:t>5/8/17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E49D497-8D03-EF4A-AE26-EBE63FDAB60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CEE48C8-2F08-5643-B11E-64F6F7DA65FA}" type="datetimeFigureOut">
              <a:rPr lang="en-US" smtClean="0"/>
              <a:t>5/8/17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E49D497-8D03-EF4A-AE26-EBE63FDAB60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CEE48C8-2F08-5643-B11E-64F6F7DA65FA}" type="datetimeFigureOut">
              <a:rPr lang="en-US" smtClean="0"/>
              <a:t>5/8/17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E49D497-8D03-EF4A-AE26-EBE63FDAB60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8652998"/>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crispr.mit.edu/" TargetMode="Externa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latin typeface="Lucida Bright" charset="0"/>
                <a:ea typeface="Lucida Bright" charset="0"/>
                <a:cs typeface="Lucida Bright" charset="0"/>
              </a:rPr>
              <a:t>Activation of the Ryanodine Receptor (UNC-68) </a:t>
            </a:r>
            <a:br>
              <a:rPr lang="en-US" sz="3200" b="1" dirty="0">
                <a:latin typeface="Lucida Bright" charset="0"/>
                <a:ea typeface="Lucida Bright" charset="0"/>
                <a:cs typeface="Lucida Bright" charset="0"/>
              </a:rPr>
            </a:br>
            <a:r>
              <a:rPr lang="en-US" sz="3200" b="1" dirty="0">
                <a:latin typeface="Lucida Bright" charset="0"/>
                <a:ea typeface="Lucida Bright" charset="0"/>
                <a:cs typeface="Lucida Bright" charset="0"/>
              </a:rPr>
              <a:t>and the Success of Neuronal Regeneration </a:t>
            </a:r>
            <a:r>
              <a:rPr lang="en-US" sz="3200" b="1" dirty="0" smtClean="0">
                <a:latin typeface="Lucida Bright" charset="0"/>
                <a:ea typeface="Lucida Bright" charset="0"/>
                <a:cs typeface="Lucida Bright" charset="0"/>
              </a:rPr>
              <a:t>in </a:t>
            </a:r>
            <a:r>
              <a:rPr lang="en-US" sz="3200" b="1" i="1" dirty="0" err="1" smtClean="0">
                <a:latin typeface="Lucida Bright" charset="0"/>
                <a:ea typeface="Lucida Bright" charset="0"/>
                <a:cs typeface="Lucida Bright" charset="0"/>
              </a:rPr>
              <a:t>c.elegans</a:t>
            </a:r>
            <a:r>
              <a:rPr lang="en-US" sz="1600" dirty="0"/>
              <a:t/>
            </a:r>
            <a:br>
              <a:rPr lang="en-US" sz="1600" dirty="0"/>
            </a:br>
            <a:endParaRPr lang="en-US" sz="1600" dirty="0"/>
          </a:p>
        </p:txBody>
      </p:sp>
      <p:sp>
        <p:nvSpPr>
          <p:cNvPr id="3" name="Subtitle 2"/>
          <p:cNvSpPr>
            <a:spLocks noGrp="1"/>
          </p:cNvSpPr>
          <p:nvPr>
            <p:ph type="subTitle" idx="1"/>
          </p:nvPr>
        </p:nvSpPr>
        <p:spPr/>
        <p:txBody>
          <a:bodyPr/>
          <a:lstStyle/>
          <a:p>
            <a:r>
              <a:rPr lang="en-US" dirty="0" smtClean="0"/>
              <a:t>Neha Sehgal </a:t>
            </a:r>
            <a:endParaRPr lang="en-US" dirty="0"/>
          </a:p>
        </p:txBody>
      </p:sp>
    </p:spTree>
    <p:extLst>
      <p:ext uri="{BB962C8B-B14F-4D97-AF65-F5344CB8AC3E}">
        <p14:creationId xmlns:p14="http://schemas.microsoft.com/office/powerpoint/2010/main" val="120832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29097" t="31663" r="50407" b="15426"/>
          <a:stretch/>
        </p:blipFill>
        <p:spPr bwMode="auto">
          <a:xfrm>
            <a:off x="934846" y="228600"/>
            <a:ext cx="4856354" cy="6375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172200" y="330200"/>
            <a:ext cx="5219700" cy="707886"/>
          </a:xfrm>
          <a:prstGeom prst="rect">
            <a:avLst/>
          </a:prstGeom>
          <a:noFill/>
        </p:spPr>
        <p:txBody>
          <a:bodyPr wrap="square" rtlCol="0">
            <a:spAutoFit/>
          </a:bodyPr>
          <a:lstStyle/>
          <a:p>
            <a:r>
              <a:rPr lang="en-US" sz="4000" dirty="0" smtClean="0"/>
              <a:t>EXPECTED RESULTS </a:t>
            </a:r>
            <a:endParaRPr lang="en-US" sz="4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900" y="1134761"/>
            <a:ext cx="4978400" cy="5075540"/>
          </a:xfrm>
          <a:prstGeom prst="rect">
            <a:avLst/>
          </a:prstGeom>
        </p:spPr>
      </p:pic>
    </p:spTree>
    <p:extLst>
      <p:ext uri="{BB962C8B-B14F-4D97-AF65-F5344CB8AC3E}">
        <p14:creationId xmlns:p14="http://schemas.microsoft.com/office/powerpoint/2010/main" val="97223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If the hypothesis is supported, the </a:t>
            </a:r>
            <a:r>
              <a:rPr lang="en-US" i="1" dirty="0"/>
              <a:t>unc-68</a:t>
            </a:r>
            <a:r>
              <a:rPr lang="en-US" dirty="0"/>
              <a:t> mutant worms should show more success in regeneration than the non-mutant control worms after laser axotomy within 24 hours. </a:t>
            </a:r>
            <a:endParaRPr lang="en-US" dirty="0" smtClean="0"/>
          </a:p>
          <a:p>
            <a:r>
              <a:rPr lang="en-US" dirty="0"/>
              <a:t>If it is successful, this could be a huge finding for treating spinal injuries in humans. </a:t>
            </a:r>
          </a:p>
        </p:txBody>
      </p:sp>
    </p:spTree>
    <p:extLst>
      <p:ext uri="{BB962C8B-B14F-4D97-AF65-F5344CB8AC3E}">
        <p14:creationId xmlns:p14="http://schemas.microsoft.com/office/powerpoint/2010/main" val="1967447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371600" y="1778000"/>
            <a:ext cx="10236200" cy="4254500"/>
          </a:xfrm>
        </p:spPr>
        <p:txBody>
          <a:bodyPr>
            <a:noAutofit/>
          </a:bodyPr>
          <a:lstStyle/>
          <a:p>
            <a:r>
              <a:rPr lang="en-US" sz="1200" dirty="0"/>
              <a:t>Huebner, A. E., and </a:t>
            </a:r>
            <a:r>
              <a:rPr lang="en-US" sz="1200" dirty="0" err="1"/>
              <a:t>Strittmatter</a:t>
            </a:r>
            <a:r>
              <a:rPr lang="en-US" sz="1200" dirty="0"/>
              <a:t>, M.S. 2009. Axon Regeneration in the Peripheral and Central Nervous Systems. Results and problems in cell differentiation 48(1): 339 – 351. </a:t>
            </a:r>
          </a:p>
          <a:p>
            <a:r>
              <a:rPr lang="en-US" sz="1200" dirty="0" err="1"/>
              <a:t>Cheah</a:t>
            </a:r>
            <a:r>
              <a:rPr lang="en-US" sz="1200" dirty="0"/>
              <a:t>, M., and Andrews, R. M. Targeting cell surface receptors for axon </a:t>
            </a:r>
            <a:r>
              <a:rPr lang="en-US" sz="1200" dirty="0" smtClean="0"/>
              <a:t>regeneration in </a:t>
            </a:r>
            <a:r>
              <a:rPr lang="en-US" sz="1200" dirty="0"/>
              <a:t>the central nervous system. Neural Regeneration Research 11(12): 1884 – 1887.  </a:t>
            </a:r>
          </a:p>
          <a:p>
            <a:r>
              <a:rPr lang="en-US" sz="1200" dirty="0"/>
              <a:t>Sun, L., Shay, J., McLeod, M., Roodhouse, K., Chung, H.S., Clark, M.C., Pirri, K.J. Alkema, J.M., and Gabel, V.C. 2014. Neuronal regeneration in C. elegans requires subcellular calcium release by ryanodine receptor channels and can be enhanced by </a:t>
            </a:r>
            <a:r>
              <a:rPr lang="en-US" sz="1200" dirty="0" err="1"/>
              <a:t>optogenetic</a:t>
            </a:r>
            <a:r>
              <a:rPr lang="en-US" sz="1200" dirty="0"/>
              <a:t> stimulation. The Journal of neuroscience: the official journal of the Society for Neuroscience, 34(48): 15947-56</a:t>
            </a:r>
            <a:r>
              <a:rPr lang="en-US" sz="1200" dirty="0" smtClean="0"/>
              <a:t>.</a:t>
            </a:r>
            <a:endParaRPr lang="en-US" sz="1200" dirty="0"/>
          </a:p>
          <a:p>
            <a:r>
              <a:rPr lang="en-US" sz="1200" dirty="0" err="1"/>
              <a:t>Bejjani</a:t>
            </a:r>
            <a:r>
              <a:rPr lang="en-US" sz="1200" dirty="0"/>
              <a:t>, E. R., Hammarlund, M. 2012. Neural Regeneration in Caenorhabditis elegans. Annual Review of Genetics 46(1): 499-513. </a:t>
            </a:r>
          </a:p>
          <a:p>
            <a:r>
              <a:rPr lang="en-US" sz="1200" dirty="0"/>
              <a:t>Lanner, J. T., Georgiou, D. K., Joshi, A. D., &amp; Hamilton, S. L. 2010. Ryanodine Receptors: Structure, Expression, Molecular Details, and Function in Calcium Release. Cold Spring Harbor Perspectives in Biology, 2(11). </a:t>
            </a:r>
          </a:p>
          <a:p>
            <a:r>
              <a:rPr lang="en-US" sz="1200" dirty="0" smtClean="0"/>
              <a:t>Kromer</a:t>
            </a:r>
            <a:r>
              <a:rPr lang="en-US" sz="1200" dirty="0"/>
              <a:t>, F.L., and Cornbrooks, J.C. 1987. Identification of Trophic Factors and Transplanted Cellular Environments That Promote CNS Axonal Regeneration. Annals of the New York Academy of Sciences 32(1).  </a:t>
            </a:r>
          </a:p>
          <a:p>
            <a:r>
              <a:rPr lang="en-US" sz="1200" dirty="0"/>
              <a:t>Vukcevic, M., Zorzato, F., Keck, S., Tsakiris, A.D., Keiser, J., Maizels, M.R., and Treves, S. Gain of function in the immune system caused by a ryanodine receptor 1 mutation. Journal of Cell Science 126(15): 3485 – 3492. </a:t>
            </a:r>
          </a:p>
          <a:p>
            <a:r>
              <a:rPr lang="en-US" sz="1200" dirty="0"/>
              <a:t>Dickinson, D. J., and B. Goldstein. 2016. CRISPR-Based Methods for Caenorhabditis Elegans Genome Engineering. Genetics 1(5): 885-901</a:t>
            </a:r>
            <a:r>
              <a:rPr lang="en-US" sz="1200" dirty="0" smtClean="0"/>
              <a:t>.</a:t>
            </a:r>
            <a:endParaRPr lang="en-US" sz="1200" dirty="0"/>
          </a:p>
          <a:p>
            <a:r>
              <a:rPr lang="en-US" sz="1200" dirty="0"/>
              <a:t>Gabel, V.C., Antoine, F., Chuang, F.C., Samuel, D.A., and Chang, C. 2008. Distinct cellular and molecular mechanisms mediate initial axon development and adult-stage axon regeneration in C. elegans. Development 135(1): 1129 – 1136. </a:t>
            </a:r>
          </a:p>
          <a:p>
            <a:endParaRPr lang="en-US" sz="1200" dirty="0"/>
          </a:p>
        </p:txBody>
      </p:sp>
    </p:spTree>
    <p:extLst>
      <p:ext uri="{BB962C8B-B14F-4D97-AF65-F5344CB8AC3E}">
        <p14:creationId xmlns:p14="http://schemas.microsoft.com/office/powerpoint/2010/main" val="172897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00" y="2679700"/>
            <a:ext cx="9601200" cy="1485900"/>
          </a:xfrm>
        </p:spPr>
        <p:txBody>
          <a:bodyPr/>
          <a:lstStyle/>
          <a:p>
            <a:pPr algn="ctr"/>
            <a:r>
              <a:rPr lang="en-US" dirty="0" smtClean="0"/>
              <a:t>THANK YOU!</a:t>
            </a:r>
            <a:br>
              <a:rPr lang="en-US" dirty="0" smtClean="0"/>
            </a:br>
            <a:r>
              <a:rPr lang="en-US" dirty="0" smtClean="0"/>
              <a:t>QUESTIONS OR COMMENTS?</a:t>
            </a:r>
            <a:endParaRPr lang="en-US" dirty="0"/>
          </a:p>
        </p:txBody>
      </p:sp>
    </p:spTree>
    <p:extLst>
      <p:ext uri="{BB962C8B-B14F-4D97-AF65-F5344CB8AC3E}">
        <p14:creationId xmlns:p14="http://schemas.microsoft.com/office/powerpoint/2010/main" val="177589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NEURONAL REGENERATION</a:t>
            </a:r>
            <a:endParaRPr lang="en-US" dirty="0"/>
          </a:p>
        </p:txBody>
      </p:sp>
      <p:pic>
        <p:nvPicPr>
          <p:cNvPr id="4" name="Content Placeholder 3"/>
          <p:cNvPicPr>
            <a:picLocks noGrp="1" noChangeAspect="1"/>
          </p:cNvPicPr>
          <p:nvPr>
            <p:ph idx="1"/>
          </p:nvPr>
        </p:nvPicPr>
        <p:blipFill>
          <a:blip r:embed="rId3"/>
          <a:stretch>
            <a:fillRect/>
          </a:stretch>
        </p:blipFill>
        <p:spPr>
          <a:xfrm>
            <a:off x="1371600" y="1579921"/>
            <a:ext cx="10097971" cy="4645288"/>
          </a:xfrm>
          <a:prstGeom prst="rect">
            <a:avLst/>
          </a:prstGeom>
        </p:spPr>
      </p:pic>
    </p:spTree>
    <p:extLst>
      <p:ext uri="{BB962C8B-B14F-4D97-AF65-F5344CB8AC3E}">
        <p14:creationId xmlns:p14="http://schemas.microsoft.com/office/powerpoint/2010/main" val="875400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060"/>
          <a:stretch/>
        </p:blipFill>
        <p:spPr>
          <a:xfrm>
            <a:off x="1117600" y="127000"/>
            <a:ext cx="4372931" cy="6052572"/>
          </a:xfrm>
        </p:spPr>
      </p:pic>
      <p:sp>
        <p:nvSpPr>
          <p:cNvPr id="5" name="TextBox 4"/>
          <p:cNvSpPr txBox="1"/>
          <p:nvPr/>
        </p:nvSpPr>
        <p:spPr>
          <a:xfrm>
            <a:off x="6324600" y="254000"/>
            <a:ext cx="5613400" cy="938719"/>
          </a:xfrm>
          <a:prstGeom prst="rect">
            <a:avLst/>
          </a:prstGeom>
          <a:noFill/>
        </p:spPr>
        <p:txBody>
          <a:bodyPr wrap="square" rtlCol="0">
            <a:spAutoFit/>
          </a:bodyPr>
          <a:lstStyle/>
          <a:p>
            <a:r>
              <a:rPr lang="en-US" sz="5500" dirty="0" smtClean="0"/>
              <a:t>BACKGROUND</a:t>
            </a:r>
            <a:endParaRPr lang="en-US" sz="5500" dirty="0"/>
          </a:p>
        </p:txBody>
      </p:sp>
    </p:spTree>
    <p:extLst>
      <p:ext uri="{BB962C8B-B14F-4D97-AF65-F5344CB8AC3E}">
        <p14:creationId xmlns:p14="http://schemas.microsoft.com/office/powerpoint/2010/main" val="195786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In this experiment, </a:t>
            </a:r>
            <a:r>
              <a:rPr lang="en-US" sz="3600" dirty="0" smtClean="0"/>
              <a:t>I </a:t>
            </a:r>
            <a:r>
              <a:rPr lang="en-US" sz="3600" dirty="0" smtClean="0"/>
              <a:t>want </a:t>
            </a:r>
            <a:r>
              <a:rPr lang="en-US" sz="3600" dirty="0"/>
              <a:t>to find out if increased activity of the ryanodine receptor might improve axon regeneration in the </a:t>
            </a:r>
            <a:r>
              <a:rPr lang="en-US" sz="3600" i="1" dirty="0"/>
              <a:t>C. elegans</a:t>
            </a:r>
            <a:r>
              <a:rPr lang="en-US" sz="3600" dirty="0"/>
              <a:t> system </a:t>
            </a:r>
          </a:p>
        </p:txBody>
      </p:sp>
    </p:spTree>
    <p:extLst>
      <p:ext uri="{BB962C8B-B14F-4D97-AF65-F5344CB8AC3E}">
        <p14:creationId xmlns:p14="http://schemas.microsoft.com/office/powerpoint/2010/main" val="523550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29097" t="31663" r="50407" b="15426"/>
          <a:stretch/>
        </p:blipFill>
        <p:spPr bwMode="auto">
          <a:xfrm>
            <a:off x="1315846" y="393700"/>
            <a:ext cx="4856354" cy="6375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286500" y="393700"/>
            <a:ext cx="5397500" cy="1200329"/>
          </a:xfrm>
          <a:prstGeom prst="rect">
            <a:avLst/>
          </a:prstGeom>
          <a:noFill/>
        </p:spPr>
        <p:txBody>
          <a:bodyPr wrap="square" rtlCol="0">
            <a:spAutoFit/>
          </a:bodyPr>
          <a:lstStyle/>
          <a:p>
            <a:pPr algn="ctr"/>
            <a:r>
              <a:rPr lang="en-US" sz="3600" dirty="0" smtClean="0"/>
              <a:t>LOSS OF </a:t>
            </a:r>
            <a:r>
              <a:rPr lang="en-US" sz="3600" i="1" dirty="0" smtClean="0"/>
              <a:t>UNC-68</a:t>
            </a:r>
            <a:r>
              <a:rPr lang="en-US" sz="3600" dirty="0" smtClean="0"/>
              <a:t> REDUCES SUCCESS RATE </a:t>
            </a:r>
            <a:endParaRPr lang="en-US" sz="3600" dirty="0"/>
          </a:p>
        </p:txBody>
      </p:sp>
    </p:spTree>
    <p:extLst>
      <p:ext uri="{BB962C8B-B14F-4D97-AF65-F5344CB8AC3E}">
        <p14:creationId xmlns:p14="http://schemas.microsoft.com/office/powerpoint/2010/main" val="199981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13456" y="444500"/>
            <a:ext cx="4284044" cy="6413500"/>
          </a:xfrm>
          <a:prstGeom prst="rect">
            <a:avLst/>
          </a:prstGeom>
        </p:spPr>
      </p:pic>
      <p:sp>
        <p:nvSpPr>
          <p:cNvPr id="5" name="TextBox 4"/>
          <p:cNvSpPr txBox="1"/>
          <p:nvPr/>
        </p:nvSpPr>
        <p:spPr>
          <a:xfrm>
            <a:off x="6311900" y="330200"/>
            <a:ext cx="4013200" cy="1323439"/>
          </a:xfrm>
          <a:prstGeom prst="rect">
            <a:avLst/>
          </a:prstGeom>
          <a:noFill/>
        </p:spPr>
        <p:txBody>
          <a:bodyPr wrap="square" rtlCol="0">
            <a:spAutoFit/>
          </a:bodyPr>
          <a:lstStyle/>
          <a:p>
            <a:pPr algn="ctr"/>
            <a:r>
              <a:rPr lang="en-US" sz="4000" dirty="0" smtClean="0"/>
              <a:t>BASIC STEPS OF CRISPR/CAS9</a:t>
            </a:r>
            <a:endParaRPr lang="en-US" sz="4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00" y="1653639"/>
            <a:ext cx="6172200" cy="5078918"/>
          </a:xfrm>
          <a:prstGeom prst="rect">
            <a:avLst/>
          </a:prstGeom>
        </p:spPr>
      </p:pic>
    </p:spTree>
    <p:extLst>
      <p:ext uri="{BB962C8B-B14F-4D97-AF65-F5344CB8AC3E}">
        <p14:creationId xmlns:p14="http://schemas.microsoft.com/office/powerpoint/2010/main" val="2140628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00929"/>
            <a:ext cx="9601200" cy="1485900"/>
          </a:xfrm>
        </p:spPr>
        <p:txBody>
          <a:bodyPr/>
          <a:lstStyle/>
          <a:p>
            <a:r>
              <a:rPr lang="en-US" dirty="0" smtClean="0"/>
              <a:t>METHODS 1</a:t>
            </a:r>
            <a:br>
              <a:rPr lang="en-US" dirty="0" smtClean="0"/>
            </a:br>
            <a:endParaRPr lang="en-US" dirty="0"/>
          </a:p>
        </p:txBody>
      </p:sp>
      <p:sp>
        <p:nvSpPr>
          <p:cNvPr id="3" name="Content Placeholder 2"/>
          <p:cNvSpPr>
            <a:spLocks noGrp="1"/>
          </p:cNvSpPr>
          <p:nvPr>
            <p:ph idx="1"/>
          </p:nvPr>
        </p:nvSpPr>
        <p:spPr>
          <a:xfrm>
            <a:off x="6591300" y="1854200"/>
            <a:ext cx="4381500" cy="3329058"/>
          </a:xfrm>
        </p:spPr>
        <p:txBody>
          <a:bodyPr>
            <a:normAutofit/>
          </a:bodyPr>
          <a:lstStyle/>
          <a:p>
            <a:pPr lvl="0"/>
            <a:endParaRPr lang="en-US" dirty="0" smtClean="0"/>
          </a:p>
          <a:p>
            <a:pPr lvl="0"/>
            <a:r>
              <a:rPr lang="en-US" dirty="0" smtClean="0"/>
              <a:t>Compared sequence with human </a:t>
            </a:r>
            <a:r>
              <a:rPr lang="en-US" dirty="0" smtClean="0"/>
              <a:t>RYR2 protein using BLAST to find the corresponding arginine in question which in humans is R176.</a:t>
            </a:r>
            <a:endParaRPr lang="en-US" dirty="0"/>
          </a:p>
          <a:p>
            <a:pPr lvl="0"/>
            <a:r>
              <a:rPr lang="en-US" dirty="0"/>
              <a:t>Located the arginine in question (</a:t>
            </a:r>
            <a:r>
              <a:rPr lang="en-US" dirty="0" smtClean="0"/>
              <a:t>position </a:t>
            </a:r>
            <a:r>
              <a:rPr lang="en-US" dirty="0"/>
              <a:t>169) and then copied 40 nucleotides from either side to screen for CRISPR-Cas9 guides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756" r="57707" b="26429"/>
          <a:stretch/>
        </p:blipFill>
        <p:spPr>
          <a:xfrm>
            <a:off x="1142969" y="1449031"/>
            <a:ext cx="4762531" cy="4139396"/>
          </a:xfrm>
          <a:prstGeom prst="rect">
            <a:avLst/>
          </a:prstGeom>
        </p:spPr>
      </p:pic>
    </p:spTree>
    <p:extLst>
      <p:ext uri="{BB962C8B-B14F-4D97-AF65-F5344CB8AC3E}">
        <p14:creationId xmlns:p14="http://schemas.microsoft.com/office/powerpoint/2010/main" val="89537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2</a:t>
            </a:r>
            <a:endParaRPr lang="en-US" dirty="0"/>
          </a:p>
        </p:txBody>
      </p:sp>
      <p:sp>
        <p:nvSpPr>
          <p:cNvPr id="3" name="Content Placeholder 2"/>
          <p:cNvSpPr>
            <a:spLocks noGrp="1"/>
          </p:cNvSpPr>
          <p:nvPr>
            <p:ph idx="1"/>
          </p:nvPr>
        </p:nvSpPr>
        <p:spPr/>
        <p:txBody>
          <a:bodyPr/>
          <a:lstStyle/>
          <a:p>
            <a:r>
              <a:rPr lang="en-US" dirty="0" smtClean="0"/>
              <a:t>Guide RNA (gRNA) was obtained from </a:t>
            </a:r>
            <a:r>
              <a:rPr lang="en-US" u="sng" dirty="0">
                <a:hlinkClick r:id="rId3"/>
              </a:rPr>
              <a:t>http://</a:t>
            </a:r>
            <a:r>
              <a:rPr lang="en-US" u="sng" dirty="0" smtClean="0">
                <a:hlinkClick r:id="rId3"/>
              </a:rPr>
              <a:t>crispr.mit.edu</a:t>
            </a:r>
            <a:r>
              <a:rPr lang="en-US" dirty="0" smtClean="0"/>
              <a:t>, this also includes PAM site. </a:t>
            </a:r>
            <a:r>
              <a:rPr lang="en-US" dirty="0"/>
              <a:t>C</a:t>
            </a:r>
            <a:r>
              <a:rPr lang="en-US" dirty="0" smtClean="0"/>
              <a:t>hose guide 1</a:t>
            </a:r>
          </a:p>
          <a:p>
            <a:endParaRPr lang="en-US" dirty="0" smtClean="0"/>
          </a:p>
          <a:p>
            <a:endParaRPr lang="en-US" dirty="0" smtClean="0"/>
          </a:p>
          <a:p>
            <a:endParaRPr lang="en-US" dirty="0"/>
          </a:p>
          <a:p>
            <a:r>
              <a:rPr lang="en-US" dirty="0" smtClean="0"/>
              <a:t>ssDNA repair template that contains the genome modification. </a:t>
            </a:r>
          </a:p>
          <a:p>
            <a:endParaRPr lang="en-US" dirty="0"/>
          </a:p>
          <a:p>
            <a:endParaRPr lang="en-US" dirty="0" smtClean="0"/>
          </a:p>
          <a:p>
            <a:endParaRPr lang="en-US" dirty="0"/>
          </a:p>
        </p:txBody>
      </p:sp>
      <p:pic>
        <p:nvPicPr>
          <p:cNvPr id="4" name="Picture 3"/>
          <p:cNvPicPr/>
          <p:nvPr/>
        </p:nvPicPr>
        <p:blipFill rotWithShape="1">
          <a:blip r:embed="rId4">
            <a:extLst>
              <a:ext uri="{28A0092B-C50C-407E-A947-70E740481C1C}">
                <a14:useLocalDpi xmlns:a14="http://schemas.microsoft.com/office/drawing/2010/main" val="0"/>
              </a:ext>
            </a:extLst>
          </a:blip>
          <a:srcRect l="19099" t="25028" r="37460" b="53256"/>
          <a:stretch/>
        </p:blipFill>
        <p:spPr bwMode="auto">
          <a:xfrm>
            <a:off x="1825307" y="2981642"/>
            <a:ext cx="4440555" cy="127285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5">
            <a:extLst>
              <a:ext uri="{28A0092B-C50C-407E-A947-70E740481C1C}">
                <a14:useLocalDpi xmlns:a14="http://schemas.microsoft.com/office/drawing/2010/main" val="0"/>
              </a:ext>
            </a:extLst>
          </a:blip>
          <a:srcRect l="24700" t="27477" r="24117" b="52770"/>
          <a:stretch/>
        </p:blipFill>
        <p:spPr bwMode="auto">
          <a:xfrm>
            <a:off x="1825307" y="4635500"/>
            <a:ext cx="5604193" cy="1520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416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3</a:t>
            </a:r>
            <a:endParaRPr lang="en-US" dirty="0"/>
          </a:p>
        </p:txBody>
      </p:sp>
      <p:sp>
        <p:nvSpPr>
          <p:cNvPr id="3" name="Content Placeholder 2"/>
          <p:cNvSpPr>
            <a:spLocks noGrp="1"/>
          </p:cNvSpPr>
          <p:nvPr>
            <p:ph idx="1"/>
          </p:nvPr>
        </p:nvSpPr>
        <p:spPr>
          <a:xfrm>
            <a:off x="1092200" y="1625600"/>
            <a:ext cx="10484104" cy="4508500"/>
          </a:xfrm>
        </p:spPr>
        <p:txBody>
          <a:bodyPr>
            <a:normAutofit/>
          </a:bodyPr>
          <a:lstStyle/>
          <a:p>
            <a:r>
              <a:rPr lang="en-US" sz="2800" dirty="0" smtClean="0"/>
              <a:t>To identify CRISPR modifications, use Co-CRISPR: </a:t>
            </a:r>
            <a:r>
              <a:rPr lang="en-US" sz="2800" dirty="0"/>
              <a:t>screening strategy that uses a visible phenotype at one locus to identify potential edits at a second locus </a:t>
            </a:r>
            <a:endParaRPr lang="en-US" sz="2800" dirty="0" smtClean="0"/>
          </a:p>
          <a:p>
            <a:r>
              <a:rPr lang="en-US" sz="2800" dirty="0" smtClean="0"/>
              <a:t>Gonads injected with plasmid targets </a:t>
            </a:r>
            <a:r>
              <a:rPr lang="en-US" sz="2800" i="1" dirty="0" smtClean="0"/>
              <a:t>dpy-10</a:t>
            </a:r>
            <a:r>
              <a:rPr lang="en-US" sz="2800" dirty="0" smtClean="0"/>
              <a:t> and </a:t>
            </a:r>
            <a:r>
              <a:rPr lang="en-US" sz="2800" i="1" dirty="0" smtClean="0"/>
              <a:t>unc-68</a:t>
            </a:r>
          </a:p>
          <a:p>
            <a:r>
              <a:rPr lang="en-US" sz="2800" dirty="0"/>
              <a:t>F</a:t>
            </a:r>
            <a:r>
              <a:rPr lang="en-US" sz="2800" baseline="-25000" dirty="0"/>
              <a:t>2</a:t>
            </a:r>
            <a:r>
              <a:rPr lang="en-US" sz="2800" dirty="0"/>
              <a:t> progeny of F</a:t>
            </a:r>
            <a:r>
              <a:rPr lang="en-US" sz="2800" baseline="-25000" dirty="0"/>
              <a:t>1</a:t>
            </a:r>
            <a:r>
              <a:rPr lang="en-US" sz="2800" dirty="0"/>
              <a:t> animals that show heterozygous R169Q conversion are then screened using </a:t>
            </a:r>
            <a:r>
              <a:rPr lang="en-US" sz="2800" dirty="0" smtClean="0"/>
              <a:t>PCR to </a:t>
            </a:r>
            <a:r>
              <a:rPr lang="en-US" sz="2800" dirty="0"/>
              <a:t>identify animals carrying homozygous R169Q </a:t>
            </a:r>
            <a:endParaRPr lang="en-US" sz="2800" dirty="0"/>
          </a:p>
          <a:p>
            <a:r>
              <a:rPr lang="en-US" sz="2800" dirty="0" smtClean="0"/>
              <a:t>Laser axotomy performed on homozygous </a:t>
            </a:r>
            <a:r>
              <a:rPr lang="en-US" sz="2800" dirty="0"/>
              <a:t>F</a:t>
            </a:r>
            <a:r>
              <a:rPr lang="en-US" sz="2800" baseline="-25000" dirty="0"/>
              <a:t>2</a:t>
            </a:r>
            <a:r>
              <a:rPr lang="en-US" sz="2800" dirty="0"/>
              <a:t> </a:t>
            </a:r>
            <a:r>
              <a:rPr lang="en-US" sz="2800" i="1" dirty="0"/>
              <a:t>unc-68(R169Q)</a:t>
            </a:r>
            <a:r>
              <a:rPr lang="en-US" sz="2800" dirty="0"/>
              <a:t> mutants </a:t>
            </a:r>
            <a:endParaRPr lang="en-US" sz="2800" dirty="0" smtClean="0"/>
          </a:p>
        </p:txBody>
      </p:sp>
    </p:spTree>
    <p:extLst>
      <p:ext uri="{BB962C8B-B14F-4D97-AF65-F5344CB8AC3E}">
        <p14:creationId xmlns:p14="http://schemas.microsoft.com/office/powerpoint/2010/main" val="610820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1613</TotalTime>
  <Words>583</Words>
  <Application>Microsoft Macintosh PowerPoint</Application>
  <PresentationFormat>Widescreen</PresentationFormat>
  <Paragraphs>66</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Franklin Gothic Book</vt:lpstr>
      <vt:lpstr>Lucida Bright</vt:lpstr>
      <vt:lpstr>Crop</vt:lpstr>
      <vt:lpstr>Activation of the Ryanodine Receptor (UNC-68)  and the Success of Neuronal Regeneration in c.elegans </vt:lpstr>
      <vt:lpstr>NEURONAL REGENERATION</vt:lpstr>
      <vt:lpstr>PowerPoint Presentation</vt:lpstr>
      <vt:lpstr>HYPOTHESIS</vt:lpstr>
      <vt:lpstr>PowerPoint Presentation</vt:lpstr>
      <vt:lpstr>PowerPoint Presentation</vt:lpstr>
      <vt:lpstr>METHODS 1 </vt:lpstr>
      <vt:lpstr>METHODS 2</vt:lpstr>
      <vt:lpstr>METHODS 3</vt:lpstr>
      <vt:lpstr>PowerPoint Presentation</vt:lpstr>
      <vt:lpstr>DISCUSSION</vt:lpstr>
      <vt:lpstr>REFERENCES</vt:lpstr>
      <vt:lpstr>THANK YOU! QUESTIONS OR COMMENTS?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Activation of the Ryanodine Receptor (UNC-68)  and the Success of Neuronal Regeneration  </dc:title>
  <dc:creator>Neha Sehgal</dc:creator>
  <cp:lastModifiedBy>Neha Sehgal</cp:lastModifiedBy>
  <cp:revision>43</cp:revision>
  <dcterms:created xsi:type="dcterms:W3CDTF">2017-04-22T18:35:05Z</dcterms:created>
  <dcterms:modified xsi:type="dcterms:W3CDTF">2017-05-09T13:09:00Z</dcterms:modified>
</cp:coreProperties>
</file>