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8" r:id="rId4"/>
    <p:sldId id="260" r:id="rId5"/>
    <p:sldId id="259" r:id="rId6"/>
    <p:sldId id="257" r:id="rId7"/>
    <p:sldId id="261" r:id="rId8"/>
    <p:sldId id="266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2A2"/>
    <a:srgbClr val="000000"/>
    <a:srgbClr val="333333"/>
    <a:srgbClr val="FAF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/>
    <p:restoredTop sz="94624"/>
  </p:normalViewPr>
  <p:slideViewPr>
    <p:cSldViewPr snapToGrid="0" snapToObjects="1">
      <p:cViewPr varScale="1">
        <p:scale>
          <a:sx n="111" d="100"/>
          <a:sy n="111" d="100"/>
        </p:scale>
        <p:origin x="6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8B557-94D6-4FE0-BB59-44052FB01869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44BD1-D91F-4623-934D-E0E1C90A3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0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44BD1-D91F-4623-934D-E0E1C90A33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8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368-793E-7A48-BFA6-24745A9E4989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A14D-6685-714F-8973-37D1357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4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368-793E-7A48-BFA6-24745A9E4989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A14D-6685-714F-8973-37D1357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368-793E-7A48-BFA6-24745A9E4989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A14D-6685-714F-8973-37D1357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368-793E-7A48-BFA6-24745A9E4989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A14D-6685-714F-8973-37D1357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7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368-793E-7A48-BFA6-24745A9E4989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A14D-6685-714F-8973-37D1357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0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368-793E-7A48-BFA6-24745A9E4989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A14D-6685-714F-8973-37D1357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5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368-793E-7A48-BFA6-24745A9E4989}" type="datetimeFigureOut">
              <a:rPr lang="en-US" smtClean="0"/>
              <a:t>5/9/17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A14D-6685-714F-8973-37D1357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368-793E-7A48-BFA6-24745A9E4989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A14D-6685-714F-8973-37D1357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3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368-793E-7A48-BFA6-24745A9E4989}" type="datetimeFigureOut">
              <a:rPr lang="en-US" smtClean="0"/>
              <a:t>5/9/17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A14D-6685-714F-8973-37D1357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368-793E-7A48-BFA6-24745A9E4989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A14D-6685-714F-8973-37D1357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7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368-793E-7A48-BFA6-24745A9E4989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A14D-6685-714F-8973-37D1357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DD368-793E-7A48-BFA6-24745A9E4989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BA14D-6685-714F-8973-37D1357C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4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images.novusbio.com/design/blog_image1.png" TargetMode="External"/><Relationship Id="rId5" Type="http://schemas.openxmlformats.org/officeDocument/2006/relationships/hyperlink" Target="https://www.amplexhearing.com.au/wp-content/uploads/2016/04/Untitled-1.png" TargetMode="External"/><Relationship Id="rId6" Type="http://schemas.openxmlformats.org/officeDocument/2006/relationships/image" Target="../media/image4.tiff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3418" y="1649401"/>
            <a:ext cx="7573013" cy="2785439"/>
          </a:xfrm>
        </p:spPr>
        <p:txBody>
          <a:bodyPr anchor="ctr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L-citrulline 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3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oupled 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with Arsenic Trioxide as a p</a:t>
            </a:r>
            <a:r>
              <a:rPr lang="en-US" sz="3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otential 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3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nducer 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of the PERK/eIF2-alpha apoptotic </a:t>
            </a:r>
            <a:r>
              <a:rPr lang="en-US" sz="3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pathway</a:t>
            </a:r>
            <a:endParaRPr lang="en-US" sz="3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3999" y="3840480"/>
            <a:ext cx="5911853" cy="2570162"/>
          </a:xfrm>
        </p:spPr>
        <p:txBody>
          <a:bodyPr anchor="ctr"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Peter Samuel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BNFO 300</a:t>
            </a:r>
            <a:endParaRPr lang="en-US" sz="3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646" y="0"/>
            <a:ext cx="12213167" cy="942578"/>
            <a:chOff x="-2646" y="0"/>
            <a:chExt cx="12213167" cy="942578"/>
          </a:xfrm>
        </p:grpSpPr>
        <p:grpSp>
          <p:nvGrpSpPr>
            <p:cNvPr id="5" name="Group 4"/>
            <p:cNvGrpSpPr/>
            <p:nvPr/>
          </p:nvGrpSpPr>
          <p:grpSpPr>
            <a:xfrm>
              <a:off x="-2646" y="0"/>
              <a:ext cx="12213167" cy="942578"/>
              <a:chOff x="-2646" y="0"/>
              <a:chExt cx="12213167" cy="94257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269213"/>
                <a:ext cx="12192000" cy="6733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7887" tIns="18943" rIns="37887" bIns="18943" anchor="ctr"/>
              <a:lstStyle/>
              <a:p>
                <a:pPr algn="ctr" defTabSz="457127">
                  <a:defRPr/>
                </a:pPr>
                <a:endParaRPr lang="en-US" sz="375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8" name="Picture 11" descr="bar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46" y="0"/>
                <a:ext cx="12213167" cy="280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2" descr="master_brandmark_vcumc_reversed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13" y="304932"/>
                <a:ext cx="2147755" cy="637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430465" y="392922"/>
              <a:ext cx="950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Univers LT Std 47 Light Condensed" charset="0"/>
                  <a:ea typeface="Univers LT Std 47 Light Condensed" charset="0"/>
                  <a:cs typeface="Univers LT Std 47 Light Condensed" charset="0"/>
                </a:rPr>
                <a:t>Center for the Study of Biological Complexity</a:t>
              </a:r>
              <a:endParaRPr lang="en-US" sz="2400" b="1" dirty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6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646" y="0"/>
            <a:ext cx="12213167" cy="942578"/>
            <a:chOff x="-2646" y="0"/>
            <a:chExt cx="12213167" cy="942578"/>
          </a:xfrm>
        </p:grpSpPr>
        <p:grpSp>
          <p:nvGrpSpPr>
            <p:cNvPr id="2" name="Group 1"/>
            <p:cNvGrpSpPr/>
            <p:nvPr/>
          </p:nvGrpSpPr>
          <p:grpSpPr>
            <a:xfrm>
              <a:off x="-2646" y="0"/>
              <a:ext cx="12213167" cy="942578"/>
              <a:chOff x="-2646" y="0"/>
              <a:chExt cx="12213167" cy="94257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269213"/>
                <a:ext cx="12192000" cy="6733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7887" tIns="18943" rIns="37887" bIns="18943" anchor="ctr"/>
              <a:lstStyle/>
              <a:p>
                <a:pPr algn="ctr" defTabSz="457127">
                  <a:defRPr/>
                </a:pPr>
                <a:endParaRPr lang="en-US" sz="375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1026" name="Picture 11" descr="bar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46" y="0"/>
                <a:ext cx="12213167" cy="280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12" descr="master_brandmark_vcumc_reversed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13" y="304932"/>
                <a:ext cx="2147755" cy="637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2430465" y="392922"/>
              <a:ext cx="950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Univers LT Std 47 Light Condensed" charset="0"/>
                  <a:ea typeface="Univers LT Std 47 Light Condensed" charset="0"/>
                  <a:cs typeface="Univers LT Std 47 Light Condensed" charset="0"/>
                </a:rPr>
                <a:t>Center for the Study of Biological Complexity</a:t>
              </a:r>
              <a:endParaRPr lang="en-US" sz="2400" b="1" dirty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4413" y="1280160"/>
            <a:ext cx="1161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Further Understanding Apoptosis</a:t>
            </a:r>
            <a:endParaRPr lang="en-US" sz="36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58" y="2280210"/>
            <a:ext cx="109843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Learning more about PERK/eIF2-alpha apoptotic pathway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ROS </a:t>
            </a: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ER Stress  PERK  </a:t>
            </a:r>
            <a:r>
              <a:rPr lang="en-US" sz="2400" i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p</a:t>
            </a: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eIF2-alpha  apoptosis</a:t>
            </a:r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Different Results/Possible Explanation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Different apoptotic pathway?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Measure protein markers of other known apoptotic pathways</a:t>
            </a:r>
          </a:p>
          <a:p>
            <a:pPr marL="285750" indent="-285750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Understanding the interactions between drug therapies and apoptosis in cancer</a:t>
            </a:r>
          </a:p>
          <a:p>
            <a:pPr marL="285750" indent="-285750">
              <a:buFont typeface="Wingdings" charset="2"/>
              <a:buChar char="Ø"/>
            </a:pPr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646" y="0"/>
            <a:ext cx="12213167" cy="942578"/>
            <a:chOff x="-2646" y="0"/>
            <a:chExt cx="12213167" cy="942578"/>
          </a:xfrm>
        </p:grpSpPr>
        <p:grpSp>
          <p:nvGrpSpPr>
            <p:cNvPr id="2" name="Group 1"/>
            <p:cNvGrpSpPr/>
            <p:nvPr/>
          </p:nvGrpSpPr>
          <p:grpSpPr>
            <a:xfrm>
              <a:off x="-2646" y="0"/>
              <a:ext cx="12213167" cy="942578"/>
              <a:chOff x="-2646" y="0"/>
              <a:chExt cx="12213167" cy="94257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269213"/>
                <a:ext cx="12192000" cy="6733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7887" tIns="18943" rIns="37887" bIns="18943" anchor="ctr"/>
              <a:lstStyle/>
              <a:p>
                <a:pPr algn="ctr" defTabSz="457127">
                  <a:defRPr/>
                </a:pPr>
                <a:endParaRPr lang="en-US" sz="375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1026" name="Picture 11" descr="bar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46" y="0"/>
                <a:ext cx="12213167" cy="280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12" descr="master_brandmark_vcumc_reversed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13" y="304932"/>
                <a:ext cx="2147755" cy="637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2430465" y="392922"/>
              <a:ext cx="950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Univers LT Std 47 Light Condensed" charset="0"/>
                  <a:ea typeface="Univers LT Std 47 Light Condensed" charset="0"/>
                  <a:cs typeface="Univers LT Std 47 Light Condensed" charset="0"/>
                </a:rPr>
                <a:t>Center for the Study of Biological Complexity</a:t>
              </a:r>
              <a:endParaRPr lang="en-US" sz="2400" b="1" dirty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110550" y="2935339"/>
            <a:ext cx="3986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Questions?</a:t>
            </a:r>
            <a:endParaRPr lang="en-US" sz="48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646" y="0"/>
            <a:ext cx="12213167" cy="942578"/>
            <a:chOff x="-2646" y="0"/>
            <a:chExt cx="12213167" cy="942578"/>
          </a:xfrm>
        </p:grpSpPr>
        <p:grpSp>
          <p:nvGrpSpPr>
            <p:cNvPr id="2" name="Group 1"/>
            <p:cNvGrpSpPr/>
            <p:nvPr/>
          </p:nvGrpSpPr>
          <p:grpSpPr>
            <a:xfrm>
              <a:off x="-2646" y="0"/>
              <a:ext cx="12213167" cy="942578"/>
              <a:chOff x="-2646" y="0"/>
              <a:chExt cx="12213167" cy="94257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269213"/>
                <a:ext cx="12192000" cy="6733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7887" tIns="18943" rIns="37887" bIns="18943" anchor="ctr"/>
              <a:lstStyle/>
              <a:p>
                <a:pPr algn="ctr" defTabSz="457127">
                  <a:defRPr/>
                </a:pPr>
                <a:endParaRPr lang="en-US" sz="375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1026" name="Picture 11" descr="bar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46" y="0"/>
                <a:ext cx="12213167" cy="280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12" descr="master_brandmark_vcumc_reversed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13" y="304932"/>
                <a:ext cx="2147755" cy="637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2430465" y="392922"/>
              <a:ext cx="950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Univers LT Std 47 Light Condensed" charset="0"/>
                  <a:ea typeface="Univers LT Std 47 Light Condensed" charset="0"/>
                  <a:cs typeface="Univers LT Std 47 Light Condensed" charset="0"/>
                </a:rPr>
                <a:t>Center for the Study of Biological Complexity</a:t>
              </a:r>
              <a:endParaRPr lang="en-US" sz="2400" b="1" dirty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4413" y="1280160"/>
            <a:ext cx="1161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Cancer and Treatment</a:t>
            </a:r>
            <a:endParaRPr lang="en-US" sz="32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693" y="2446357"/>
            <a:ext cx="92261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/>
              </a:buClr>
              <a:buFont typeface="Wingdings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Dysregulated cell proliferation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Ø"/>
            </a:pPr>
            <a:endParaRPr lang="en-US" sz="28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Clr>
                <a:schemeClr val="bg1"/>
              </a:buClr>
              <a:buFont typeface="Wingdings" charset="2"/>
              <a:buChar char="Ø"/>
            </a:pPr>
            <a:endParaRPr lang="en-US" sz="28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Clr>
                <a:schemeClr val="bg1"/>
              </a:buClr>
              <a:buFont typeface="Wingdings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nd</a:t>
            </a:r>
            <a:r>
              <a:rPr lang="en-US" sz="2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leading cause of death in US, 3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rd</a:t>
            </a:r>
            <a:r>
              <a:rPr lang="en-US" sz="2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in the world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Ø"/>
            </a:pPr>
            <a:endParaRPr lang="en-US" sz="28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Clr>
                <a:schemeClr val="bg1"/>
              </a:buClr>
              <a:buFont typeface="Wingdings" charset="2"/>
              <a:buChar char="Ø"/>
            </a:pPr>
            <a:endParaRPr lang="en-US" sz="28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Clr>
                <a:schemeClr val="bg1"/>
              </a:buClr>
              <a:buFont typeface="Wingdings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Current cancer therapies fall short</a:t>
            </a:r>
          </a:p>
        </p:txBody>
      </p:sp>
    </p:spTree>
    <p:extLst>
      <p:ext uri="{BB962C8B-B14F-4D97-AF65-F5344CB8AC3E}">
        <p14:creationId xmlns:p14="http://schemas.microsoft.com/office/powerpoint/2010/main" val="7618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646" y="0"/>
            <a:ext cx="12213167" cy="942578"/>
            <a:chOff x="-2646" y="0"/>
            <a:chExt cx="12213167" cy="942578"/>
          </a:xfrm>
        </p:grpSpPr>
        <p:grpSp>
          <p:nvGrpSpPr>
            <p:cNvPr id="2" name="Group 1"/>
            <p:cNvGrpSpPr/>
            <p:nvPr/>
          </p:nvGrpSpPr>
          <p:grpSpPr>
            <a:xfrm>
              <a:off x="-2646" y="0"/>
              <a:ext cx="12213167" cy="942578"/>
              <a:chOff x="-2646" y="0"/>
              <a:chExt cx="12213167" cy="94257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269213"/>
                <a:ext cx="12192000" cy="6733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7887" tIns="18943" rIns="37887" bIns="18943" anchor="ctr"/>
              <a:lstStyle/>
              <a:p>
                <a:pPr algn="ctr" defTabSz="457127">
                  <a:defRPr/>
                </a:pPr>
                <a:endParaRPr lang="en-US" sz="375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1026" name="Picture 11" descr="bar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46" y="0"/>
                <a:ext cx="12213167" cy="280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12" descr="master_brandmark_vcumc_reversed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13" y="304932"/>
                <a:ext cx="2147755" cy="637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2430465" y="392922"/>
              <a:ext cx="950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Univers LT Std 47 Light Condensed" charset="0"/>
                  <a:ea typeface="Univers LT Std 47 Light Condensed" charset="0"/>
                  <a:cs typeface="Univers LT Std 47 Light Condensed" charset="0"/>
                </a:rPr>
                <a:t>Center for the Study of Biological Complexity</a:t>
              </a:r>
              <a:endParaRPr lang="en-US" sz="2400" b="1" dirty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4413" y="1280160"/>
            <a:ext cx="1161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Cellular Stress and Cell Death</a:t>
            </a:r>
            <a:endParaRPr lang="en-US" sz="36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70338"/>
            <a:ext cx="758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</a:rPr>
              <a:t>Adapted from </a:t>
            </a:r>
            <a:r>
              <a:rPr lang="en-US" sz="1200" dirty="0" smtClean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  <a:hlinkClick r:id="rId4"/>
              </a:rPr>
              <a:t>https</a:t>
            </a:r>
            <a:r>
              <a:rPr lang="en-US" sz="1200" dirty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  <a:hlinkClick r:id="rId4"/>
              </a:rPr>
              <a:t>://</a:t>
            </a:r>
            <a:r>
              <a:rPr lang="en-US" sz="1200" dirty="0" smtClean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  <a:hlinkClick r:id="rId4"/>
              </a:rPr>
              <a:t>images.novusbio.com/design/blog_image1.png</a:t>
            </a:r>
            <a:r>
              <a:rPr lang="en-US" sz="1200" dirty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</a:rPr>
              <a:t>&amp; </a:t>
            </a:r>
            <a:r>
              <a:rPr lang="en-US" sz="1200" dirty="0" smtClean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  <a:hlinkClick r:id="rId5"/>
              </a:rPr>
              <a:t>https</a:t>
            </a:r>
            <a:r>
              <a:rPr lang="en-US" sz="1200" dirty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  <a:hlinkClick r:id="rId5"/>
              </a:rPr>
              <a:t>://</a:t>
            </a:r>
            <a:r>
              <a:rPr lang="en-US" sz="1200" dirty="0" smtClean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  <a:hlinkClick r:id="rId5"/>
              </a:rPr>
              <a:t>www.amplexhearing.com.au/wp-content/uploads/2016/04/Untitled-1.png</a:t>
            </a:r>
            <a:endParaRPr lang="en-US" sz="1200" dirty="0" smtClean="0">
              <a:solidFill>
                <a:schemeClr val="bg1"/>
              </a:solidFill>
              <a:latin typeface="Univers LT Std 47 Light Condensed" charset="0"/>
              <a:ea typeface="Univers LT Std 47 Light Condensed" charset="0"/>
              <a:cs typeface="Univers LT Std 47 Light Condense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8853" y="2209999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Cancer cells resist programmed cell death</a:t>
            </a:r>
          </a:p>
          <a:p>
            <a:pPr marL="285750" indent="-285750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Cellular stress leads </a:t>
            </a:r>
            <a:r>
              <a:rPr lang="en-US" sz="2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to programmed cell death or apoptosis (</a:t>
            </a:r>
            <a:r>
              <a:rPr lang="en-US" sz="24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Appierto</a:t>
            </a: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et al. 2009)</a:t>
            </a:r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How can one induce cellular stress?</a:t>
            </a:r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2646" y="2316591"/>
            <a:ext cx="8430366" cy="2442972"/>
            <a:chOff x="-2646" y="2316591"/>
            <a:chExt cx="7870887" cy="19140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/>
            <a:srcRect l="26352"/>
            <a:stretch/>
          </p:blipFill>
          <p:spPr>
            <a:xfrm>
              <a:off x="3792114" y="2316591"/>
              <a:ext cx="4076127" cy="190195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646" y="2325628"/>
              <a:ext cx="3794760" cy="1905000"/>
              <a:chOff x="0" y="4831080"/>
              <a:chExt cx="3794760" cy="190500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40"/>
              <a:stretch/>
            </p:blipFill>
            <p:spPr>
              <a:xfrm>
                <a:off x="0" y="4831080"/>
                <a:ext cx="3794760" cy="19050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489960" y="5455920"/>
                <a:ext cx="289560" cy="167640"/>
              </a:xfrm>
              <a:prstGeom prst="rect">
                <a:avLst/>
              </a:prstGeom>
              <a:solidFill>
                <a:srgbClr val="333333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>
              <a:off x="3487314" y="3118108"/>
              <a:ext cx="429366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83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83" y="0"/>
            <a:ext cx="12190017" cy="942578"/>
            <a:chOff x="-2646" y="0"/>
            <a:chExt cx="12213167" cy="942578"/>
          </a:xfrm>
        </p:grpSpPr>
        <p:grpSp>
          <p:nvGrpSpPr>
            <p:cNvPr id="2" name="Group 1"/>
            <p:cNvGrpSpPr/>
            <p:nvPr/>
          </p:nvGrpSpPr>
          <p:grpSpPr>
            <a:xfrm>
              <a:off x="-2646" y="0"/>
              <a:ext cx="12213167" cy="942578"/>
              <a:chOff x="-2646" y="0"/>
              <a:chExt cx="12213167" cy="94257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269213"/>
                <a:ext cx="12192000" cy="6733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7887" tIns="18943" rIns="37887" bIns="18943" anchor="ctr"/>
              <a:lstStyle/>
              <a:p>
                <a:pPr algn="ctr" defTabSz="457127">
                  <a:defRPr/>
                </a:pPr>
                <a:endParaRPr lang="en-US" sz="375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1026" name="Picture 11" descr="bar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46" y="0"/>
                <a:ext cx="12213167" cy="280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12" descr="master_brandmark_vcumc_reversed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13" y="304932"/>
                <a:ext cx="2147755" cy="637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2430465" y="392922"/>
              <a:ext cx="950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Univers LT Std 47 Light Condensed" charset="0"/>
                  <a:ea typeface="Univers LT Std 47 Light Condensed" charset="0"/>
                  <a:cs typeface="Univers LT Std 47 Light Condensed" charset="0"/>
                </a:rPr>
                <a:t>Center for the Study of Biological Complexity</a:t>
              </a:r>
              <a:endParaRPr lang="en-US" sz="2400" b="1" dirty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21167" y="1067786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Reactive Oxygen Species (ROS) </a:t>
            </a:r>
            <a:r>
              <a:rPr lang="en-US" sz="30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Wingdings" panose="05000000000000000000" pitchFamily="2" charset="2"/>
              </a:rPr>
              <a:t> </a:t>
            </a:r>
            <a:r>
              <a:rPr lang="en-US" sz="30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Endoplasmic Reticulum Stress</a:t>
            </a:r>
            <a:endParaRPr lang="en-US" sz="30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8554" y="6416155"/>
            <a:ext cx="3386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</a:rPr>
              <a:t>Adapted from Velasco et al. (2010)</a:t>
            </a:r>
            <a:endParaRPr lang="en-US" sz="1200" dirty="0">
              <a:solidFill>
                <a:schemeClr val="bg1"/>
              </a:solidFill>
              <a:latin typeface="Univers LT Std 47 Light Condensed" charset="0"/>
              <a:ea typeface="Univers LT Std 47 Light Condensed" charset="0"/>
              <a:cs typeface="Univers LT Std 47 Light Condensed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7743" y="1916987"/>
            <a:ext cx="68981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ROS </a:t>
            </a: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ER </a:t>
            </a:r>
            <a:r>
              <a:rPr lang="en-US" sz="2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Stress (</a:t>
            </a:r>
            <a:r>
              <a:rPr lang="en-US" sz="24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Verfaillie</a:t>
            </a: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et al. 2012)</a:t>
            </a:r>
            <a:endParaRPr lang="en-US" sz="24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Protein Endoplasmic Reticulum Kinase </a:t>
            </a: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phosphorylates eIF2-alpha</a:t>
            </a:r>
            <a:endParaRPr lang="en-US" sz="24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Protein synthesis arrested</a:t>
            </a:r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Eventually, apoptosis</a:t>
            </a:r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47557" y="1849149"/>
            <a:ext cx="1889002" cy="4844005"/>
            <a:chOff x="1947557" y="1849149"/>
            <a:chExt cx="1889002" cy="4844005"/>
          </a:xfrm>
        </p:grpSpPr>
        <p:grpSp>
          <p:nvGrpSpPr>
            <p:cNvPr id="11" name="Group 10"/>
            <p:cNvGrpSpPr/>
            <p:nvPr/>
          </p:nvGrpSpPr>
          <p:grpSpPr>
            <a:xfrm>
              <a:off x="2072640" y="1849149"/>
              <a:ext cx="1763919" cy="4844005"/>
              <a:chOff x="2072640" y="1849149"/>
              <a:chExt cx="1763919" cy="484400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71"/>
              <a:stretch/>
            </p:blipFill>
            <p:spPr>
              <a:xfrm>
                <a:off x="2072640" y="1849149"/>
                <a:ext cx="1763919" cy="4844005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072640" y="1849149"/>
                <a:ext cx="365794" cy="6583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947557" y="1916987"/>
              <a:ext cx="567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Univers LT Std 47 Light Condensed" charset="0"/>
                  <a:ea typeface="Univers LT Std 47 Light Condensed" charset="0"/>
                  <a:cs typeface="Univers LT Std 47 Light Condensed" charset="0"/>
                </a:rPr>
                <a:t>?</a:t>
              </a:r>
              <a:endParaRPr lang="en-US" b="1" dirty="0">
                <a:latin typeface="Univers LT Std 47 Light Condensed" charset="0"/>
                <a:ea typeface="Univers LT Std 47 Light Condensed" charset="0"/>
                <a:cs typeface="Univers LT Std 47 Light Condense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646" y="0"/>
            <a:ext cx="12213167" cy="942578"/>
            <a:chOff x="-2646" y="0"/>
            <a:chExt cx="12213167" cy="942578"/>
          </a:xfrm>
        </p:grpSpPr>
        <p:grpSp>
          <p:nvGrpSpPr>
            <p:cNvPr id="2" name="Group 1"/>
            <p:cNvGrpSpPr/>
            <p:nvPr/>
          </p:nvGrpSpPr>
          <p:grpSpPr>
            <a:xfrm>
              <a:off x="-2646" y="0"/>
              <a:ext cx="12213167" cy="942578"/>
              <a:chOff x="-2646" y="0"/>
              <a:chExt cx="12213167" cy="94257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269213"/>
                <a:ext cx="12192000" cy="6733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7887" tIns="18943" rIns="37887" bIns="18943" anchor="ctr"/>
              <a:lstStyle/>
              <a:p>
                <a:pPr algn="ctr" defTabSz="457127">
                  <a:defRPr/>
                </a:pPr>
                <a:endParaRPr lang="en-US" sz="375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1026" name="Picture 11" descr="bar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46" y="0"/>
                <a:ext cx="12213167" cy="280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12" descr="master_brandmark_vcumc_reversed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13" y="304932"/>
                <a:ext cx="2147755" cy="637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2430465" y="392922"/>
              <a:ext cx="950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Univers LT Std 47 Light Condensed" charset="0"/>
                  <a:ea typeface="Univers LT Std 47 Light Condensed" charset="0"/>
                  <a:cs typeface="Univers LT Std 47 Light Condensed" charset="0"/>
                </a:rPr>
                <a:t>Center for the Study of Biological Complexity</a:t>
              </a:r>
              <a:endParaRPr lang="en-US" sz="2400" b="1" dirty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9688" y="1250180"/>
            <a:ext cx="1113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L-citrulline &amp; Arsenic Trioxide (ATO) </a:t>
            </a:r>
            <a:r>
              <a:rPr lang="en-US" sz="3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ROS</a:t>
            </a:r>
            <a:endParaRPr lang="en-US" sz="32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666" y="2255359"/>
            <a:ext cx="10328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ATO induces apoptosis &amp; an increase in ROS generation (Selvaraj</a:t>
            </a:r>
            <a:r>
              <a:rPr lang="en-US" sz="2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et al. 2013)</a:t>
            </a:r>
          </a:p>
          <a:p>
            <a:pPr marL="285750" indent="-285750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ATO is NO dependent (Kang et al. 2003)</a:t>
            </a:r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L-citrulline increases NO </a:t>
            </a:r>
            <a:r>
              <a:rPr lang="en-US" sz="2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bioavailability (</a:t>
            </a:r>
            <a:r>
              <a:rPr lang="en-US" sz="24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Wijnands</a:t>
            </a: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et al. 2012) </a:t>
            </a:r>
          </a:p>
        </p:txBody>
      </p:sp>
    </p:spTree>
    <p:extLst>
      <p:ext uri="{BB962C8B-B14F-4D97-AF65-F5344CB8AC3E}">
        <p14:creationId xmlns:p14="http://schemas.microsoft.com/office/powerpoint/2010/main" val="4436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646" y="0"/>
            <a:ext cx="12213167" cy="942578"/>
            <a:chOff x="-2646" y="0"/>
            <a:chExt cx="12213167" cy="942578"/>
          </a:xfrm>
        </p:grpSpPr>
        <p:grpSp>
          <p:nvGrpSpPr>
            <p:cNvPr id="2" name="Group 1"/>
            <p:cNvGrpSpPr/>
            <p:nvPr/>
          </p:nvGrpSpPr>
          <p:grpSpPr>
            <a:xfrm>
              <a:off x="-2646" y="0"/>
              <a:ext cx="12213167" cy="942578"/>
              <a:chOff x="-2646" y="0"/>
              <a:chExt cx="12213167" cy="94257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269213"/>
                <a:ext cx="12192000" cy="6733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7887" tIns="18943" rIns="37887" bIns="18943" anchor="ctr"/>
              <a:lstStyle/>
              <a:p>
                <a:pPr algn="ctr" defTabSz="457127">
                  <a:defRPr/>
                </a:pPr>
                <a:endParaRPr lang="en-US" sz="375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1026" name="Picture 11" descr="bar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46" y="0"/>
                <a:ext cx="12213167" cy="280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12" descr="master_brandmark_vcumc_reversed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13" y="304932"/>
                <a:ext cx="2147755" cy="637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2430465" y="392922"/>
              <a:ext cx="950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Univers LT Std 47 Light Condensed" charset="0"/>
                  <a:ea typeface="Univers LT Std 47 Light Condensed" charset="0"/>
                  <a:cs typeface="Univers LT Std 47 Light Condensed" charset="0"/>
                </a:rPr>
                <a:t>Center for the Study of Biological Complexity</a:t>
              </a:r>
              <a:endParaRPr lang="en-US" sz="2400" b="1" dirty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1088" y="1280160"/>
            <a:ext cx="1159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My Experimental Question</a:t>
            </a:r>
            <a:endParaRPr lang="en-US" sz="36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676" y="3045221"/>
            <a:ext cx="10822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/>
              </a:buClr>
              <a:buFont typeface="Wingdings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Do L-citrulline and ATO induce apoptosis mediated by PERK?</a:t>
            </a:r>
          </a:p>
        </p:txBody>
      </p:sp>
    </p:spTree>
    <p:extLst>
      <p:ext uri="{BB962C8B-B14F-4D97-AF65-F5344CB8AC3E}">
        <p14:creationId xmlns:p14="http://schemas.microsoft.com/office/powerpoint/2010/main" val="13249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646" y="0"/>
            <a:ext cx="12213167" cy="942578"/>
            <a:chOff x="-2646" y="0"/>
            <a:chExt cx="12213167" cy="942578"/>
          </a:xfrm>
        </p:grpSpPr>
        <p:grpSp>
          <p:nvGrpSpPr>
            <p:cNvPr id="2" name="Group 1"/>
            <p:cNvGrpSpPr/>
            <p:nvPr/>
          </p:nvGrpSpPr>
          <p:grpSpPr>
            <a:xfrm>
              <a:off x="-2646" y="0"/>
              <a:ext cx="12213167" cy="942578"/>
              <a:chOff x="-2646" y="0"/>
              <a:chExt cx="12213167" cy="94257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269213"/>
                <a:ext cx="12192000" cy="6733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7887" tIns="18943" rIns="37887" bIns="18943" anchor="ctr"/>
              <a:lstStyle/>
              <a:p>
                <a:pPr algn="ctr" defTabSz="457127">
                  <a:defRPr/>
                </a:pPr>
                <a:endParaRPr lang="en-US" sz="375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1026" name="Picture 11" descr="bar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46" y="0"/>
                <a:ext cx="12213167" cy="280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12" descr="master_brandmark_vcumc_reversed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13" y="304932"/>
                <a:ext cx="2147755" cy="637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2430465" y="392922"/>
              <a:ext cx="950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Univers LT Std 47 Light Condensed" charset="0"/>
                  <a:ea typeface="Univers LT Std 47 Light Condensed" charset="0"/>
                  <a:cs typeface="Univers LT Std 47 Light Condensed" charset="0"/>
                </a:rPr>
                <a:t>Center for the Study of Biological Complexity</a:t>
              </a:r>
              <a:endParaRPr lang="en-US" sz="2400" b="1" dirty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</a:endParaRPr>
            </a:p>
          </p:txBody>
        </p:sp>
      </p:grpSp>
      <p:grpSp>
        <p:nvGrpSpPr>
          <p:cNvPr id="1035" name="Group 1034"/>
          <p:cNvGrpSpPr/>
          <p:nvPr/>
        </p:nvGrpSpPr>
        <p:grpSpPr>
          <a:xfrm>
            <a:off x="1575370" y="1252825"/>
            <a:ext cx="8830271" cy="5180209"/>
            <a:chOff x="2031446" y="1440955"/>
            <a:chExt cx="7414883" cy="4757358"/>
          </a:xfrm>
        </p:grpSpPr>
        <p:sp>
          <p:nvSpPr>
            <p:cNvPr id="10" name="TextBox 9"/>
            <p:cNvSpPr txBox="1"/>
            <p:nvPr/>
          </p:nvSpPr>
          <p:spPr>
            <a:xfrm>
              <a:off x="4800600" y="1440955"/>
              <a:ext cx="1844040" cy="8479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en-US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GBM Cells</a:t>
              </a:r>
              <a:endParaRPr lang="en-US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endParaRPr lang="en-US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2" name="Straight Arrow Connector 11"/>
            <p:cNvCxnSpPr>
              <a:endCxn id="28" idx="0"/>
            </p:cNvCxnSpPr>
            <p:nvPr/>
          </p:nvCxnSpPr>
          <p:spPr>
            <a:xfrm flipH="1">
              <a:off x="3143198" y="2326600"/>
              <a:ext cx="1657402" cy="125911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25" idx="0"/>
            </p:cNvCxnSpPr>
            <p:nvPr/>
          </p:nvCxnSpPr>
          <p:spPr>
            <a:xfrm>
              <a:off x="6644640" y="2326600"/>
              <a:ext cx="1689939" cy="127324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12559" y="3599843"/>
              <a:ext cx="1844040" cy="56530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8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No use of siRNA</a:t>
              </a:r>
            </a:p>
            <a:p>
              <a:pPr algn="ctr"/>
              <a:endParaRPr lang="en-US" sz="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21177" y="3585710"/>
              <a:ext cx="1844040" cy="59357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siRNA knock down of PERK</a:t>
              </a:r>
              <a:endParaRPr lang="en-US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9498877">
              <a:off x="2741678" y="2565941"/>
              <a:ext cx="2065381" cy="3391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Negative Control</a:t>
              </a:r>
              <a:endParaRPr lang="en-US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2107915">
              <a:off x="6617828" y="2594012"/>
              <a:ext cx="2082753" cy="3391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Treatment Group</a:t>
              </a:r>
              <a:endParaRPr lang="en-US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31446" y="4841577"/>
              <a:ext cx="2223501" cy="13567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Sub-groups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Saline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L-citrulline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ATO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L-citrulline/ATO</a:t>
              </a:r>
              <a:endParaRPr lang="en-US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22828" y="4841577"/>
              <a:ext cx="2223501" cy="13567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Sub-groups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Saline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L-citrulline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ATO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L-citrulline/ATO</a:t>
              </a:r>
              <a:endParaRPr lang="en-US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1" name="Straight Arrow Connector 40"/>
            <p:cNvCxnSpPr>
              <a:stCxn id="28" idx="2"/>
              <a:endCxn id="39" idx="0"/>
            </p:cNvCxnSpPr>
            <p:nvPr/>
          </p:nvCxnSpPr>
          <p:spPr>
            <a:xfrm flipH="1">
              <a:off x="3143197" y="4179282"/>
              <a:ext cx="1" cy="66229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5" idx="2"/>
              <a:endCxn id="40" idx="0"/>
            </p:cNvCxnSpPr>
            <p:nvPr/>
          </p:nvCxnSpPr>
          <p:spPr>
            <a:xfrm>
              <a:off x="8334579" y="4165151"/>
              <a:ext cx="0" cy="67642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10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646" y="0"/>
            <a:ext cx="12213167" cy="942578"/>
            <a:chOff x="-2646" y="0"/>
            <a:chExt cx="12213167" cy="942578"/>
          </a:xfrm>
        </p:grpSpPr>
        <p:grpSp>
          <p:nvGrpSpPr>
            <p:cNvPr id="2" name="Group 1"/>
            <p:cNvGrpSpPr/>
            <p:nvPr/>
          </p:nvGrpSpPr>
          <p:grpSpPr>
            <a:xfrm>
              <a:off x="-2646" y="0"/>
              <a:ext cx="12213167" cy="942578"/>
              <a:chOff x="-2646" y="0"/>
              <a:chExt cx="12213167" cy="94257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269213"/>
                <a:ext cx="12192000" cy="6733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7887" tIns="18943" rIns="37887" bIns="18943" anchor="ctr"/>
              <a:lstStyle/>
              <a:p>
                <a:pPr algn="ctr" defTabSz="457127">
                  <a:defRPr/>
                </a:pPr>
                <a:endParaRPr lang="en-US" sz="375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1026" name="Picture 11" descr="bar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46" y="0"/>
                <a:ext cx="12213167" cy="280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12" descr="master_brandmark_vcumc_reversed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13" y="304932"/>
                <a:ext cx="2147755" cy="637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2430465" y="392922"/>
              <a:ext cx="950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Univers LT Std 47 Light Condensed" charset="0"/>
                  <a:ea typeface="Univers LT Std 47 Light Condensed" charset="0"/>
                  <a:cs typeface="Univers LT Std 47 Light Condensed" charset="0"/>
                </a:rPr>
                <a:t>Center for the Study of Biological Complexity</a:t>
              </a:r>
              <a:endParaRPr lang="en-US" sz="2400" b="1" dirty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200319" y="1391211"/>
            <a:ext cx="6823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How do siRNA ”knock down” the synthesis of proteins?</a:t>
            </a:r>
            <a:endParaRPr lang="en-US" sz="40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2437" y="1211791"/>
            <a:ext cx="4605338" cy="5516088"/>
            <a:chOff x="918586" y="2176041"/>
            <a:chExt cx="3952970" cy="45518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t="31317"/>
            <a:stretch/>
          </p:blipFill>
          <p:spPr>
            <a:xfrm>
              <a:off x="918586" y="2176041"/>
              <a:ext cx="3952970" cy="455183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72270" y="2176041"/>
              <a:ext cx="821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</a:rPr>
                <a:t>siRNA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137775" y="6450880"/>
            <a:ext cx="3386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</a:rPr>
              <a:t>Adapted from </a:t>
            </a:r>
            <a:r>
              <a:rPr lang="en-US" sz="1200" dirty="0" err="1" smtClean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</a:rPr>
              <a:t>Wittrup</a:t>
            </a:r>
            <a:r>
              <a:rPr lang="en-US" sz="1200" dirty="0" smtClean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</a:rPr>
              <a:t> et al. (2015)</a:t>
            </a:r>
            <a:endParaRPr lang="en-US" sz="1200" dirty="0">
              <a:solidFill>
                <a:schemeClr val="bg1"/>
              </a:solidFill>
              <a:latin typeface="Univers LT Std 47 Light Condensed" charset="0"/>
              <a:ea typeface="Univers LT Std 47 Light Condensed" charset="0"/>
              <a:cs typeface="Univers LT Std 47 Ligh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646" y="0"/>
            <a:ext cx="12213167" cy="942578"/>
            <a:chOff x="-2646" y="0"/>
            <a:chExt cx="12213167" cy="942578"/>
          </a:xfrm>
        </p:grpSpPr>
        <p:grpSp>
          <p:nvGrpSpPr>
            <p:cNvPr id="2" name="Group 1"/>
            <p:cNvGrpSpPr/>
            <p:nvPr/>
          </p:nvGrpSpPr>
          <p:grpSpPr>
            <a:xfrm>
              <a:off x="-2646" y="0"/>
              <a:ext cx="12213167" cy="942578"/>
              <a:chOff x="-2646" y="0"/>
              <a:chExt cx="12213167" cy="94257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269213"/>
                <a:ext cx="12192000" cy="6733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7887" tIns="18943" rIns="37887" bIns="18943" anchor="ctr"/>
              <a:lstStyle/>
              <a:p>
                <a:pPr algn="ctr" defTabSz="457127">
                  <a:defRPr/>
                </a:pPr>
                <a:endParaRPr lang="en-US" sz="375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1026" name="Picture 11" descr="bar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46" y="0"/>
                <a:ext cx="12213167" cy="280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12" descr="master_brandmark_vcumc_reversed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13" y="304932"/>
                <a:ext cx="2147755" cy="637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2430465" y="392922"/>
              <a:ext cx="950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Univers LT Std 47 Light Condensed" charset="0"/>
                  <a:ea typeface="Univers LT Std 47 Light Condensed" charset="0"/>
                  <a:cs typeface="Univers LT Std 47 Light Condensed" charset="0"/>
                </a:rPr>
                <a:t>Center for the Study of Biological Complexity</a:t>
              </a:r>
              <a:endParaRPr lang="en-US" sz="2400" b="1" dirty="0">
                <a:solidFill>
                  <a:schemeClr val="bg1"/>
                </a:solidFill>
                <a:latin typeface="Univers LT Std 47 Light Condensed" charset="0"/>
                <a:ea typeface="Univers LT Std 47 Light Condensed" charset="0"/>
                <a:cs typeface="Univers LT Std 47 Light Condensed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4413" y="1280160"/>
            <a:ext cx="1161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Expected</a:t>
            </a:r>
            <a:r>
              <a:rPr lang="en-US" sz="4000" b="1" baseline="30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*</a:t>
            </a:r>
            <a:r>
              <a:rPr lang="en-US" sz="40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Measurements </a:t>
            </a:r>
            <a:r>
              <a:rPr lang="mr-IN" sz="40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40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Western Blot</a:t>
            </a:r>
            <a:endParaRPr lang="en-US" sz="36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6" t="6465" r="34179" b="44308"/>
          <a:stretch/>
        </p:blipFill>
        <p:spPr>
          <a:xfrm>
            <a:off x="6759003" y="2718733"/>
            <a:ext cx="4028601" cy="26857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1090" y="2241281"/>
            <a:ext cx="2816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Treatment Group</a:t>
            </a:r>
            <a:endParaRPr lang="en-US" sz="28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3413" y="2241281"/>
            <a:ext cx="373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Negative Control Group</a:t>
            </a:r>
            <a:endParaRPr lang="en-US" sz="28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412" y="6538648"/>
            <a:ext cx="11611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*These are not real Western Blots, simply predictions</a:t>
            </a:r>
            <a:endParaRPr lang="en-US" sz="1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9877" y="2723160"/>
            <a:ext cx="4032504" cy="2688336"/>
            <a:chOff x="459877" y="2723160"/>
            <a:chExt cx="4032504" cy="2688336"/>
          </a:xfrm>
        </p:grpSpPr>
        <p:grpSp>
          <p:nvGrpSpPr>
            <p:cNvPr id="12" name="Group 11"/>
            <p:cNvGrpSpPr/>
            <p:nvPr/>
          </p:nvGrpSpPr>
          <p:grpSpPr>
            <a:xfrm>
              <a:off x="459877" y="2723160"/>
              <a:ext cx="4032504" cy="2688336"/>
              <a:chOff x="459877" y="2723160"/>
              <a:chExt cx="4032504" cy="268833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59877" y="2723160"/>
                <a:ext cx="4032504" cy="2688336"/>
                <a:chOff x="459878" y="2702946"/>
                <a:chExt cx="3744579" cy="2701519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275" t="5059" r="34970" b="43952"/>
                <a:stretch/>
              </p:blipFill>
              <p:spPr>
                <a:xfrm>
                  <a:off x="459878" y="2702946"/>
                  <a:ext cx="3744579" cy="2701519"/>
                </a:xfrm>
                <a:prstGeom prst="rect">
                  <a:avLst/>
                </a:prstGeom>
              </p:spPr>
            </p:pic>
            <p:sp>
              <p:nvSpPr>
                <p:cNvPr id="9" name="Rounded Rectangle 8"/>
                <p:cNvSpPr/>
                <p:nvPr/>
              </p:nvSpPr>
              <p:spPr>
                <a:xfrm>
                  <a:off x="2812648" y="4132162"/>
                  <a:ext cx="381965" cy="104172"/>
                </a:xfrm>
                <a:prstGeom prst="roundRect">
                  <a:avLst/>
                </a:prstGeom>
                <a:solidFill>
                  <a:srgbClr val="000000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2826152" y="4550780"/>
                  <a:ext cx="381965" cy="104172"/>
                </a:xfrm>
                <a:prstGeom prst="roundRect">
                  <a:avLst/>
                </a:prstGeom>
                <a:solidFill>
                  <a:srgbClr val="000000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2933594" y="4916774"/>
                <a:ext cx="574105" cy="239843"/>
              </a:xfrm>
              <a:prstGeom prst="rect">
                <a:avLst/>
              </a:prstGeom>
              <a:solidFill>
                <a:srgbClr val="A2A2A2"/>
              </a:solidFill>
              <a:ln>
                <a:solidFill>
                  <a:srgbClr val="A2A2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3008543" y="5000458"/>
              <a:ext cx="411335" cy="103664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80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380</Words>
  <Application>Microsoft Macintosh PowerPoint</Application>
  <PresentationFormat>Widescreen</PresentationFormat>
  <Paragraphs>91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Calibri Light</vt:lpstr>
      <vt:lpstr>Courier New</vt:lpstr>
      <vt:lpstr>ＭＳ Ｐゴシック</vt:lpstr>
      <vt:lpstr>Times New Roman</vt:lpstr>
      <vt:lpstr>Univers LT Std 47 Light Condensed</vt:lpstr>
      <vt:lpstr>Wingdings</vt:lpstr>
      <vt:lpstr>Arial</vt:lpstr>
      <vt:lpstr>Office Theme</vt:lpstr>
      <vt:lpstr>L-citrulline coupled with Arsenic Trioxide as a potential inducer of the PERK/eIF2-alpha apoptotic pathway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Samuel</dc:creator>
  <cp:lastModifiedBy>Peter Samuel</cp:lastModifiedBy>
  <cp:revision>65</cp:revision>
  <dcterms:created xsi:type="dcterms:W3CDTF">2017-05-02T17:54:25Z</dcterms:created>
  <dcterms:modified xsi:type="dcterms:W3CDTF">2017-05-09T11:53:40Z</dcterms:modified>
</cp:coreProperties>
</file>