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74" r:id="rId1"/>
  </p:sldMasterIdLst>
  <p:notesMasterIdLst>
    <p:notesMasterId r:id="rId12"/>
  </p:notesMasterIdLst>
  <p:sldIdLst>
    <p:sldId id="264" r:id="rId2"/>
    <p:sldId id="258" r:id="rId3"/>
    <p:sldId id="259" r:id="rId4"/>
    <p:sldId id="260" r:id="rId5"/>
    <p:sldId id="261" r:id="rId6"/>
    <p:sldId id="262" r:id="rId7"/>
    <p:sldId id="265" r:id="rId8"/>
    <p:sldId id="267" r:id="rId9"/>
    <p:sldId id="268" r:id="rId10"/>
    <p:sldId id="27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5"/>
    <p:restoredTop sz="94631"/>
  </p:normalViewPr>
  <p:slideViewPr>
    <p:cSldViewPr snapToGrid="0" snapToObjects="1">
      <p:cViewPr varScale="1">
        <p:scale>
          <a:sx n="70" d="100"/>
          <a:sy n="70" d="100"/>
        </p:scale>
        <p:origin x="184" y="8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63BB2-E28A-8741-AE91-E4A78B99F54C}" type="datetimeFigureOut">
              <a:rPr lang="en-US" smtClean="0"/>
              <a:t>5/11/17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60FAE-B3DB-B94E-9F5C-69CD9F36C90D}" type="slidenum">
              <a:rPr lang="en-US" smtClean="0"/>
              <a:t>‹#›</a:t>
            </a:fld>
            <a:endParaRPr lang="en-US"/>
          </a:p>
        </p:txBody>
      </p:sp>
    </p:spTree>
    <p:extLst>
      <p:ext uri="{BB962C8B-B14F-4D97-AF65-F5344CB8AC3E}">
        <p14:creationId xmlns:p14="http://schemas.microsoft.com/office/powerpoint/2010/main" val="1875117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no longer responsive to chemotherapy</a:t>
            </a:r>
          </a:p>
          <a:p>
            <a:r>
              <a:rPr lang="en-US" dirty="0" smtClean="0"/>
              <a:t>Difficult</a:t>
            </a:r>
            <a:r>
              <a:rPr lang="en-US" baseline="0" dirty="0" smtClean="0"/>
              <a:t> to target just cancer cells</a:t>
            </a:r>
            <a:endParaRPr lang="en-US" dirty="0"/>
          </a:p>
        </p:txBody>
      </p:sp>
      <p:sp>
        <p:nvSpPr>
          <p:cNvPr id="4" name="Slide Number Placeholder 3"/>
          <p:cNvSpPr>
            <a:spLocks noGrp="1"/>
          </p:cNvSpPr>
          <p:nvPr>
            <p:ph type="sldNum" sz="quarter" idx="10"/>
          </p:nvPr>
        </p:nvSpPr>
        <p:spPr/>
        <p:txBody>
          <a:bodyPr/>
          <a:lstStyle/>
          <a:p>
            <a:fld id="{E9C60FAE-B3DB-B94E-9F5C-69CD9F36C90D}" type="slidenum">
              <a:rPr lang="en-US" smtClean="0"/>
              <a:t>2</a:t>
            </a:fld>
            <a:endParaRPr lang="en-US"/>
          </a:p>
        </p:txBody>
      </p:sp>
    </p:spTree>
    <p:extLst>
      <p:ext uri="{BB962C8B-B14F-4D97-AF65-F5344CB8AC3E}">
        <p14:creationId xmlns:p14="http://schemas.microsoft.com/office/powerpoint/2010/main" val="77268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cancer become metastatic?</a:t>
            </a:r>
            <a:r>
              <a:rPr lang="en-US" baseline="0" dirty="0" smtClean="0"/>
              <a:t> Undergoes specific cell-type transition called epithelial-mesenchymal transition. Epithelial cells are more stationary while mesenchymal cells have more motile and invasive properties, able to travel throughout the body and differentiate improperly. Reversing this transition is crucial to prevent metastasis and stop cell proliferation </a:t>
            </a:r>
            <a:endParaRPr lang="en-US" dirty="0"/>
          </a:p>
        </p:txBody>
      </p:sp>
      <p:sp>
        <p:nvSpPr>
          <p:cNvPr id="4" name="Slide Number Placeholder 3"/>
          <p:cNvSpPr>
            <a:spLocks noGrp="1"/>
          </p:cNvSpPr>
          <p:nvPr>
            <p:ph type="sldNum" sz="quarter" idx="10"/>
          </p:nvPr>
        </p:nvSpPr>
        <p:spPr/>
        <p:txBody>
          <a:bodyPr/>
          <a:lstStyle/>
          <a:p>
            <a:fld id="{E9C60FAE-B3DB-B94E-9F5C-69CD9F36C90D}" type="slidenum">
              <a:rPr lang="en-US" smtClean="0"/>
              <a:t>3</a:t>
            </a:fld>
            <a:endParaRPr lang="en-US"/>
          </a:p>
        </p:txBody>
      </p:sp>
    </p:spTree>
    <p:extLst>
      <p:ext uri="{BB962C8B-B14F-4D97-AF65-F5344CB8AC3E}">
        <p14:creationId xmlns:p14="http://schemas.microsoft.com/office/powerpoint/2010/main" val="70133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Helvetica" charset="0"/>
                <a:ea typeface="Helvetica" charset="0"/>
                <a:cs typeface="Helvetica" charset="0"/>
              </a:rPr>
              <a:t>No correlation-Confirm with different signature genes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Helvetica" charset="0"/>
                <a:ea typeface="Helvetica" charset="0"/>
                <a:cs typeface="Helvetica" charset="0"/>
              </a:rPr>
              <a:t>No PDK1 inhibition-Western blot for inhibition assay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Helvetica" charset="0"/>
                <a:ea typeface="Helvetica" charset="0"/>
                <a:cs typeface="Helvetica" charset="0"/>
              </a:rPr>
              <a:t>Apoptosis-Wouldn’t be bad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Helvetica" charset="0"/>
              <a:ea typeface="Helvetica" charset="0"/>
              <a:cs typeface="Helvetica"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Helvetica" charset="0"/>
              <a:ea typeface="Helvetica" charset="0"/>
              <a:cs typeface="Helvetica"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Helvetica" charset="0"/>
              <a:ea typeface="Helvetica" charset="0"/>
              <a:cs typeface="Helvetica"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Helvetica" charset="0"/>
              <a:ea typeface="Helvetica" charset="0"/>
              <a:cs typeface="Helvetica"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Helvetica" charset="0"/>
              <a:ea typeface="Helvetica" charset="0"/>
              <a:cs typeface="Helvetica"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latin typeface="Helvetica" charset="0"/>
              <a:ea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E9C60FAE-B3DB-B94E-9F5C-69CD9F36C90D}" type="slidenum">
              <a:rPr lang="en-US" smtClean="0"/>
              <a:t>9</a:t>
            </a:fld>
            <a:endParaRPr lang="en-US"/>
          </a:p>
        </p:txBody>
      </p:sp>
    </p:spTree>
    <p:extLst>
      <p:ext uri="{BB962C8B-B14F-4D97-AF65-F5344CB8AC3E}">
        <p14:creationId xmlns:p14="http://schemas.microsoft.com/office/powerpoint/2010/main" val="121242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34876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75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402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675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258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2898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4912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2877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373483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060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69386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68651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77016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148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52161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73432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t>5/11/17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r>
              <a:rPr lang="en-US" smtClean="0"/>
              <a:t>
              </a:t>
            </a:r>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64360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5/11/17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74354575"/>
      </p:ext>
    </p:extLst>
  </p:cSld>
  <p:clrMap bg1="dk1" tx1="lt1" bg2="dk2" tx2="lt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 id="2147484788" r:id="rId14"/>
    <p:sldLayoutId id="2147484789" r:id="rId15"/>
    <p:sldLayoutId id="2147484790" r:id="rId16"/>
    <p:sldLayoutId id="214748479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5.tiff"/><Relationship Id="rId7"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3600" y="609601"/>
            <a:ext cx="10414000" cy="3200400"/>
          </a:xfrm>
        </p:spPr>
        <p:txBody>
          <a:bodyPr>
            <a:normAutofit/>
          </a:bodyPr>
          <a:lstStyle/>
          <a:p>
            <a:r>
              <a:rPr lang="en-US" sz="3200" b="1" cap="none" dirty="0" smtClean="0">
                <a:effectLst/>
                <a:latin typeface="Helvetica" charset="0"/>
                <a:ea typeface="Helvetica" charset="0"/>
                <a:cs typeface="Helvetica" charset="0"/>
              </a:rPr>
              <a:t>Targeting Cancer Metastasis Through Inhibiting Crucial Metabolic Enzyme</a:t>
            </a:r>
            <a:endParaRPr lang="en-US" sz="3200" cap="none" dirty="0">
              <a:latin typeface="Helvetica" charset="0"/>
              <a:ea typeface="Helvetica" charset="0"/>
              <a:cs typeface="Helvetica" charset="0"/>
            </a:endParaRPr>
          </a:p>
        </p:txBody>
      </p:sp>
      <p:sp>
        <p:nvSpPr>
          <p:cNvPr id="3" name="Subtitle 2"/>
          <p:cNvSpPr>
            <a:spLocks noGrp="1"/>
          </p:cNvSpPr>
          <p:nvPr>
            <p:ph type="subTitle" idx="1"/>
          </p:nvPr>
        </p:nvSpPr>
        <p:spPr/>
        <p:txBody>
          <a:bodyPr/>
          <a:lstStyle/>
          <a:p>
            <a:endParaRPr lang="en-US" dirty="0" smtClean="0">
              <a:latin typeface="Helvetica" charset="0"/>
              <a:ea typeface="Helvetica" charset="0"/>
              <a:cs typeface="Helvetica" charset="0"/>
            </a:endParaRPr>
          </a:p>
          <a:p>
            <a:endParaRPr lang="en-US" dirty="0" smtClean="0">
              <a:latin typeface="Helvetica" charset="0"/>
              <a:ea typeface="Helvetica" charset="0"/>
              <a:cs typeface="Helvetica" charset="0"/>
            </a:endParaRPr>
          </a:p>
          <a:p>
            <a:r>
              <a:rPr lang="en-US" dirty="0" smtClean="0">
                <a:latin typeface="Helvetica" charset="0"/>
                <a:ea typeface="Helvetica" charset="0"/>
                <a:cs typeface="Helvetica" charset="0"/>
              </a:rPr>
              <a:t>Lucas Rizkalla</a:t>
            </a: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Tree>
    <p:extLst>
      <p:ext uri="{BB962C8B-B14F-4D97-AF65-F5344CB8AC3E}">
        <p14:creationId xmlns:p14="http://schemas.microsoft.com/office/powerpoint/2010/main" val="135510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TextBox 9"/>
          <p:cNvSpPr txBox="1"/>
          <p:nvPr/>
        </p:nvSpPr>
        <p:spPr>
          <a:xfrm>
            <a:off x="193940" y="3168565"/>
            <a:ext cx="10896600" cy="1107996"/>
          </a:xfrm>
          <a:prstGeom prst="rect">
            <a:avLst/>
          </a:prstGeom>
          <a:noFill/>
        </p:spPr>
        <p:txBody>
          <a:bodyPr wrap="square" rtlCol="0">
            <a:spAutoFit/>
          </a:bodyPr>
          <a:lstStyle/>
          <a:p>
            <a:pPr algn="ctr"/>
            <a:r>
              <a:rPr lang="en-US" sz="6600" dirty="0" smtClean="0">
                <a:latin typeface="Helvetica" charset="0"/>
                <a:ea typeface="Helvetica" charset="0"/>
                <a:cs typeface="Helvetica" charset="0"/>
              </a:rPr>
              <a:t>Questions?</a:t>
            </a:r>
          </a:p>
        </p:txBody>
      </p:sp>
    </p:spTree>
    <p:extLst>
      <p:ext uri="{BB962C8B-B14F-4D97-AF65-F5344CB8AC3E}">
        <p14:creationId xmlns:p14="http://schemas.microsoft.com/office/powerpoint/2010/main" val="230353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4233"/>
            <a:ext cx="10639160" cy="605512"/>
          </a:xfrm>
        </p:spPr>
        <p:txBody>
          <a:bodyPr/>
          <a:lstStyle/>
          <a:p>
            <a:r>
              <a:rPr lang="en-US" cap="none" dirty="0" smtClean="0">
                <a:solidFill>
                  <a:schemeClr val="tx1"/>
                </a:solidFill>
                <a:latin typeface="Helvetica" charset="0"/>
                <a:ea typeface="Helvetica" charset="0"/>
                <a:cs typeface="Helvetica" charset="0"/>
              </a:rPr>
              <a:t>What are some limitations to current cancer therapies?</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Rectangle 9"/>
          <p:cNvSpPr/>
          <p:nvPr/>
        </p:nvSpPr>
        <p:spPr>
          <a:xfrm>
            <a:off x="1511300" y="4699000"/>
            <a:ext cx="2298700" cy="8255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38798" y="3172758"/>
            <a:ext cx="5875867" cy="1323439"/>
          </a:xfrm>
          <a:prstGeom prst="rect">
            <a:avLst/>
          </a:prstGeom>
          <a:noFill/>
        </p:spPr>
        <p:txBody>
          <a:bodyPr wrap="square" rtlCol="0">
            <a:spAutoFit/>
          </a:bodyPr>
          <a:lstStyle/>
          <a:p>
            <a:pPr algn="ctr"/>
            <a:r>
              <a:rPr lang="en-US" sz="4000" dirty="0" smtClean="0">
                <a:latin typeface="Helvetica" charset="0"/>
                <a:ea typeface="Helvetica" charset="0"/>
                <a:cs typeface="Helvetica" charset="0"/>
              </a:rPr>
              <a:t>Responsible for 90% of cancer mortality!</a:t>
            </a:r>
            <a:endParaRPr lang="en-US" sz="4000" dirty="0">
              <a:latin typeface="Helvetica" charset="0"/>
              <a:ea typeface="Helvetica" charset="0"/>
              <a:cs typeface="Helvetica" charset="0"/>
            </a:endParaRPr>
          </a:p>
        </p:txBody>
      </p:sp>
      <p:sp>
        <p:nvSpPr>
          <p:cNvPr id="17" name="TextBox 16"/>
          <p:cNvSpPr txBox="1"/>
          <p:nvPr/>
        </p:nvSpPr>
        <p:spPr>
          <a:xfrm>
            <a:off x="1206500" y="2184400"/>
            <a:ext cx="5524500" cy="3385542"/>
          </a:xfrm>
          <a:prstGeom prst="rect">
            <a:avLst/>
          </a:prstGeom>
          <a:noFill/>
        </p:spPr>
        <p:txBody>
          <a:bodyPr wrap="square" rtlCol="0">
            <a:spAutoFit/>
          </a:bodyPr>
          <a:lstStyle/>
          <a:p>
            <a:endParaRPr lang="en-US" sz="2800" dirty="0">
              <a:latin typeface="Helvetica" charset="0"/>
              <a:ea typeface="Helvetica" charset="0"/>
              <a:cs typeface="Helvetica" charset="0"/>
            </a:endParaRPr>
          </a:p>
          <a:p>
            <a:pPr lvl="1">
              <a:buFont typeface="Wingdings" charset="2"/>
              <a:buChar char="§"/>
            </a:pPr>
            <a:r>
              <a:rPr lang="en-US" sz="2400" dirty="0" smtClean="0">
                <a:latin typeface="Helvetica" charset="0"/>
                <a:ea typeface="Helvetica" charset="0"/>
                <a:cs typeface="Helvetica" charset="0"/>
              </a:rPr>
              <a:t>Drug </a:t>
            </a:r>
            <a:r>
              <a:rPr lang="en-US" sz="2400" dirty="0">
                <a:latin typeface="Helvetica" charset="0"/>
                <a:ea typeface="Helvetica" charset="0"/>
                <a:cs typeface="Helvetica" charset="0"/>
              </a:rPr>
              <a:t>resistance</a:t>
            </a:r>
          </a:p>
          <a:p>
            <a:pPr lvl="1">
              <a:buFont typeface="Wingdings" charset="2"/>
              <a:buChar char="§"/>
            </a:pPr>
            <a:endParaRPr lang="en-US" sz="2400" dirty="0" smtClean="0">
              <a:latin typeface="Helvetica" charset="0"/>
              <a:ea typeface="Helvetica" charset="0"/>
              <a:cs typeface="Helvetica" charset="0"/>
            </a:endParaRPr>
          </a:p>
          <a:p>
            <a:pPr lvl="1">
              <a:buFont typeface="Wingdings" charset="2"/>
              <a:buChar char="§"/>
            </a:pPr>
            <a:endParaRPr lang="en-US" sz="2400" dirty="0">
              <a:latin typeface="Helvetica" charset="0"/>
              <a:ea typeface="Helvetica" charset="0"/>
              <a:cs typeface="Helvetica" charset="0"/>
            </a:endParaRPr>
          </a:p>
          <a:p>
            <a:pPr lvl="1">
              <a:buFont typeface="Wingdings" charset="2"/>
              <a:buChar char="§"/>
            </a:pPr>
            <a:r>
              <a:rPr lang="en-US" sz="2400" dirty="0">
                <a:latin typeface="Helvetica" charset="0"/>
                <a:ea typeface="Helvetica" charset="0"/>
                <a:cs typeface="Helvetica" charset="0"/>
              </a:rPr>
              <a:t>Toxicity to healthy cells</a:t>
            </a:r>
          </a:p>
          <a:p>
            <a:pPr lvl="1">
              <a:buFont typeface="Wingdings" charset="2"/>
              <a:buChar char="§"/>
            </a:pPr>
            <a:endParaRPr lang="en-US" sz="2400" dirty="0" smtClean="0">
              <a:latin typeface="Helvetica" charset="0"/>
              <a:ea typeface="Helvetica" charset="0"/>
              <a:cs typeface="Helvetica" charset="0"/>
            </a:endParaRPr>
          </a:p>
          <a:p>
            <a:pPr lvl="1">
              <a:buFont typeface="Wingdings" charset="2"/>
              <a:buChar char="§"/>
            </a:pPr>
            <a:endParaRPr lang="en-US" sz="2400" dirty="0">
              <a:latin typeface="Helvetica" charset="0"/>
              <a:ea typeface="Helvetica" charset="0"/>
              <a:cs typeface="Helvetica" charset="0"/>
            </a:endParaRPr>
          </a:p>
          <a:p>
            <a:pPr lvl="1">
              <a:buFont typeface="Wingdings" charset="2"/>
              <a:buChar char="§"/>
            </a:pPr>
            <a:r>
              <a:rPr lang="en-US" sz="2400" dirty="0">
                <a:latin typeface="Helvetica" charset="0"/>
                <a:ea typeface="Helvetica" charset="0"/>
                <a:cs typeface="Helvetica" charset="0"/>
              </a:rPr>
              <a:t>Metastasis</a:t>
            </a:r>
          </a:p>
          <a:p>
            <a:endParaRPr lang="en-US" dirty="0"/>
          </a:p>
        </p:txBody>
      </p:sp>
    </p:spTree>
    <p:extLst>
      <p:ext uri="{BB962C8B-B14F-4D97-AF65-F5344CB8AC3E}">
        <p14:creationId xmlns:p14="http://schemas.microsoft.com/office/powerpoint/2010/main" val="3346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232165"/>
            <a:ext cx="9905998" cy="644888"/>
          </a:xfrm>
        </p:spPr>
        <p:txBody>
          <a:bodyPr>
            <a:normAutofit/>
          </a:bodyPr>
          <a:lstStyle/>
          <a:p>
            <a:r>
              <a:rPr lang="en-US" cap="none" dirty="0" smtClean="0">
                <a:solidFill>
                  <a:schemeClr val="tx1"/>
                </a:solidFill>
                <a:latin typeface="Helvetica" charset="0"/>
                <a:ea typeface="Helvetica" charset="0"/>
                <a:cs typeface="Helvetica" charset="0"/>
              </a:rPr>
              <a:t>How </a:t>
            </a:r>
            <a:r>
              <a:rPr lang="en-US" cap="none" dirty="0" smtClean="0">
                <a:solidFill>
                  <a:schemeClr val="tx1"/>
                </a:solidFill>
                <a:latin typeface="Helvetica" charset="0"/>
                <a:ea typeface="Helvetica" charset="0"/>
                <a:cs typeface="Helvetica" charset="0"/>
              </a:rPr>
              <a:t>do </a:t>
            </a:r>
            <a:r>
              <a:rPr lang="en-US" cap="none" dirty="0" smtClean="0">
                <a:solidFill>
                  <a:schemeClr val="tx1"/>
                </a:solidFill>
                <a:latin typeface="Helvetica" charset="0"/>
                <a:ea typeface="Helvetica" charset="0"/>
                <a:cs typeface="Helvetica" charset="0"/>
              </a:rPr>
              <a:t>cancer </a:t>
            </a:r>
            <a:r>
              <a:rPr lang="en-US" cap="none" dirty="0" smtClean="0">
                <a:solidFill>
                  <a:schemeClr val="tx1"/>
                </a:solidFill>
                <a:latin typeface="Helvetica" charset="0"/>
                <a:ea typeface="Helvetica" charset="0"/>
                <a:cs typeface="Helvetica" charset="0"/>
              </a:rPr>
              <a:t>cells become </a:t>
            </a:r>
            <a:r>
              <a:rPr lang="en-US" cap="none" dirty="0" smtClean="0">
                <a:solidFill>
                  <a:schemeClr val="tx1"/>
                </a:solidFill>
                <a:latin typeface="Helvetica" charset="0"/>
                <a:ea typeface="Helvetica" charset="0"/>
                <a:cs typeface="Helvetica" charset="0"/>
              </a:rPr>
              <a:t>metastatic?</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20" name="TextBox 19"/>
          <p:cNvSpPr txBox="1"/>
          <p:nvPr/>
        </p:nvSpPr>
        <p:spPr>
          <a:xfrm>
            <a:off x="802638" y="5800752"/>
            <a:ext cx="10198100" cy="461665"/>
          </a:xfrm>
          <a:prstGeom prst="rect">
            <a:avLst/>
          </a:prstGeom>
          <a:noFill/>
        </p:spPr>
        <p:txBody>
          <a:bodyPr wrap="square" rtlCol="0">
            <a:spAutoFit/>
          </a:bodyPr>
          <a:lstStyle/>
          <a:p>
            <a:pPr algn="ctr"/>
            <a:r>
              <a:rPr lang="en-US" sz="2400" dirty="0" smtClean="0">
                <a:latin typeface="Helvetica" charset="0"/>
                <a:ea typeface="Helvetica" charset="0"/>
                <a:cs typeface="Helvetica" charset="0"/>
              </a:rPr>
              <a:t>Target Cancer Metabolism</a:t>
            </a:r>
            <a:endParaRPr lang="en-US" sz="2400" dirty="0">
              <a:latin typeface="Helvetica" charset="0"/>
              <a:ea typeface="Helvetica" charset="0"/>
              <a:cs typeface="Helvetica" charset="0"/>
            </a:endParaRPr>
          </a:p>
        </p:txBody>
      </p:sp>
      <p:grpSp>
        <p:nvGrpSpPr>
          <p:cNvPr id="11" name="Group 10"/>
          <p:cNvGrpSpPr/>
          <p:nvPr/>
        </p:nvGrpSpPr>
        <p:grpSpPr>
          <a:xfrm>
            <a:off x="1422875" y="2362339"/>
            <a:ext cx="8813325" cy="3253747"/>
            <a:chOff x="1422875" y="2362339"/>
            <a:chExt cx="8813325" cy="3253747"/>
          </a:xfrm>
        </p:grpSpPr>
        <p:grpSp>
          <p:nvGrpSpPr>
            <p:cNvPr id="7" name="Group 6"/>
            <p:cNvGrpSpPr/>
            <p:nvPr/>
          </p:nvGrpSpPr>
          <p:grpSpPr>
            <a:xfrm>
              <a:off x="4853938" y="2362339"/>
              <a:ext cx="5382262" cy="3246259"/>
              <a:chOff x="4853938" y="2362339"/>
              <a:chExt cx="5382262" cy="3246259"/>
            </a:xfrm>
          </p:grpSpPr>
          <p:grpSp>
            <p:nvGrpSpPr>
              <p:cNvPr id="22" name="Group 21"/>
              <p:cNvGrpSpPr/>
              <p:nvPr/>
            </p:nvGrpSpPr>
            <p:grpSpPr>
              <a:xfrm>
                <a:off x="4853938" y="2362339"/>
                <a:ext cx="5382262" cy="3112393"/>
                <a:chOff x="4853938" y="2362339"/>
                <a:chExt cx="5382262" cy="3112393"/>
              </a:xfrm>
            </p:grpSpPr>
            <p:pic>
              <p:nvPicPr>
                <p:cNvPr id="9" name="Picture 8"/>
                <p:cNvPicPr/>
                <p:nvPr/>
              </p:nvPicPr>
              <p:blipFill rotWithShape="1">
                <a:blip r:embed="rId5">
                  <a:extLst>
                    <a:ext uri="{28A0092B-C50C-407E-A947-70E740481C1C}">
                      <a14:useLocalDpi xmlns:a14="http://schemas.microsoft.com/office/drawing/2010/main" val="0"/>
                    </a:ext>
                  </a:extLst>
                </a:blip>
                <a:srcRect t="7974" b="41228"/>
                <a:stretch/>
              </p:blipFill>
              <p:spPr>
                <a:xfrm>
                  <a:off x="7266938" y="2362339"/>
                  <a:ext cx="2969262" cy="2743061"/>
                </a:xfrm>
                <a:prstGeom prst="rect">
                  <a:avLst/>
                </a:prstGeom>
              </p:spPr>
            </p:pic>
            <p:cxnSp>
              <p:nvCxnSpPr>
                <p:cNvPr id="12" name="Straight Arrow Connector 11"/>
                <p:cNvCxnSpPr/>
                <p:nvPr/>
              </p:nvCxnSpPr>
              <p:spPr>
                <a:xfrm>
                  <a:off x="4853938" y="4000500"/>
                  <a:ext cx="20955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66938" y="5105400"/>
                  <a:ext cx="2969262" cy="369332"/>
                </a:xfrm>
                <a:prstGeom prst="rect">
                  <a:avLst/>
                </a:prstGeom>
                <a:solidFill>
                  <a:schemeClr val="tx1"/>
                </a:solidFill>
              </p:spPr>
              <p:txBody>
                <a:bodyPr wrap="square" rtlCol="0">
                  <a:spAutoFit/>
                </a:bodyPr>
                <a:lstStyle/>
                <a:p>
                  <a:pPr algn="ctr"/>
                  <a:r>
                    <a:rPr lang="en-US" dirty="0" smtClean="0">
                      <a:solidFill>
                        <a:srgbClr val="FF0000"/>
                      </a:solidFill>
                      <a:latin typeface="Helvetica" charset="0"/>
                      <a:ea typeface="Helvetica" charset="0"/>
                      <a:cs typeface="Helvetica" charset="0"/>
                    </a:rPr>
                    <a:t>Motile and Invasive</a:t>
                  </a:r>
                  <a:endParaRPr lang="en-US" dirty="0">
                    <a:solidFill>
                      <a:srgbClr val="FF0000"/>
                    </a:solidFill>
                    <a:latin typeface="Helvetica" charset="0"/>
                    <a:ea typeface="Helvetica" charset="0"/>
                    <a:cs typeface="Helvetica" charset="0"/>
                  </a:endParaRPr>
                </a:p>
              </p:txBody>
            </p:sp>
          </p:grpSp>
          <p:sp>
            <p:nvSpPr>
              <p:cNvPr id="23" name="TextBox 22"/>
              <p:cNvSpPr txBox="1"/>
              <p:nvPr/>
            </p:nvSpPr>
            <p:spPr>
              <a:xfrm>
                <a:off x="7190738" y="5423932"/>
                <a:ext cx="2969262" cy="184666"/>
              </a:xfrm>
              <a:prstGeom prst="rect">
                <a:avLst/>
              </a:prstGeom>
              <a:noFill/>
            </p:spPr>
            <p:txBody>
              <a:bodyPr wrap="square" rtlCol="0">
                <a:spAutoFit/>
              </a:bodyPr>
              <a:lstStyle/>
              <a:p>
                <a:r>
                  <a:rPr lang="en-US" sz="600" dirty="0" smtClean="0"/>
                  <a:t>Figure 2. The metastable cell phenotype. Lee et al. (2006)</a:t>
                </a:r>
                <a:endParaRPr lang="en-US" sz="600" dirty="0"/>
              </a:p>
            </p:txBody>
          </p:sp>
        </p:grpSp>
        <p:grpSp>
          <p:nvGrpSpPr>
            <p:cNvPr id="3" name="Group 2"/>
            <p:cNvGrpSpPr/>
            <p:nvPr/>
          </p:nvGrpSpPr>
          <p:grpSpPr>
            <a:xfrm>
              <a:off x="1422875" y="2362339"/>
              <a:ext cx="2969262" cy="3253747"/>
              <a:chOff x="1422875" y="2362339"/>
              <a:chExt cx="2969262" cy="3253747"/>
            </a:xfrm>
          </p:grpSpPr>
          <p:grpSp>
            <p:nvGrpSpPr>
              <p:cNvPr id="21" name="Group 20"/>
              <p:cNvGrpSpPr/>
              <p:nvPr/>
            </p:nvGrpSpPr>
            <p:grpSpPr>
              <a:xfrm>
                <a:off x="1511300" y="2362339"/>
                <a:ext cx="2792412" cy="3112393"/>
                <a:chOff x="1511300" y="2362339"/>
                <a:chExt cx="2792412" cy="3112393"/>
              </a:xfrm>
            </p:grpSpPr>
            <p:pic>
              <p:nvPicPr>
                <p:cNvPr id="10" name="Picture 9"/>
                <p:cNvPicPr/>
                <p:nvPr/>
              </p:nvPicPr>
              <p:blipFill rotWithShape="1">
                <a:blip r:embed="rId6">
                  <a:extLst>
                    <a:ext uri="{28A0092B-C50C-407E-A947-70E740481C1C}">
                      <a14:useLocalDpi xmlns:a14="http://schemas.microsoft.com/office/drawing/2010/main" val="0"/>
                    </a:ext>
                  </a:extLst>
                </a:blip>
                <a:srcRect t="8429" r="8669" b="41185"/>
                <a:stretch/>
              </p:blipFill>
              <p:spPr>
                <a:xfrm>
                  <a:off x="1511300" y="2362339"/>
                  <a:ext cx="2792412" cy="2768461"/>
                </a:xfrm>
                <a:prstGeom prst="rect">
                  <a:avLst/>
                </a:prstGeom>
              </p:spPr>
            </p:pic>
            <p:sp>
              <p:nvSpPr>
                <p:cNvPr id="16" name="TextBox 15"/>
                <p:cNvSpPr txBox="1"/>
                <p:nvPr/>
              </p:nvSpPr>
              <p:spPr>
                <a:xfrm>
                  <a:off x="1511300" y="5105400"/>
                  <a:ext cx="2792412" cy="369332"/>
                </a:xfrm>
                <a:prstGeom prst="rect">
                  <a:avLst/>
                </a:prstGeom>
                <a:solidFill>
                  <a:schemeClr val="tx1"/>
                </a:solidFill>
              </p:spPr>
              <p:txBody>
                <a:bodyPr wrap="square" rtlCol="0">
                  <a:spAutoFit/>
                </a:bodyPr>
                <a:lstStyle/>
                <a:p>
                  <a:pPr algn="ctr"/>
                  <a:r>
                    <a:rPr lang="en-US" dirty="0" smtClean="0">
                      <a:solidFill>
                        <a:srgbClr val="FF0000"/>
                      </a:solidFill>
                      <a:latin typeface="Helvetica" charset="0"/>
                      <a:ea typeface="Helvetica" charset="0"/>
                      <a:cs typeface="Helvetica" charset="0"/>
                    </a:rPr>
                    <a:t>Stationary</a:t>
                  </a:r>
                  <a:endParaRPr lang="en-US" dirty="0">
                    <a:solidFill>
                      <a:srgbClr val="FF0000"/>
                    </a:solidFill>
                    <a:latin typeface="Helvetica" charset="0"/>
                    <a:ea typeface="Helvetica" charset="0"/>
                    <a:cs typeface="Helvetica" charset="0"/>
                  </a:endParaRPr>
                </a:p>
              </p:txBody>
            </p:sp>
          </p:grpSp>
          <p:sp>
            <p:nvSpPr>
              <p:cNvPr id="24" name="TextBox 23"/>
              <p:cNvSpPr txBox="1"/>
              <p:nvPr/>
            </p:nvSpPr>
            <p:spPr>
              <a:xfrm>
                <a:off x="1422875" y="5431420"/>
                <a:ext cx="2969262" cy="184666"/>
              </a:xfrm>
              <a:prstGeom prst="rect">
                <a:avLst/>
              </a:prstGeom>
              <a:noFill/>
            </p:spPr>
            <p:txBody>
              <a:bodyPr wrap="square" rtlCol="0">
                <a:spAutoFit/>
              </a:bodyPr>
              <a:lstStyle/>
              <a:p>
                <a:r>
                  <a:rPr lang="en-US" sz="600" dirty="0" smtClean="0"/>
                  <a:t>Figure 2. The metastable cell phenotype. Lee et al. (2006)</a:t>
                </a:r>
                <a:endParaRPr lang="en-US" sz="600" dirty="0"/>
              </a:p>
            </p:txBody>
          </p:sp>
        </p:grpSp>
      </p:grpSp>
    </p:spTree>
    <p:extLst>
      <p:ext uri="{BB962C8B-B14F-4D97-AF65-F5344CB8AC3E}">
        <p14:creationId xmlns:p14="http://schemas.microsoft.com/office/powerpoint/2010/main" val="91441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grpSp>
        <p:nvGrpSpPr>
          <p:cNvPr id="103" name="Group 102"/>
          <p:cNvGrpSpPr/>
          <p:nvPr/>
        </p:nvGrpSpPr>
        <p:grpSpPr>
          <a:xfrm>
            <a:off x="7154043" y="4214938"/>
            <a:ext cx="3861145" cy="764665"/>
            <a:chOff x="7204843" y="4786438"/>
            <a:chExt cx="3861145" cy="764665"/>
          </a:xfrm>
        </p:grpSpPr>
        <p:sp>
          <p:nvSpPr>
            <p:cNvPr id="33" name="Text Box 61"/>
            <p:cNvSpPr txBox="1"/>
            <p:nvPr/>
          </p:nvSpPr>
          <p:spPr>
            <a:xfrm>
              <a:off x="9001376" y="4786438"/>
              <a:ext cx="2064612" cy="59908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smtClean="0">
                  <a:solidFill>
                    <a:srgbClr val="7030A0"/>
                  </a:solidFill>
                  <a:effectLst/>
                  <a:latin typeface="Helvetica" charset="0"/>
                  <a:ea typeface="Helvetica" charset="0"/>
                  <a:cs typeface="Helvetica" charset="0"/>
                </a:rPr>
                <a:t>Pyruvate Dehydrogenase Kinase</a:t>
              </a:r>
              <a:endParaRPr lang="en-US" sz="3600" dirty="0">
                <a:effectLst/>
                <a:latin typeface="Helvetica" charset="0"/>
                <a:ea typeface="Helvetica" charset="0"/>
                <a:cs typeface="Helvetica" charset="0"/>
              </a:endParaRPr>
            </a:p>
          </p:txBody>
        </p:sp>
        <p:cxnSp>
          <p:nvCxnSpPr>
            <p:cNvPr id="29" name="Straight Connector 28"/>
            <p:cNvCxnSpPr/>
            <p:nvPr/>
          </p:nvCxnSpPr>
          <p:spPr>
            <a:xfrm flipV="1">
              <a:off x="8455349" y="5265186"/>
              <a:ext cx="476640" cy="13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439555" y="5194601"/>
              <a:ext cx="4041" cy="194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7204843" y="5092160"/>
              <a:ext cx="639307" cy="431486"/>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7264545" y="5048031"/>
              <a:ext cx="579605" cy="503072"/>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489908" y="1385654"/>
            <a:ext cx="3391480" cy="3429483"/>
            <a:chOff x="6489908" y="1385654"/>
            <a:chExt cx="3391480" cy="3429483"/>
          </a:xfrm>
        </p:grpSpPr>
        <p:grpSp>
          <p:nvGrpSpPr>
            <p:cNvPr id="42" name="Group 41"/>
            <p:cNvGrpSpPr/>
            <p:nvPr/>
          </p:nvGrpSpPr>
          <p:grpSpPr>
            <a:xfrm>
              <a:off x="6489908" y="1385654"/>
              <a:ext cx="1985808" cy="3429483"/>
              <a:chOff x="1386829" y="-27574"/>
              <a:chExt cx="1029101" cy="1625599"/>
            </a:xfrm>
          </p:grpSpPr>
          <p:sp>
            <p:nvSpPr>
              <p:cNvPr id="47" name="Text Box 44"/>
              <p:cNvSpPr txBox="1"/>
              <p:nvPr/>
            </p:nvSpPr>
            <p:spPr>
              <a:xfrm>
                <a:off x="1386829" y="-27574"/>
                <a:ext cx="1029101" cy="162559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solidFill>
                      <a:schemeClr val="tx1"/>
                    </a:solidFill>
                    <a:effectLst/>
                    <a:latin typeface="Helvetica" charset="0"/>
                    <a:ea typeface="Helvetica" charset="0"/>
                    <a:cs typeface="Helvetica" charset="0"/>
                  </a:rPr>
                  <a:t>Cancer Cell</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000" dirty="0">
                    <a:solidFill>
                      <a:schemeClr val="tx1"/>
                    </a:solidFill>
                    <a:effectLst/>
                    <a:latin typeface="Helvetica" charset="0"/>
                    <a:ea typeface="Helvetica" charset="0"/>
                    <a:cs typeface="Helvetica" charset="0"/>
                  </a:rPr>
                  <a:t>glucose</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400" dirty="0" smtClean="0">
                  <a:solidFill>
                    <a:schemeClr val="tx1"/>
                  </a:solidFill>
                  <a:effectLst/>
                  <a:latin typeface="Helvetica" charset="0"/>
                  <a:ea typeface="Helvetica" charset="0"/>
                  <a:cs typeface="Helvetica" charset="0"/>
                </a:endParaRPr>
              </a:p>
              <a:p>
                <a:pPr marL="0" marR="0" algn="ctr">
                  <a:spcBef>
                    <a:spcPts val="0"/>
                  </a:spcBef>
                  <a:spcAft>
                    <a:spcPts val="0"/>
                  </a:spcAft>
                </a:pP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000" dirty="0">
                    <a:solidFill>
                      <a:schemeClr val="tx1"/>
                    </a:solidFill>
                    <a:effectLst/>
                    <a:latin typeface="Helvetica" charset="0"/>
                    <a:ea typeface="Helvetica" charset="0"/>
                    <a:cs typeface="Helvetica" charset="0"/>
                  </a:rPr>
                  <a:t>pyruvate</a:t>
                </a:r>
                <a:endParaRPr lang="en-US" sz="2800" dirty="0">
                  <a:solidFill>
                    <a:schemeClr val="tx1"/>
                  </a:solidFill>
                  <a:effectLst/>
                  <a:latin typeface="Helvetica" charset="0"/>
                  <a:ea typeface="Helvetica" charset="0"/>
                  <a:cs typeface="Helvetica" charset="0"/>
                </a:endParaRPr>
              </a:p>
            </p:txBody>
          </p:sp>
          <p:cxnSp>
            <p:nvCxnSpPr>
              <p:cNvPr id="48" name="Straight Arrow Connector 47"/>
              <p:cNvCxnSpPr/>
              <p:nvPr/>
            </p:nvCxnSpPr>
            <p:spPr>
              <a:xfrm>
                <a:off x="1899787" y="368548"/>
                <a:ext cx="3185" cy="835130"/>
              </a:xfrm>
              <a:prstGeom prst="straightConnector1">
                <a:avLst/>
              </a:prstGeom>
              <a:ln w="203200">
                <a:solidFill>
                  <a:srgbClr val="007B35"/>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7735088" y="2744934"/>
              <a:ext cx="2146300" cy="584775"/>
            </a:xfrm>
            <a:prstGeom prst="rect">
              <a:avLst/>
            </a:prstGeom>
            <a:noFill/>
          </p:spPr>
          <p:txBody>
            <a:bodyPr wrap="square" rtlCol="0">
              <a:spAutoFit/>
            </a:bodyPr>
            <a:lstStyle/>
            <a:p>
              <a:r>
                <a:rPr lang="en-US" sz="3200" dirty="0" smtClean="0">
                  <a:solidFill>
                    <a:srgbClr val="00B0F0"/>
                  </a:solidFill>
                  <a:latin typeface="Helvetica" charset="0"/>
                  <a:ea typeface="Helvetica" charset="0"/>
                  <a:cs typeface="Helvetica" charset="0"/>
                </a:rPr>
                <a:t>Glycolysis</a:t>
              </a:r>
              <a:endParaRPr lang="en-US" dirty="0">
                <a:solidFill>
                  <a:srgbClr val="00B0F0"/>
                </a:solidFill>
                <a:latin typeface="Helvetica" charset="0"/>
                <a:ea typeface="Helvetica" charset="0"/>
                <a:cs typeface="Helvetica" charset="0"/>
              </a:endParaRPr>
            </a:p>
          </p:txBody>
        </p:sp>
      </p:grpSp>
      <p:grpSp>
        <p:nvGrpSpPr>
          <p:cNvPr id="24" name="Group 23"/>
          <p:cNvGrpSpPr/>
          <p:nvPr/>
        </p:nvGrpSpPr>
        <p:grpSpPr>
          <a:xfrm>
            <a:off x="1290388" y="1395974"/>
            <a:ext cx="3148600" cy="3019178"/>
            <a:chOff x="1290388" y="1395974"/>
            <a:chExt cx="3148600" cy="3019178"/>
          </a:xfrm>
        </p:grpSpPr>
        <p:grpSp>
          <p:nvGrpSpPr>
            <p:cNvPr id="61" name="Group 60"/>
            <p:cNvGrpSpPr/>
            <p:nvPr/>
          </p:nvGrpSpPr>
          <p:grpSpPr>
            <a:xfrm>
              <a:off x="2388524" y="1395974"/>
              <a:ext cx="2050464" cy="3019178"/>
              <a:chOff x="1312295" y="-8474"/>
              <a:chExt cx="1062702" cy="1431116"/>
            </a:xfrm>
          </p:grpSpPr>
          <p:sp>
            <p:nvSpPr>
              <p:cNvPr id="66" name="Text Box 7"/>
              <p:cNvSpPr txBox="1"/>
              <p:nvPr/>
            </p:nvSpPr>
            <p:spPr>
              <a:xfrm>
                <a:off x="1312295" y="-8474"/>
                <a:ext cx="1062702" cy="143111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solidFill>
                      <a:schemeClr val="tx1"/>
                    </a:solidFill>
                    <a:effectLst/>
                    <a:latin typeface="Helvetica" charset="0"/>
                    <a:ea typeface="Helvetica" charset="0"/>
                    <a:cs typeface="Helvetica" charset="0"/>
                  </a:rPr>
                  <a:t>Normal Cell</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000" dirty="0">
                    <a:solidFill>
                      <a:schemeClr val="tx1"/>
                    </a:solidFill>
                    <a:effectLst/>
                    <a:latin typeface="Helvetica" charset="0"/>
                    <a:ea typeface="Helvetica" charset="0"/>
                    <a:cs typeface="Helvetica" charset="0"/>
                  </a:rPr>
                  <a:t>glucose</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400" dirty="0">
                    <a:solidFill>
                      <a:schemeClr val="tx1"/>
                    </a:solidFill>
                    <a:effectLst/>
                    <a:latin typeface="Helvetica" charset="0"/>
                    <a:ea typeface="Helvetica" charset="0"/>
                    <a:cs typeface="Helvetica" charset="0"/>
                  </a:rPr>
                  <a:t> </a:t>
                </a:r>
                <a:endParaRPr lang="en-US" sz="2400" dirty="0" smtClean="0">
                  <a:solidFill>
                    <a:schemeClr val="tx1"/>
                  </a:solidFill>
                  <a:effectLst/>
                  <a:latin typeface="Helvetica" charset="0"/>
                  <a:ea typeface="Helvetica" charset="0"/>
                  <a:cs typeface="Helvetica" charset="0"/>
                </a:endParaRPr>
              </a:p>
              <a:p>
                <a:pPr marL="0" marR="0" algn="ctr">
                  <a:spcBef>
                    <a:spcPts val="0"/>
                  </a:spcBef>
                  <a:spcAft>
                    <a:spcPts val="0"/>
                  </a:spcAft>
                </a:pPr>
                <a:endParaRPr lang="en-US" sz="2800" dirty="0">
                  <a:solidFill>
                    <a:schemeClr val="tx1"/>
                  </a:solidFill>
                  <a:effectLst/>
                  <a:latin typeface="Helvetica" charset="0"/>
                  <a:ea typeface="Helvetica" charset="0"/>
                  <a:cs typeface="Helvetica" charset="0"/>
                </a:endParaRPr>
              </a:p>
              <a:p>
                <a:pPr marL="0" marR="0" algn="ctr">
                  <a:spcBef>
                    <a:spcPts val="0"/>
                  </a:spcBef>
                  <a:spcAft>
                    <a:spcPts val="0"/>
                  </a:spcAft>
                </a:pPr>
                <a:r>
                  <a:rPr lang="en-US" sz="2000" dirty="0" smtClean="0">
                    <a:solidFill>
                      <a:schemeClr val="tx1"/>
                    </a:solidFill>
                    <a:effectLst/>
                    <a:latin typeface="Helvetica" charset="0"/>
                    <a:ea typeface="Helvetica" charset="0"/>
                    <a:cs typeface="Helvetica" charset="0"/>
                  </a:rPr>
                  <a:t>pyruvate</a:t>
                </a:r>
                <a:endParaRPr lang="en-US" sz="2800" dirty="0">
                  <a:solidFill>
                    <a:schemeClr val="tx1"/>
                  </a:solidFill>
                  <a:effectLst/>
                  <a:latin typeface="Helvetica" charset="0"/>
                  <a:ea typeface="Helvetica" charset="0"/>
                  <a:cs typeface="Helvetica" charset="0"/>
                </a:endParaRPr>
              </a:p>
            </p:txBody>
          </p:sp>
          <p:cxnSp>
            <p:nvCxnSpPr>
              <p:cNvPr id="67" name="Straight Arrow Connector 66"/>
              <p:cNvCxnSpPr/>
              <p:nvPr/>
            </p:nvCxnSpPr>
            <p:spPr>
              <a:xfrm>
                <a:off x="1855531" y="342419"/>
                <a:ext cx="0" cy="8564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290388" y="2747259"/>
              <a:ext cx="2146300" cy="584775"/>
            </a:xfrm>
            <a:prstGeom prst="rect">
              <a:avLst/>
            </a:prstGeom>
            <a:noFill/>
          </p:spPr>
          <p:txBody>
            <a:bodyPr wrap="square" rtlCol="0">
              <a:spAutoFit/>
            </a:bodyPr>
            <a:lstStyle/>
            <a:p>
              <a:r>
                <a:rPr lang="en-US" sz="3200" dirty="0" smtClean="0">
                  <a:solidFill>
                    <a:srgbClr val="00B0F0"/>
                  </a:solidFill>
                  <a:latin typeface="Helvetica" charset="0"/>
                  <a:ea typeface="Helvetica" charset="0"/>
                  <a:cs typeface="Helvetica" charset="0"/>
                </a:rPr>
                <a:t>Glycolysis</a:t>
              </a:r>
              <a:endParaRPr lang="en-US" dirty="0">
                <a:solidFill>
                  <a:srgbClr val="00B0F0"/>
                </a:solidFill>
                <a:latin typeface="Helvetica" charset="0"/>
                <a:ea typeface="Helvetica" charset="0"/>
                <a:cs typeface="Helvetica" charset="0"/>
              </a:endParaRPr>
            </a:p>
          </p:txBody>
        </p:sp>
      </p:grpSp>
      <p:grpSp>
        <p:nvGrpSpPr>
          <p:cNvPr id="27" name="Group 26"/>
          <p:cNvGrpSpPr/>
          <p:nvPr/>
        </p:nvGrpSpPr>
        <p:grpSpPr>
          <a:xfrm>
            <a:off x="808832" y="4364309"/>
            <a:ext cx="4330717" cy="1835785"/>
            <a:chOff x="808832" y="4326209"/>
            <a:chExt cx="4330717" cy="1835785"/>
          </a:xfrm>
        </p:grpSpPr>
        <p:cxnSp>
          <p:nvCxnSpPr>
            <p:cNvPr id="76" name="Straight Arrow Connector 75"/>
            <p:cNvCxnSpPr/>
            <p:nvPr/>
          </p:nvCxnSpPr>
          <p:spPr>
            <a:xfrm>
              <a:off x="3436688" y="4326209"/>
              <a:ext cx="0" cy="7054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7" name="Text Box 27"/>
            <p:cNvSpPr txBox="1"/>
            <p:nvPr/>
          </p:nvSpPr>
          <p:spPr>
            <a:xfrm>
              <a:off x="808832" y="4326209"/>
              <a:ext cx="2510655" cy="70545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sz="2000" dirty="0" smtClean="0">
                  <a:solidFill>
                    <a:srgbClr val="7030A0"/>
                  </a:solidFill>
                  <a:effectLst/>
                  <a:latin typeface="Helvetica" charset="0"/>
                  <a:ea typeface="Helvetica" charset="0"/>
                  <a:cs typeface="Helvetica" charset="0"/>
                </a:rPr>
                <a:t>Pyruvate Dehydrogenase</a:t>
              </a:r>
              <a:endParaRPr lang="en-US" sz="2400" dirty="0">
                <a:effectLst/>
                <a:latin typeface="Helvetica" charset="0"/>
                <a:ea typeface="Helvetica" charset="0"/>
                <a:cs typeface="Helvetica" charset="0"/>
              </a:endParaRPr>
            </a:p>
          </p:txBody>
        </p:sp>
        <p:sp>
          <p:nvSpPr>
            <p:cNvPr id="78" name="Text Box 27"/>
            <p:cNvSpPr txBox="1"/>
            <p:nvPr/>
          </p:nvSpPr>
          <p:spPr>
            <a:xfrm>
              <a:off x="2712119" y="5036697"/>
              <a:ext cx="1500404" cy="3581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solidFill>
                    <a:schemeClr val="tx1"/>
                  </a:solidFill>
                  <a:latin typeface="Helvetica" charset="0"/>
                  <a:ea typeface="Helvetica" charset="0"/>
                  <a:cs typeface="Helvetica" charset="0"/>
                </a:rPr>
                <a:t>a</a:t>
              </a:r>
              <a:r>
                <a:rPr lang="en-US" sz="2000" dirty="0" smtClean="0">
                  <a:solidFill>
                    <a:schemeClr val="tx1"/>
                  </a:solidFill>
                  <a:effectLst/>
                  <a:latin typeface="Helvetica" charset="0"/>
                  <a:ea typeface="Helvetica" charset="0"/>
                  <a:cs typeface="Helvetica" charset="0"/>
                </a:rPr>
                <a:t>cetyl-CoA</a:t>
              </a:r>
              <a:endParaRPr lang="en-US" sz="2400" dirty="0">
                <a:solidFill>
                  <a:schemeClr val="tx1"/>
                </a:solidFill>
                <a:effectLst/>
                <a:latin typeface="Helvetica" charset="0"/>
                <a:ea typeface="Helvetica" charset="0"/>
                <a:cs typeface="Helvetica" charset="0"/>
              </a:endParaRPr>
            </a:p>
          </p:txBody>
        </p:sp>
        <p:sp>
          <p:nvSpPr>
            <p:cNvPr id="80" name="TextBox 79"/>
            <p:cNvSpPr txBox="1"/>
            <p:nvPr/>
          </p:nvSpPr>
          <p:spPr>
            <a:xfrm>
              <a:off x="1929103" y="5577219"/>
              <a:ext cx="3210446" cy="584775"/>
            </a:xfrm>
            <a:prstGeom prst="rect">
              <a:avLst/>
            </a:prstGeom>
            <a:noFill/>
          </p:spPr>
          <p:txBody>
            <a:bodyPr wrap="square" rtlCol="0">
              <a:spAutoFit/>
            </a:bodyPr>
            <a:lstStyle/>
            <a:p>
              <a:r>
                <a:rPr lang="en-US" sz="3200" dirty="0" smtClean="0">
                  <a:solidFill>
                    <a:srgbClr val="00B0F0"/>
                  </a:solidFill>
                  <a:latin typeface="Helvetica" charset="0"/>
                  <a:ea typeface="Helvetica" charset="0"/>
                  <a:cs typeface="Helvetica" charset="0"/>
                </a:rPr>
                <a:t>Citric Acid Cycle</a:t>
              </a:r>
              <a:endParaRPr lang="en-US" dirty="0">
                <a:solidFill>
                  <a:srgbClr val="00B0F0"/>
                </a:solidFill>
                <a:latin typeface="Helvetica" charset="0"/>
                <a:ea typeface="Helvetica" charset="0"/>
                <a:cs typeface="Helvetica" charset="0"/>
              </a:endParaRPr>
            </a:p>
          </p:txBody>
        </p:sp>
        <p:sp>
          <p:nvSpPr>
            <p:cNvPr id="82" name="Arc 81"/>
            <p:cNvSpPr/>
            <p:nvPr/>
          </p:nvSpPr>
          <p:spPr>
            <a:xfrm rot="5400000" flipV="1">
              <a:off x="3445870" y="5211585"/>
              <a:ext cx="447104" cy="463918"/>
            </a:xfrm>
            <a:prstGeom prst="arc">
              <a:avLst/>
            </a:prstGeom>
            <a:ln>
              <a:solidFill>
                <a:srgbClr val="007B3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6096000" y="4411264"/>
            <a:ext cx="5451401" cy="1750730"/>
            <a:chOff x="6096000" y="4411264"/>
            <a:chExt cx="5451401" cy="1750730"/>
          </a:xfrm>
        </p:grpSpPr>
        <p:grpSp>
          <p:nvGrpSpPr>
            <p:cNvPr id="26" name="Group 25"/>
            <p:cNvGrpSpPr/>
            <p:nvPr/>
          </p:nvGrpSpPr>
          <p:grpSpPr>
            <a:xfrm>
              <a:off x="6096000" y="5207292"/>
              <a:ext cx="5451401" cy="954702"/>
              <a:chOff x="6003322" y="5026475"/>
              <a:chExt cx="5451401" cy="954702"/>
            </a:xfrm>
          </p:grpSpPr>
          <p:cxnSp>
            <p:nvCxnSpPr>
              <p:cNvPr id="62" name="Straight Arrow Connector 61"/>
              <p:cNvCxnSpPr/>
              <p:nvPr/>
            </p:nvCxnSpPr>
            <p:spPr>
              <a:xfrm flipV="1">
                <a:off x="9213768" y="5716568"/>
                <a:ext cx="754574" cy="819"/>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Box 27"/>
              <p:cNvSpPr txBox="1"/>
              <p:nvPr/>
            </p:nvSpPr>
            <p:spPr>
              <a:xfrm>
                <a:off x="10057350" y="5488294"/>
                <a:ext cx="1397373" cy="325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smtClean="0">
                    <a:solidFill>
                      <a:schemeClr val="tx1"/>
                    </a:solidFill>
                    <a:latin typeface="Helvetica" charset="0"/>
                    <a:ea typeface="Helvetica" charset="0"/>
                    <a:cs typeface="Helvetica" charset="0"/>
                  </a:rPr>
                  <a:t>metastasis</a:t>
                </a:r>
                <a:endParaRPr lang="en-US" sz="2400" dirty="0">
                  <a:solidFill>
                    <a:schemeClr val="tx1"/>
                  </a:solidFill>
                  <a:effectLst/>
                  <a:latin typeface="Helvetica" charset="0"/>
                  <a:ea typeface="Helvetica" charset="0"/>
                  <a:cs typeface="Helvetica" charset="0"/>
                </a:endParaRPr>
              </a:p>
            </p:txBody>
          </p:sp>
          <p:cxnSp>
            <p:nvCxnSpPr>
              <p:cNvPr id="64" name="Straight Connector 63"/>
              <p:cNvCxnSpPr/>
              <p:nvPr/>
            </p:nvCxnSpPr>
            <p:spPr>
              <a:xfrm flipH="1">
                <a:off x="9982882" y="5619460"/>
                <a:ext cx="4041" cy="194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003322" y="5396402"/>
                <a:ext cx="3210446" cy="584775"/>
              </a:xfrm>
              <a:prstGeom prst="rect">
                <a:avLst/>
              </a:prstGeom>
              <a:noFill/>
            </p:spPr>
            <p:txBody>
              <a:bodyPr wrap="square" rtlCol="0">
                <a:spAutoFit/>
              </a:bodyPr>
              <a:lstStyle/>
              <a:p>
                <a:r>
                  <a:rPr lang="en-US" sz="3200" dirty="0" smtClean="0">
                    <a:solidFill>
                      <a:srgbClr val="00B0F0"/>
                    </a:solidFill>
                    <a:latin typeface="Helvetica" charset="0"/>
                    <a:ea typeface="Helvetica" charset="0"/>
                    <a:cs typeface="Helvetica" charset="0"/>
                  </a:rPr>
                  <a:t>Citric Acid Cycle</a:t>
                </a:r>
                <a:endParaRPr lang="en-US" dirty="0">
                  <a:solidFill>
                    <a:srgbClr val="00B0F0"/>
                  </a:solidFill>
                  <a:latin typeface="Helvetica" charset="0"/>
                  <a:ea typeface="Helvetica" charset="0"/>
                  <a:cs typeface="Helvetica" charset="0"/>
                </a:endParaRPr>
              </a:p>
            </p:txBody>
          </p:sp>
          <p:sp>
            <p:nvSpPr>
              <p:cNvPr id="68" name="Arc 67"/>
              <p:cNvSpPr/>
              <p:nvPr/>
            </p:nvSpPr>
            <p:spPr>
              <a:xfrm rot="5400000" flipV="1">
                <a:off x="7418489" y="5018068"/>
                <a:ext cx="447104" cy="463918"/>
              </a:xfrm>
              <a:prstGeom prst="arc">
                <a:avLst/>
              </a:prstGeom>
              <a:ln>
                <a:solidFill>
                  <a:srgbClr val="007B3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4" name="Straight Arrow Connector 83"/>
            <p:cNvCxnSpPr/>
            <p:nvPr/>
          </p:nvCxnSpPr>
          <p:spPr>
            <a:xfrm>
              <a:off x="7479739" y="4411264"/>
              <a:ext cx="0" cy="676323"/>
            </a:xfrm>
            <a:prstGeom prst="straightConnector1">
              <a:avLst/>
            </a:prstGeom>
            <a:ln w="19050">
              <a:solidFill>
                <a:srgbClr val="007B35"/>
              </a:solidFill>
              <a:tailEnd type="triangle"/>
            </a:ln>
          </p:spPr>
          <p:style>
            <a:lnRef idx="1">
              <a:schemeClr val="accent1"/>
            </a:lnRef>
            <a:fillRef idx="0">
              <a:schemeClr val="accent1"/>
            </a:fillRef>
            <a:effectRef idx="0">
              <a:schemeClr val="accent1"/>
            </a:effectRef>
            <a:fontRef idx="minor">
              <a:schemeClr val="tx1"/>
            </a:fontRef>
          </p:style>
        </p:cxnSp>
        <p:sp>
          <p:nvSpPr>
            <p:cNvPr id="85" name="Text Box 50"/>
            <p:cNvSpPr txBox="1"/>
            <p:nvPr/>
          </p:nvSpPr>
          <p:spPr>
            <a:xfrm>
              <a:off x="7735088" y="4536906"/>
              <a:ext cx="616511" cy="34564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solidFill>
                    <a:srgbClr val="7030A0"/>
                  </a:solidFill>
                  <a:effectLst/>
                  <a:latin typeface="Helvetica" charset="0"/>
                  <a:ea typeface="Helvetica" charset="0"/>
                  <a:cs typeface="Helvetica" charset="0"/>
                </a:rPr>
                <a:t>PDH</a:t>
              </a:r>
              <a:endParaRPr lang="en-US" sz="2800" dirty="0">
                <a:effectLst/>
                <a:latin typeface="Helvetica" charset="0"/>
                <a:ea typeface="Helvetica" charset="0"/>
                <a:cs typeface="Helvetica" charset="0"/>
              </a:endParaRPr>
            </a:p>
          </p:txBody>
        </p:sp>
        <p:sp>
          <p:nvSpPr>
            <p:cNvPr id="86" name="Text Box 27"/>
            <p:cNvSpPr txBox="1"/>
            <p:nvPr/>
          </p:nvSpPr>
          <p:spPr>
            <a:xfrm>
              <a:off x="6774181" y="5062185"/>
              <a:ext cx="1443487" cy="3581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solidFill>
                    <a:schemeClr val="tx1"/>
                  </a:solidFill>
                  <a:latin typeface="Helvetica" charset="0"/>
                  <a:ea typeface="Helvetica" charset="0"/>
                  <a:cs typeface="Helvetica" charset="0"/>
                </a:rPr>
                <a:t>a</a:t>
              </a:r>
              <a:r>
                <a:rPr lang="en-US" sz="2000" dirty="0" smtClean="0">
                  <a:solidFill>
                    <a:schemeClr val="tx1"/>
                  </a:solidFill>
                  <a:effectLst/>
                  <a:latin typeface="Helvetica" charset="0"/>
                  <a:ea typeface="Helvetica" charset="0"/>
                  <a:cs typeface="Helvetica" charset="0"/>
                </a:rPr>
                <a:t>cetyl-CoA</a:t>
              </a:r>
              <a:endParaRPr lang="en-US" sz="2400" dirty="0">
                <a:solidFill>
                  <a:schemeClr val="tx1"/>
                </a:solidFill>
                <a:effectLst/>
                <a:latin typeface="Helvetica" charset="0"/>
                <a:ea typeface="Helvetica" charset="0"/>
                <a:cs typeface="Helvetica" charset="0"/>
              </a:endParaRPr>
            </a:p>
          </p:txBody>
        </p:sp>
      </p:grpSp>
      <p:grpSp>
        <p:nvGrpSpPr>
          <p:cNvPr id="34" name="Group 33"/>
          <p:cNvGrpSpPr/>
          <p:nvPr/>
        </p:nvGrpSpPr>
        <p:grpSpPr>
          <a:xfrm>
            <a:off x="5168894" y="2751483"/>
            <a:ext cx="2043474" cy="1635982"/>
            <a:chOff x="5168894" y="2751483"/>
            <a:chExt cx="2043474" cy="1635982"/>
          </a:xfrm>
        </p:grpSpPr>
        <p:grpSp>
          <p:nvGrpSpPr>
            <p:cNvPr id="104" name="Group 103"/>
            <p:cNvGrpSpPr/>
            <p:nvPr/>
          </p:nvGrpSpPr>
          <p:grpSpPr>
            <a:xfrm>
              <a:off x="5168894" y="3979485"/>
              <a:ext cx="1679443" cy="407980"/>
              <a:chOff x="5174467" y="4640051"/>
              <a:chExt cx="1679443" cy="407980"/>
            </a:xfrm>
          </p:grpSpPr>
          <p:cxnSp>
            <p:nvCxnSpPr>
              <p:cNvPr id="32" name="Straight Arrow Connector 31"/>
              <p:cNvCxnSpPr/>
              <p:nvPr/>
            </p:nvCxnSpPr>
            <p:spPr>
              <a:xfrm flipH="1">
                <a:off x="6176766" y="4822811"/>
                <a:ext cx="677144" cy="11984"/>
              </a:xfrm>
              <a:prstGeom prst="straightConnector1">
                <a:avLst/>
              </a:prstGeom>
              <a:ln w="57150">
                <a:solidFill>
                  <a:srgbClr val="007B35"/>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61"/>
              <p:cNvSpPr txBox="1"/>
              <p:nvPr/>
            </p:nvSpPr>
            <p:spPr>
              <a:xfrm>
                <a:off x="5174467" y="4640051"/>
                <a:ext cx="947605" cy="40798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a:solidFill>
                      <a:schemeClr val="tx1"/>
                    </a:solidFill>
                    <a:effectLst/>
                    <a:latin typeface="Helvetica" charset="0"/>
                    <a:ea typeface="Helvetica" charset="0"/>
                    <a:cs typeface="Helvetica" charset="0"/>
                  </a:rPr>
                  <a:t>lactate</a:t>
                </a:r>
                <a:endParaRPr lang="en-US" sz="1200" dirty="0">
                  <a:solidFill>
                    <a:schemeClr val="tx1"/>
                  </a:solidFill>
                  <a:effectLst/>
                  <a:latin typeface="Helvetica" charset="0"/>
                  <a:ea typeface="Helvetica" charset="0"/>
                  <a:cs typeface="Helvetica" charset="0"/>
                </a:endParaRPr>
              </a:p>
              <a:p>
                <a:pPr marL="0" marR="0">
                  <a:spcBef>
                    <a:spcPts val="0"/>
                  </a:spcBef>
                  <a:spcAft>
                    <a:spcPts val="0"/>
                  </a:spcAft>
                </a:pPr>
                <a:r>
                  <a:rPr lang="en-US" sz="1200" dirty="0">
                    <a:solidFill>
                      <a:schemeClr val="tx1"/>
                    </a:solidFill>
                    <a:effectLst/>
                    <a:ea typeface="Calibri" charset="0"/>
                    <a:cs typeface="Times New Roman" charset="0"/>
                  </a:rPr>
                  <a:t> </a:t>
                </a:r>
              </a:p>
            </p:txBody>
          </p:sp>
        </p:grpSp>
        <p:cxnSp>
          <p:nvCxnSpPr>
            <p:cNvPr id="87" name="Straight Arrow Connector 86"/>
            <p:cNvCxnSpPr/>
            <p:nvPr/>
          </p:nvCxnSpPr>
          <p:spPr>
            <a:xfrm flipH="1">
              <a:off x="6646252" y="2751483"/>
              <a:ext cx="566116" cy="348912"/>
            </a:xfrm>
            <a:prstGeom prst="straightConnector1">
              <a:avLst/>
            </a:prstGeom>
            <a:ln w="57150">
              <a:solidFill>
                <a:srgbClr val="007B35"/>
              </a:solidFill>
              <a:tailEnd type="triangle"/>
            </a:ln>
          </p:spPr>
          <p:style>
            <a:lnRef idx="1">
              <a:schemeClr val="accent1"/>
            </a:lnRef>
            <a:fillRef idx="0">
              <a:schemeClr val="accent1"/>
            </a:fillRef>
            <a:effectRef idx="0">
              <a:schemeClr val="accent1"/>
            </a:effectRef>
            <a:fontRef idx="minor">
              <a:schemeClr val="tx1"/>
            </a:fontRef>
          </p:style>
        </p:cxnSp>
        <p:sp>
          <p:nvSpPr>
            <p:cNvPr id="91" name="Text Box 61"/>
            <p:cNvSpPr txBox="1"/>
            <p:nvPr/>
          </p:nvSpPr>
          <p:spPr>
            <a:xfrm>
              <a:off x="5336054" y="3143453"/>
              <a:ext cx="1611880" cy="40798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dirty="0" smtClean="0">
                  <a:solidFill>
                    <a:schemeClr val="tx1"/>
                  </a:solidFill>
                  <a:effectLst/>
                  <a:latin typeface="Helvetica" charset="0"/>
                  <a:ea typeface="Helvetica" charset="0"/>
                  <a:cs typeface="Helvetica" charset="0"/>
                </a:rPr>
                <a:t>biosynthesis</a:t>
              </a:r>
              <a:endParaRPr lang="en-US" sz="1200" dirty="0">
                <a:solidFill>
                  <a:schemeClr val="tx1"/>
                </a:solidFill>
                <a:effectLst/>
                <a:latin typeface="Helvetica" charset="0"/>
                <a:ea typeface="Helvetica" charset="0"/>
                <a:cs typeface="Helvetica" charset="0"/>
              </a:endParaRPr>
            </a:p>
            <a:p>
              <a:pPr marL="0" marR="0">
                <a:spcBef>
                  <a:spcPts val="0"/>
                </a:spcBef>
                <a:spcAft>
                  <a:spcPts val="0"/>
                </a:spcAft>
              </a:pPr>
              <a:r>
                <a:rPr lang="en-US" sz="1200" dirty="0">
                  <a:solidFill>
                    <a:schemeClr val="tx1"/>
                  </a:solidFill>
                  <a:effectLst/>
                  <a:ea typeface="Calibri" charset="0"/>
                  <a:cs typeface="Times New Roman" charset="0"/>
                </a:rPr>
                <a:t> </a:t>
              </a:r>
            </a:p>
          </p:txBody>
        </p:sp>
      </p:grpSp>
    </p:spTree>
    <p:extLst>
      <p:ext uri="{BB962C8B-B14F-4D97-AF65-F5344CB8AC3E}">
        <p14:creationId xmlns:p14="http://schemas.microsoft.com/office/powerpoint/2010/main" val="211318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1332407"/>
            <a:ext cx="12103100" cy="1300360"/>
          </a:xfrm>
        </p:spPr>
        <p:txBody>
          <a:bodyPr>
            <a:noAutofit/>
          </a:bodyPr>
          <a:lstStyle/>
          <a:p>
            <a:pPr lvl="0"/>
            <a:r>
              <a:rPr lang="en-US" b="1" dirty="0" smtClean="0">
                <a:solidFill>
                  <a:schemeClr val="tx1"/>
                </a:solidFill>
                <a:latin typeface="Helvetica" charset="0"/>
                <a:ea typeface="Helvetica" charset="0"/>
                <a:cs typeface="Helvetica" charset="0"/>
              </a:rPr>
              <a:t>Inhibiting PDK1 </a:t>
            </a:r>
            <a:r>
              <a:rPr lang="en-US" b="1" dirty="0" smtClean="0">
                <a:solidFill>
                  <a:schemeClr val="tx1"/>
                </a:solidFill>
                <a:latin typeface="Helvetica" charset="0"/>
                <a:ea typeface="Helvetica" charset="0"/>
                <a:cs typeface="Helvetica" charset="0"/>
              </a:rPr>
              <a:t>should disrupt cell metabolism to induce mesenchymal-epithelial transition</a:t>
            </a:r>
            <a:r>
              <a:rPr lang="en-US" b="1" dirty="0">
                <a:solidFill>
                  <a:schemeClr val="tx1"/>
                </a:solidFill>
              </a:rPr>
              <a:t/>
            </a:r>
            <a:br>
              <a:rPr lang="en-US" b="1" dirty="0">
                <a:solidFill>
                  <a:schemeClr val="tx1"/>
                </a:solidFill>
              </a:rPr>
            </a:br>
            <a:endParaRPr lang="en-US" b="1"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grpSp>
        <p:nvGrpSpPr>
          <p:cNvPr id="7" name="Group 6"/>
          <p:cNvGrpSpPr/>
          <p:nvPr/>
        </p:nvGrpSpPr>
        <p:grpSpPr>
          <a:xfrm>
            <a:off x="6605058" y="2402844"/>
            <a:ext cx="5065712" cy="4266014"/>
            <a:chOff x="69320" y="2275309"/>
            <a:chExt cx="5065712" cy="4266014"/>
          </a:xfrm>
        </p:grpSpPr>
        <p:sp>
          <p:nvSpPr>
            <p:cNvPr id="10" name="TextBox 9"/>
            <p:cNvSpPr txBox="1"/>
            <p:nvPr/>
          </p:nvSpPr>
          <p:spPr>
            <a:xfrm>
              <a:off x="69320" y="2275309"/>
              <a:ext cx="5065712" cy="461665"/>
            </a:xfrm>
            <a:prstGeom prst="rect">
              <a:avLst/>
            </a:prstGeom>
            <a:noFill/>
          </p:spPr>
          <p:txBody>
            <a:bodyPr wrap="square" rtlCol="0">
              <a:spAutoFit/>
            </a:bodyPr>
            <a:lstStyle/>
            <a:p>
              <a:pPr lvl="0" defTabSz="914400">
                <a:defRPr/>
              </a:pPr>
              <a:r>
                <a:rPr lang="en-US" sz="2400" dirty="0">
                  <a:latin typeface="Helvetica" charset="0"/>
                  <a:ea typeface="Helvetica" charset="0"/>
                  <a:cs typeface="Helvetica" charset="0"/>
                </a:rPr>
                <a:t>Zhang et al. (2016): </a:t>
              </a:r>
              <a:r>
                <a:rPr lang="en-US" sz="2400" dirty="0" smtClean="0">
                  <a:latin typeface="Helvetica" charset="0"/>
                  <a:ea typeface="Helvetica" charset="0"/>
                  <a:cs typeface="Helvetica" charset="0"/>
                </a:rPr>
                <a:t>PDK1 </a:t>
              </a:r>
              <a:r>
                <a:rPr lang="en-US" sz="2400" dirty="0" smtClean="0">
                  <a:latin typeface="Helvetica" charset="0"/>
                  <a:ea typeface="Helvetica" charset="0"/>
                  <a:cs typeface="Helvetica" charset="0"/>
                </a:rPr>
                <a:t>inhibition</a:t>
              </a:r>
              <a:endParaRPr lang="en-US" sz="2400" dirty="0">
                <a:latin typeface="Helvetica" charset="0"/>
                <a:ea typeface="Helvetica" charset="0"/>
                <a:cs typeface="Helvetica" charset="0"/>
              </a:endParaRPr>
            </a:p>
          </p:txBody>
        </p:sp>
        <p:pic>
          <p:nvPicPr>
            <p:cNvPr id="3" name="Picture 2"/>
            <p:cNvPicPr>
              <a:picLocks noChangeAspect="1"/>
            </p:cNvPicPr>
            <p:nvPr/>
          </p:nvPicPr>
          <p:blipFill rotWithShape="1">
            <a:blip r:embed="rId4"/>
            <a:srcRect l="2988" t="10902" r="2551"/>
            <a:stretch/>
          </p:blipFill>
          <p:spPr>
            <a:xfrm>
              <a:off x="500431" y="2786077"/>
              <a:ext cx="4114800" cy="88592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t="4913" r="1553"/>
            <a:stretch/>
          </p:blipFill>
          <p:spPr>
            <a:xfrm>
              <a:off x="500431" y="3671997"/>
              <a:ext cx="4114800" cy="2869326"/>
            </a:xfrm>
            <a:prstGeom prst="rect">
              <a:avLst/>
            </a:prstGeom>
          </p:spPr>
        </p:pic>
      </p:grpSp>
      <p:grpSp>
        <p:nvGrpSpPr>
          <p:cNvPr id="24" name="Group 23"/>
          <p:cNvGrpSpPr/>
          <p:nvPr/>
        </p:nvGrpSpPr>
        <p:grpSpPr>
          <a:xfrm>
            <a:off x="312738" y="2402844"/>
            <a:ext cx="5771091" cy="4000504"/>
            <a:chOff x="5782204" y="2299012"/>
            <a:chExt cx="5771091" cy="4000504"/>
          </a:xfrm>
        </p:grpSpPr>
        <p:sp>
          <p:nvSpPr>
            <p:cNvPr id="11" name="TextBox 10"/>
            <p:cNvSpPr txBox="1"/>
            <p:nvPr/>
          </p:nvSpPr>
          <p:spPr>
            <a:xfrm>
              <a:off x="5838825" y="2299012"/>
              <a:ext cx="5714470" cy="2308324"/>
            </a:xfrm>
            <a:prstGeom prst="rect">
              <a:avLst/>
            </a:prstGeom>
            <a:noFill/>
          </p:spPr>
          <p:txBody>
            <a:bodyPr wrap="square" rtlCol="0">
              <a:spAutoFit/>
            </a:bodyPr>
            <a:lstStyle/>
            <a:p>
              <a:pPr lvl="0" defTabSz="914400">
                <a:defRPr/>
              </a:pPr>
              <a:r>
                <a:rPr lang="en-US" sz="2400" dirty="0" smtClean="0">
                  <a:latin typeface="Helvetica" charset="0"/>
                  <a:ea typeface="Helvetica" charset="0"/>
                  <a:cs typeface="Helvetica" charset="0"/>
                </a:rPr>
                <a:t>Taikashi et </a:t>
              </a:r>
              <a:r>
                <a:rPr lang="en-US" sz="2400" dirty="0">
                  <a:latin typeface="Helvetica" charset="0"/>
                  <a:ea typeface="Helvetica" charset="0"/>
                  <a:cs typeface="Helvetica" charset="0"/>
                </a:rPr>
                <a:t>al. (2016): </a:t>
              </a:r>
              <a:r>
                <a:rPr lang="en-US" sz="2400" dirty="0" smtClean="0">
                  <a:latin typeface="Helvetica" charset="0"/>
                  <a:ea typeface="Helvetica" charset="0"/>
                  <a:cs typeface="Helvetica" charset="0"/>
                </a:rPr>
                <a:t>Cell-type </a:t>
              </a:r>
              <a:r>
                <a:rPr lang="en-US" sz="2400" dirty="0" smtClean="0">
                  <a:latin typeface="Helvetica" charset="0"/>
                  <a:ea typeface="Helvetica" charset="0"/>
                  <a:cs typeface="Helvetica" charset="0"/>
                </a:rPr>
                <a:t>transition</a:t>
              </a:r>
            </a:p>
            <a:p>
              <a:pPr lvl="0" defTabSz="914400">
                <a:defRPr/>
              </a:pPr>
              <a:endParaRPr lang="en-US" sz="2400" dirty="0">
                <a:latin typeface="Helvetica" charset="0"/>
                <a:ea typeface="Helvetica" charset="0"/>
                <a:cs typeface="Helvetica" charset="0"/>
              </a:endParaRPr>
            </a:p>
            <a:p>
              <a:pPr marL="342900" lvl="0" indent="-342900" defTabSz="914400">
                <a:buFont typeface="Wingdings" charset="2"/>
                <a:buChar char="§"/>
                <a:defRPr/>
              </a:pPr>
              <a:r>
                <a:rPr lang="en-US" sz="2400" dirty="0" smtClean="0">
                  <a:latin typeface="Helvetica" charset="0"/>
                  <a:ea typeface="Helvetica" charset="0"/>
                  <a:cs typeface="Helvetica" charset="0"/>
                </a:rPr>
                <a:t>Introduced reprogramming factors (proteins)</a:t>
              </a:r>
            </a:p>
            <a:p>
              <a:pPr marL="342900" lvl="0" indent="-342900" defTabSz="914400">
                <a:buFont typeface="Wingdings" charset="2"/>
                <a:buChar char="§"/>
                <a:defRPr/>
              </a:pPr>
              <a:r>
                <a:rPr lang="en-US" sz="2400" dirty="0" smtClean="0">
                  <a:latin typeface="Helvetica" charset="0"/>
                  <a:ea typeface="Helvetica" charset="0"/>
                  <a:cs typeface="Helvetica" charset="0"/>
                </a:rPr>
                <a:t>Measured expression of signature genes</a:t>
              </a:r>
              <a:endParaRPr lang="en-US" sz="2400" dirty="0" smtClean="0">
                <a:latin typeface="Helvetica" charset="0"/>
                <a:ea typeface="Helvetica" charset="0"/>
                <a:cs typeface="Helvetica" charset="0"/>
              </a:endParaRPr>
            </a:p>
          </p:txBody>
        </p:sp>
        <p:grpSp>
          <p:nvGrpSpPr>
            <p:cNvPr id="23" name="Group 22"/>
            <p:cNvGrpSpPr/>
            <p:nvPr/>
          </p:nvGrpSpPr>
          <p:grpSpPr>
            <a:xfrm>
              <a:off x="5782204" y="4761815"/>
              <a:ext cx="5396811" cy="1537701"/>
              <a:chOff x="6019800" y="4773288"/>
              <a:chExt cx="5396811" cy="1537701"/>
            </a:xfrm>
          </p:grpSpPr>
          <p:pic>
            <p:nvPicPr>
              <p:cNvPr id="15" name="Picture 14"/>
              <p:cNvPicPr/>
              <p:nvPr/>
            </p:nvPicPr>
            <p:blipFill rotWithShape="1">
              <a:blip r:embed="rId6">
                <a:extLst>
                  <a:ext uri="{28A0092B-C50C-407E-A947-70E740481C1C}">
                    <a14:useLocalDpi xmlns:a14="http://schemas.microsoft.com/office/drawing/2010/main" val="0"/>
                  </a:ext>
                </a:extLst>
              </a:blip>
              <a:srcRect t="18294" r="8669" b="57175"/>
              <a:stretch/>
            </p:blipFill>
            <p:spPr>
              <a:xfrm>
                <a:off x="9627499" y="5079999"/>
                <a:ext cx="1789112" cy="914400"/>
              </a:xfrm>
              <a:prstGeom prst="rect">
                <a:avLst/>
              </a:prstGeom>
            </p:spPr>
          </p:pic>
          <p:pic>
            <p:nvPicPr>
              <p:cNvPr id="16" name="Picture 15"/>
              <p:cNvPicPr/>
              <p:nvPr/>
            </p:nvPicPr>
            <p:blipFill rotWithShape="1">
              <a:blip r:embed="rId7">
                <a:extLst>
                  <a:ext uri="{28A0092B-C50C-407E-A947-70E740481C1C}">
                    <a14:useLocalDpi xmlns:a14="http://schemas.microsoft.com/office/drawing/2010/main" val="0"/>
                  </a:ext>
                </a:extLst>
              </a:blip>
              <a:srcRect t="7974" b="54053"/>
              <a:stretch/>
            </p:blipFill>
            <p:spPr>
              <a:xfrm>
                <a:off x="6019800" y="4773288"/>
                <a:ext cx="2120900" cy="1537701"/>
              </a:xfrm>
              <a:prstGeom prst="rect">
                <a:avLst/>
              </a:prstGeom>
            </p:spPr>
          </p:pic>
          <p:cxnSp>
            <p:nvCxnSpPr>
              <p:cNvPr id="17" name="Straight Arrow Connector 16"/>
              <p:cNvCxnSpPr/>
              <p:nvPr/>
            </p:nvCxnSpPr>
            <p:spPr>
              <a:xfrm>
                <a:off x="8267700" y="5537199"/>
                <a:ext cx="1160462"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27195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11236060" cy="660665"/>
          </a:xfrm>
        </p:spPr>
        <p:txBody>
          <a:bodyPr>
            <a:normAutofit fontScale="90000"/>
          </a:bodyPr>
          <a:lstStyle/>
          <a:p>
            <a:r>
              <a:rPr lang="en-US" cap="none" dirty="0" smtClean="0">
                <a:solidFill>
                  <a:schemeClr val="tx1"/>
                </a:solidFill>
                <a:latin typeface="Helvetica" charset="0"/>
                <a:ea typeface="Helvetica" charset="0"/>
                <a:cs typeface="Helvetica" charset="0"/>
              </a:rPr>
              <a:t>Will inhibiting PDK1 induce </a:t>
            </a:r>
            <a:r>
              <a:rPr lang="en-US" cap="none" smtClean="0">
                <a:solidFill>
                  <a:schemeClr val="tx1"/>
                </a:solidFill>
                <a:latin typeface="Helvetica" charset="0"/>
                <a:ea typeface="Helvetica" charset="0"/>
                <a:cs typeface="Helvetica" charset="0"/>
              </a:rPr>
              <a:t>a mesenchymal-epithelial transition?</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9" name="TextBox 8"/>
          <p:cNvSpPr txBox="1"/>
          <p:nvPr/>
        </p:nvSpPr>
        <p:spPr>
          <a:xfrm>
            <a:off x="2109275" y="2244867"/>
            <a:ext cx="7645400" cy="461665"/>
          </a:xfrm>
          <a:prstGeom prst="rect">
            <a:avLst/>
          </a:prstGeom>
          <a:noFill/>
          <a:ln>
            <a:solidFill>
              <a:schemeClr val="tx1"/>
            </a:solidFill>
          </a:ln>
        </p:spPr>
        <p:txBody>
          <a:bodyPr wrap="square" rtlCol="0">
            <a:spAutoFit/>
          </a:bodyPr>
          <a:lstStyle/>
          <a:p>
            <a:r>
              <a:rPr lang="en-US" sz="2400" dirty="0" smtClean="0">
                <a:latin typeface="Helvetica" charset="0"/>
                <a:ea typeface="Helvetica" charset="0"/>
                <a:cs typeface="Helvetica" charset="0"/>
              </a:rPr>
              <a:t>Induce cancer cell (HPDAC) to mesenchymal cell </a:t>
            </a:r>
            <a:r>
              <a:rPr lang="en-US" sz="2400" dirty="0" smtClean="0">
                <a:latin typeface="Helvetica" charset="0"/>
                <a:ea typeface="Helvetica" charset="0"/>
                <a:cs typeface="Helvetica" charset="0"/>
              </a:rPr>
              <a:t>type</a:t>
            </a:r>
            <a:endParaRPr lang="en-US" sz="2400" dirty="0" smtClean="0">
              <a:latin typeface="Helvetica" charset="0"/>
              <a:ea typeface="Helvetica" charset="0"/>
              <a:cs typeface="Helvetica" charset="0"/>
            </a:endParaRPr>
          </a:p>
        </p:txBody>
      </p:sp>
      <p:sp>
        <p:nvSpPr>
          <p:cNvPr id="10" name="TextBox 9"/>
          <p:cNvSpPr txBox="1"/>
          <p:nvPr/>
        </p:nvSpPr>
        <p:spPr>
          <a:xfrm>
            <a:off x="6828333" y="4004482"/>
            <a:ext cx="4643735" cy="461665"/>
          </a:xfrm>
          <a:prstGeom prst="rect">
            <a:avLst/>
          </a:prstGeom>
          <a:noFill/>
          <a:ln>
            <a:solidFill>
              <a:schemeClr val="tx1"/>
            </a:solidFill>
          </a:ln>
        </p:spPr>
        <p:txBody>
          <a:bodyPr wrap="square" rtlCol="0">
            <a:spAutoFit/>
          </a:bodyPr>
          <a:lstStyle/>
          <a:p>
            <a:r>
              <a:rPr lang="en-US" sz="2400" dirty="0">
                <a:latin typeface="Helvetica" charset="0"/>
                <a:ea typeface="Helvetica" charset="0"/>
                <a:cs typeface="Helvetica" charset="0"/>
              </a:rPr>
              <a:t>Introduce known PDK1 inhibitor</a:t>
            </a:r>
          </a:p>
        </p:txBody>
      </p:sp>
      <p:sp>
        <p:nvSpPr>
          <p:cNvPr id="11" name="TextBox 10"/>
          <p:cNvSpPr txBox="1"/>
          <p:nvPr/>
        </p:nvSpPr>
        <p:spPr>
          <a:xfrm>
            <a:off x="193940" y="5337321"/>
            <a:ext cx="5530288" cy="461665"/>
          </a:xfrm>
          <a:prstGeom prst="rect">
            <a:avLst/>
          </a:prstGeom>
          <a:noFill/>
          <a:ln>
            <a:solidFill>
              <a:schemeClr val="tx1"/>
            </a:solidFill>
          </a:ln>
        </p:spPr>
        <p:txBody>
          <a:bodyPr wrap="square" rtlCol="0">
            <a:spAutoFit/>
          </a:bodyPr>
          <a:lstStyle/>
          <a:p>
            <a:r>
              <a:rPr lang="en-US" sz="2400" dirty="0">
                <a:latin typeface="Helvetica" charset="0"/>
                <a:ea typeface="Helvetica" charset="0"/>
                <a:cs typeface="Helvetica" charset="0"/>
              </a:rPr>
              <a:t>Measure expression of signature genes</a:t>
            </a:r>
          </a:p>
        </p:txBody>
      </p:sp>
      <p:sp>
        <p:nvSpPr>
          <p:cNvPr id="12" name="TextBox 11"/>
          <p:cNvSpPr txBox="1"/>
          <p:nvPr/>
        </p:nvSpPr>
        <p:spPr>
          <a:xfrm>
            <a:off x="898575" y="4004483"/>
            <a:ext cx="4121018" cy="461665"/>
          </a:xfrm>
          <a:prstGeom prst="rect">
            <a:avLst/>
          </a:prstGeom>
          <a:noFill/>
          <a:ln>
            <a:solidFill>
              <a:schemeClr val="tx1"/>
            </a:solidFill>
          </a:ln>
        </p:spPr>
        <p:txBody>
          <a:bodyPr wrap="square" rtlCol="0">
            <a:spAutoFit/>
          </a:bodyPr>
          <a:lstStyle/>
          <a:p>
            <a:r>
              <a:rPr lang="en-US" sz="2400" dirty="0">
                <a:latin typeface="Helvetica" charset="0"/>
                <a:ea typeface="Helvetica" charset="0"/>
                <a:cs typeface="Helvetica" charset="0"/>
              </a:rPr>
              <a:t>Introduce </a:t>
            </a:r>
            <a:r>
              <a:rPr lang="en-US" sz="2400" dirty="0" smtClean="0">
                <a:latin typeface="Helvetica" charset="0"/>
                <a:ea typeface="Helvetica" charset="0"/>
                <a:cs typeface="Helvetica" charset="0"/>
              </a:rPr>
              <a:t>non-PDK1 inhibitor</a:t>
            </a:r>
            <a:endParaRPr lang="en-US" sz="2400" dirty="0">
              <a:latin typeface="Helvetica" charset="0"/>
              <a:ea typeface="Helvetica" charset="0"/>
              <a:cs typeface="Helvetica" charset="0"/>
            </a:endParaRPr>
          </a:p>
        </p:txBody>
      </p:sp>
      <p:sp>
        <p:nvSpPr>
          <p:cNvPr id="13" name="TextBox 12"/>
          <p:cNvSpPr txBox="1"/>
          <p:nvPr/>
        </p:nvSpPr>
        <p:spPr>
          <a:xfrm>
            <a:off x="6376473" y="5337321"/>
            <a:ext cx="5547453" cy="461665"/>
          </a:xfrm>
          <a:prstGeom prst="rect">
            <a:avLst/>
          </a:prstGeom>
          <a:noFill/>
          <a:ln>
            <a:solidFill>
              <a:schemeClr val="tx1"/>
            </a:solidFill>
          </a:ln>
        </p:spPr>
        <p:txBody>
          <a:bodyPr wrap="square" rtlCol="0">
            <a:spAutoFit/>
          </a:bodyPr>
          <a:lstStyle/>
          <a:p>
            <a:r>
              <a:rPr lang="en-US" sz="2400" dirty="0">
                <a:latin typeface="Helvetica" charset="0"/>
                <a:ea typeface="Helvetica" charset="0"/>
                <a:cs typeface="Helvetica" charset="0"/>
              </a:rPr>
              <a:t>Measure expression of signature genes</a:t>
            </a:r>
          </a:p>
        </p:txBody>
      </p:sp>
      <p:cxnSp>
        <p:nvCxnSpPr>
          <p:cNvPr id="15" name="Straight Arrow Connector 14"/>
          <p:cNvCxnSpPr>
            <a:stCxn id="9" idx="2"/>
            <a:endCxn id="12" idx="0"/>
          </p:cNvCxnSpPr>
          <p:nvPr/>
        </p:nvCxnSpPr>
        <p:spPr>
          <a:xfrm flipH="1">
            <a:off x="2959084" y="2706532"/>
            <a:ext cx="2972891" cy="12979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a:endCxn id="10" idx="0"/>
          </p:cNvCxnSpPr>
          <p:nvPr/>
        </p:nvCxnSpPr>
        <p:spPr>
          <a:xfrm>
            <a:off x="5931975" y="2706532"/>
            <a:ext cx="3218226" cy="12979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2"/>
            <a:endCxn id="11" idx="0"/>
          </p:cNvCxnSpPr>
          <p:nvPr/>
        </p:nvCxnSpPr>
        <p:spPr>
          <a:xfrm>
            <a:off x="2959084" y="4466148"/>
            <a:ext cx="0" cy="8711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2"/>
            <a:endCxn id="13" idx="0"/>
          </p:cNvCxnSpPr>
          <p:nvPr/>
        </p:nvCxnSpPr>
        <p:spPr>
          <a:xfrm flipH="1">
            <a:off x="9150200" y="4466147"/>
            <a:ext cx="1" cy="871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40543" y="3081153"/>
            <a:ext cx="2566433" cy="461665"/>
          </a:xfrm>
          <a:prstGeom prst="rect">
            <a:avLst/>
          </a:prstGeom>
          <a:noFill/>
        </p:spPr>
        <p:txBody>
          <a:bodyPr wrap="square" rtlCol="0">
            <a:spAutoFit/>
          </a:bodyPr>
          <a:lstStyle/>
          <a:p>
            <a:r>
              <a:rPr lang="en-US" sz="2400" dirty="0" smtClean="0">
                <a:latin typeface="Helvetica" charset="0"/>
                <a:ea typeface="Helvetica" charset="0"/>
                <a:cs typeface="Helvetica" charset="0"/>
              </a:rPr>
              <a:t>Negative Control</a:t>
            </a:r>
            <a:endParaRPr lang="en-US" sz="2400" dirty="0">
              <a:latin typeface="Helvetica" charset="0"/>
              <a:ea typeface="Helvetica" charset="0"/>
              <a:cs typeface="Helvetica" charset="0"/>
            </a:endParaRPr>
          </a:p>
        </p:txBody>
      </p:sp>
      <p:sp>
        <p:nvSpPr>
          <p:cNvPr id="35" name="TextBox 34"/>
          <p:cNvSpPr txBox="1"/>
          <p:nvPr/>
        </p:nvSpPr>
        <p:spPr>
          <a:xfrm>
            <a:off x="8169222" y="3081152"/>
            <a:ext cx="1585453" cy="461665"/>
          </a:xfrm>
          <a:prstGeom prst="rect">
            <a:avLst/>
          </a:prstGeom>
          <a:noFill/>
        </p:spPr>
        <p:txBody>
          <a:bodyPr wrap="square" rtlCol="0">
            <a:spAutoFit/>
          </a:bodyPr>
          <a:lstStyle/>
          <a:p>
            <a:r>
              <a:rPr lang="en-US" sz="2400" smtClean="0">
                <a:latin typeface="Helvetica" charset="0"/>
                <a:ea typeface="Helvetica" charset="0"/>
                <a:cs typeface="Helvetica" charset="0"/>
              </a:rPr>
              <a:t>Treatment</a:t>
            </a:r>
            <a:endParaRPr lang="en-US" sz="2400" dirty="0">
              <a:latin typeface="Helvetica" charset="0"/>
              <a:ea typeface="Helvetica" charset="0"/>
              <a:cs typeface="Helvetica" charset="0"/>
            </a:endParaRPr>
          </a:p>
        </p:txBody>
      </p:sp>
    </p:spTree>
    <p:extLst>
      <p:ext uri="{BB962C8B-B14F-4D97-AF65-F5344CB8AC3E}">
        <p14:creationId xmlns:p14="http://schemas.microsoft.com/office/powerpoint/2010/main" val="80959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9905998" cy="660665"/>
          </a:xfrm>
        </p:spPr>
        <p:txBody>
          <a:bodyPr/>
          <a:lstStyle/>
          <a:p>
            <a:r>
              <a:rPr lang="en-US" cap="none" dirty="0" smtClean="0">
                <a:solidFill>
                  <a:schemeClr val="tx1"/>
                </a:solidFill>
                <a:latin typeface="Helvetica" charset="0"/>
                <a:ea typeface="Helvetica" charset="0"/>
                <a:cs typeface="Helvetica" charset="0"/>
              </a:rPr>
              <a:t>Real-time qRT-PCR</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pic>
        <p:nvPicPr>
          <p:cNvPr id="11" name="Picture 10"/>
          <p:cNvPicPr>
            <a:picLocks noChangeAspect="1"/>
          </p:cNvPicPr>
          <p:nvPr/>
        </p:nvPicPr>
        <p:blipFill rotWithShape="1">
          <a:blip r:embed="rId4"/>
          <a:srcRect b="58453"/>
          <a:stretch/>
        </p:blipFill>
        <p:spPr>
          <a:xfrm>
            <a:off x="4347591" y="3313172"/>
            <a:ext cx="3496817" cy="1838784"/>
          </a:xfrm>
          <a:prstGeom prst="rect">
            <a:avLst/>
          </a:prstGeom>
        </p:spPr>
      </p:pic>
      <p:pic>
        <p:nvPicPr>
          <p:cNvPr id="12" name="Picture 11"/>
          <p:cNvPicPr>
            <a:picLocks noChangeAspect="1"/>
          </p:cNvPicPr>
          <p:nvPr/>
        </p:nvPicPr>
        <p:blipFill>
          <a:blip r:embed="rId5"/>
          <a:stretch>
            <a:fillRect/>
          </a:stretch>
        </p:blipFill>
        <p:spPr>
          <a:xfrm>
            <a:off x="8280193" y="2020588"/>
            <a:ext cx="3377601" cy="4425822"/>
          </a:xfrm>
          <a:prstGeom prst="rect">
            <a:avLst/>
          </a:prstGeom>
        </p:spPr>
      </p:pic>
      <p:sp>
        <p:nvSpPr>
          <p:cNvPr id="31" name="TextBox 30"/>
          <p:cNvSpPr txBox="1"/>
          <p:nvPr/>
        </p:nvSpPr>
        <p:spPr>
          <a:xfrm>
            <a:off x="9084237" y="6606484"/>
            <a:ext cx="4766114" cy="184666"/>
          </a:xfrm>
          <a:prstGeom prst="rect">
            <a:avLst/>
          </a:prstGeom>
          <a:noFill/>
        </p:spPr>
        <p:txBody>
          <a:bodyPr wrap="square" rtlCol="0">
            <a:spAutoFit/>
          </a:bodyPr>
          <a:lstStyle/>
          <a:p>
            <a:r>
              <a:rPr lang="en-US" sz="600" dirty="0"/>
              <a:t>https://</a:t>
            </a:r>
            <a:r>
              <a:rPr lang="en-US" sz="600" dirty="0" err="1"/>
              <a:t>en.wikipedia.org</a:t>
            </a:r>
            <a:r>
              <a:rPr lang="en-US" sz="600" dirty="0"/>
              <a:t>/wiki/</a:t>
            </a:r>
            <a:r>
              <a:rPr lang="en-US" sz="600" dirty="0" err="1"/>
              <a:t>Reverse_transcription_polymerase_chain_reaction</a:t>
            </a:r>
            <a:endParaRPr lang="en-US" sz="600" dirty="0"/>
          </a:p>
        </p:txBody>
      </p:sp>
      <p:grpSp>
        <p:nvGrpSpPr>
          <p:cNvPr id="20" name="Group 19"/>
          <p:cNvGrpSpPr/>
          <p:nvPr/>
        </p:nvGrpSpPr>
        <p:grpSpPr>
          <a:xfrm>
            <a:off x="414989" y="2594263"/>
            <a:ext cx="3496817" cy="3276601"/>
            <a:chOff x="306819" y="2743199"/>
            <a:chExt cx="3496817" cy="3276601"/>
          </a:xfrm>
        </p:grpSpPr>
        <p:pic>
          <p:nvPicPr>
            <p:cNvPr id="16" name="Picture 15"/>
            <p:cNvPicPr>
              <a:picLocks noChangeAspect="1"/>
            </p:cNvPicPr>
            <p:nvPr/>
          </p:nvPicPr>
          <p:blipFill rotWithShape="1">
            <a:blip r:embed="rId4"/>
            <a:srcRect t="40337" b="703"/>
            <a:stretch/>
          </p:blipFill>
          <p:spPr>
            <a:xfrm>
              <a:off x="306819" y="3410373"/>
              <a:ext cx="3496817" cy="2609427"/>
            </a:xfrm>
            <a:prstGeom prst="rect">
              <a:avLst/>
            </a:prstGeom>
          </p:spPr>
        </p:pic>
        <p:pic>
          <p:nvPicPr>
            <p:cNvPr id="17" name="Picture 16"/>
            <p:cNvPicPr>
              <a:picLocks noChangeAspect="1"/>
            </p:cNvPicPr>
            <p:nvPr/>
          </p:nvPicPr>
          <p:blipFill rotWithShape="1">
            <a:blip r:embed="rId4"/>
            <a:srcRect t="90908" r="52247" b="2779"/>
            <a:stretch/>
          </p:blipFill>
          <p:spPr>
            <a:xfrm>
              <a:off x="306819" y="3130973"/>
              <a:ext cx="1669841" cy="279400"/>
            </a:xfrm>
            <a:prstGeom prst="rect">
              <a:avLst/>
            </a:prstGeom>
          </p:spPr>
        </p:pic>
        <p:sp>
          <p:nvSpPr>
            <p:cNvPr id="15" name="Rectangle 14"/>
            <p:cNvSpPr/>
            <p:nvPr/>
          </p:nvSpPr>
          <p:spPr>
            <a:xfrm>
              <a:off x="1963960" y="3143673"/>
              <a:ext cx="1826976" cy="279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9519" y="3550072"/>
              <a:ext cx="582181" cy="2980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6819" y="2743199"/>
              <a:ext cx="3496817" cy="400473"/>
            </a:xfrm>
            <a:prstGeom prst="rect">
              <a:avLst/>
            </a:prstGeom>
            <a:solidFill>
              <a:schemeClr val="tx1"/>
            </a:solidFill>
          </p:spPr>
          <p:txBody>
            <a:bodyPr wrap="square" rtlCol="0">
              <a:spAutoFit/>
            </a:bodyPr>
            <a:lstStyle/>
            <a:p>
              <a:pPr algn="ctr"/>
              <a:r>
                <a:rPr lang="en-US" sz="2000" b="1" dirty="0" smtClean="0">
                  <a:solidFill>
                    <a:schemeClr val="bg1"/>
                  </a:solidFill>
                  <a:latin typeface="Helvetica" charset="0"/>
                  <a:ea typeface="Helvetica" charset="0"/>
                  <a:cs typeface="Helvetica" charset="0"/>
                </a:rPr>
                <a:t>PCR</a:t>
              </a:r>
              <a:endParaRPr lang="en-US" sz="2000" b="1" dirty="0">
                <a:solidFill>
                  <a:schemeClr val="bg1"/>
                </a:solidFill>
                <a:latin typeface="Helvetica" charset="0"/>
                <a:ea typeface="Helvetica" charset="0"/>
                <a:cs typeface="Helvetica" charset="0"/>
              </a:endParaRPr>
            </a:p>
          </p:txBody>
        </p:sp>
      </p:grpSp>
    </p:spTree>
    <p:extLst>
      <p:ext uri="{BB962C8B-B14F-4D97-AF65-F5344CB8AC3E}">
        <p14:creationId xmlns:p14="http://schemas.microsoft.com/office/powerpoint/2010/main" val="8096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9905998" cy="660665"/>
          </a:xfrm>
        </p:spPr>
        <p:txBody>
          <a:bodyPr/>
          <a:lstStyle/>
          <a:p>
            <a:r>
              <a:rPr lang="en-US" cap="none" dirty="0" smtClean="0">
                <a:solidFill>
                  <a:schemeClr val="tx1"/>
                </a:solidFill>
                <a:latin typeface="Helvetica" charset="0"/>
                <a:ea typeface="Helvetica" charset="0"/>
                <a:cs typeface="Helvetica" charset="0"/>
              </a:rPr>
              <a:t>Hypothetical </a:t>
            </a:r>
            <a:r>
              <a:rPr lang="en-US" cap="none" dirty="0" smtClean="0">
                <a:solidFill>
                  <a:schemeClr val="tx1"/>
                </a:solidFill>
                <a:latin typeface="Helvetica" charset="0"/>
                <a:ea typeface="Helvetica" charset="0"/>
                <a:cs typeface="Helvetica" charset="0"/>
              </a:rPr>
              <a:t>results </a:t>
            </a:r>
            <a:r>
              <a:rPr lang="en-US" cap="none" dirty="0" smtClean="0">
                <a:solidFill>
                  <a:schemeClr val="tx1"/>
                </a:solidFill>
                <a:latin typeface="Helvetica" charset="0"/>
                <a:ea typeface="Helvetica" charset="0"/>
                <a:cs typeface="Helvetica" charset="0"/>
              </a:rPr>
              <a:t>of real-time qRT-PCR</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10" name="TextBox 9"/>
          <p:cNvSpPr txBox="1"/>
          <p:nvPr/>
        </p:nvSpPr>
        <p:spPr>
          <a:xfrm>
            <a:off x="912217" y="2324100"/>
            <a:ext cx="4097577" cy="400110"/>
          </a:xfrm>
          <a:prstGeom prst="rect">
            <a:avLst/>
          </a:prstGeom>
          <a:noFill/>
        </p:spPr>
        <p:txBody>
          <a:bodyPr wrap="square" rtlCol="0">
            <a:spAutoFit/>
          </a:bodyPr>
          <a:lstStyle/>
          <a:p>
            <a:r>
              <a:rPr lang="en-US" sz="2000" dirty="0" smtClean="0">
                <a:latin typeface="Helvetica" charset="0"/>
                <a:ea typeface="Helvetica" charset="0"/>
                <a:cs typeface="Helvetica" charset="0"/>
              </a:rPr>
              <a:t>Negative Control</a:t>
            </a:r>
            <a:endParaRPr lang="en-US" dirty="0">
              <a:latin typeface="Helvetica" charset="0"/>
              <a:ea typeface="Helvetica" charset="0"/>
              <a:cs typeface="Helvetica" charset="0"/>
            </a:endParaRPr>
          </a:p>
        </p:txBody>
      </p:sp>
      <p:sp>
        <p:nvSpPr>
          <p:cNvPr id="12" name="TextBox 11"/>
          <p:cNvSpPr txBox="1"/>
          <p:nvPr/>
        </p:nvSpPr>
        <p:spPr>
          <a:xfrm>
            <a:off x="6178194" y="2324100"/>
            <a:ext cx="4097577" cy="400110"/>
          </a:xfrm>
          <a:prstGeom prst="rect">
            <a:avLst/>
          </a:prstGeom>
          <a:noFill/>
        </p:spPr>
        <p:txBody>
          <a:bodyPr wrap="square" rtlCol="0">
            <a:spAutoFit/>
          </a:bodyPr>
          <a:lstStyle/>
          <a:p>
            <a:r>
              <a:rPr lang="en-US" sz="2000" dirty="0" smtClean="0">
                <a:latin typeface="Helvetica" charset="0"/>
                <a:ea typeface="Helvetica" charset="0"/>
                <a:cs typeface="Helvetica" charset="0"/>
              </a:rPr>
              <a:t>Treatment</a:t>
            </a:r>
            <a:endParaRPr lang="en-US" dirty="0">
              <a:latin typeface="Helvetica" charset="0"/>
              <a:ea typeface="Helvetica" charset="0"/>
              <a:cs typeface="Helvetica" charset="0"/>
            </a:endParaRPr>
          </a:p>
        </p:txBody>
      </p:sp>
      <p:pic>
        <p:nvPicPr>
          <p:cNvPr id="14" name="Picture 13"/>
          <p:cNvPicPr>
            <a:picLocks noChangeAspect="1"/>
          </p:cNvPicPr>
          <p:nvPr/>
        </p:nvPicPr>
        <p:blipFill>
          <a:blip r:embed="rId4"/>
          <a:stretch>
            <a:fillRect/>
          </a:stretch>
        </p:blipFill>
        <p:spPr>
          <a:xfrm>
            <a:off x="1003300" y="2755900"/>
            <a:ext cx="4423833" cy="3499321"/>
          </a:xfrm>
          <a:prstGeom prst="rect">
            <a:avLst/>
          </a:prstGeom>
        </p:spPr>
      </p:pic>
      <p:pic>
        <p:nvPicPr>
          <p:cNvPr id="15" name="Picture 14"/>
          <p:cNvPicPr>
            <a:picLocks noChangeAspect="1"/>
          </p:cNvPicPr>
          <p:nvPr/>
        </p:nvPicPr>
        <p:blipFill rotWithShape="1">
          <a:blip r:embed="rId5"/>
          <a:srcRect t="353" b="2576"/>
          <a:stretch/>
        </p:blipFill>
        <p:spPr>
          <a:xfrm>
            <a:off x="6178194" y="2755900"/>
            <a:ext cx="4978581" cy="3499321"/>
          </a:xfrm>
          <a:prstGeom prst="rect">
            <a:avLst/>
          </a:prstGeom>
        </p:spPr>
      </p:pic>
    </p:spTree>
    <p:extLst>
      <p:ext uri="{BB962C8B-B14F-4D97-AF65-F5344CB8AC3E}">
        <p14:creationId xmlns:p14="http://schemas.microsoft.com/office/powerpoint/2010/main" val="329473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40" y="1326890"/>
            <a:ext cx="11236060" cy="660665"/>
          </a:xfrm>
        </p:spPr>
        <p:txBody>
          <a:bodyPr>
            <a:normAutofit/>
          </a:bodyPr>
          <a:lstStyle/>
          <a:p>
            <a:r>
              <a:rPr lang="en-US" cap="none" dirty="0" smtClean="0">
                <a:solidFill>
                  <a:schemeClr val="tx1"/>
                </a:solidFill>
                <a:latin typeface="Helvetica" charset="0"/>
                <a:ea typeface="Helvetica" charset="0"/>
                <a:cs typeface="Helvetica" charset="0"/>
              </a:rPr>
              <a:t>Given the expected results:</a:t>
            </a:r>
            <a:endParaRPr lang="en-US" cap="none" dirty="0">
              <a:solidFill>
                <a:schemeClr val="tx1"/>
              </a:solidFill>
              <a:latin typeface="Helvetica" charset="0"/>
              <a:ea typeface="Helvetica" charset="0"/>
              <a:cs typeface="Helvetica" charset="0"/>
            </a:endParaRPr>
          </a:p>
        </p:txBody>
      </p:sp>
      <p:sp>
        <p:nvSpPr>
          <p:cNvPr id="4" name="Rectangle 3"/>
          <p:cNvSpPr/>
          <p:nvPr/>
        </p:nvSpPr>
        <p:spPr>
          <a:xfrm>
            <a:off x="0" y="396213"/>
            <a:ext cx="12192000" cy="6733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7887" tIns="18943" rIns="37887" bIns="18943" anchor="ctr"/>
          <a:lstStyle/>
          <a:p>
            <a:pPr algn="ctr" defTabSz="457127">
              <a:defRPr/>
            </a:pPr>
            <a:endParaRPr lang="en-US" sz="375">
              <a:solidFill>
                <a:sysClr val="windowText" lastClr="000000"/>
              </a:solidFill>
              <a:latin typeface="Times New Roman" charset="0"/>
              <a:ea typeface="ＭＳ Ｐゴシック" charset="0"/>
              <a:cs typeface="ＭＳ Ｐゴシック" charset="0"/>
            </a:endParaRPr>
          </a:p>
        </p:txBody>
      </p:sp>
      <p:pic>
        <p:nvPicPr>
          <p:cNvPr id="5" name="Picture 11"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838"/>
            <a:ext cx="12192000" cy="37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aster_brandmark_vcumc_revers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40" y="417182"/>
            <a:ext cx="2147755" cy="63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558800"/>
            <a:ext cx="12192000" cy="369332"/>
          </a:xfrm>
          <a:prstGeom prst="rect">
            <a:avLst/>
          </a:prstGeom>
          <a:noFill/>
        </p:spPr>
        <p:txBody>
          <a:bodyPr wrap="square" rtlCol="0">
            <a:spAutoFit/>
          </a:bodyPr>
          <a:lstStyle/>
          <a:p>
            <a:pPr algn="ctr"/>
            <a:r>
              <a:rPr lang="en-US" b="1" dirty="0" smtClean="0"/>
              <a:t>Center for the Study of Biological Complexity</a:t>
            </a:r>
            <a:endParaRPr lang="en-US" b="1" dirty="0"/>
          </a:p>
        </p:txBody>
      </p:sp>
      <p:sp>
        <p:nvSpPr>
          <p:cNvPr id="9" name="TextBox 8"/>
          <p:cNvSpPr txBox="1"/>
          <p:nvPr/>
        </p:nvSpPr>
        <p:spPr>
          <a:xfrm>
            <a:off x="533400" y="2244867"/>
            <a:ext cx="10896600" cy="3416320"/>
          </a:xfrm>
          <a:prstGeom prst="rect">
            <a:avLst/>
          </a:prstGeom>
          <a:noFill/>
        </p:spPr>
        <p:txBody>
          <a:bodyPr wrap="square" rtlCol="0">
            <a:spAutoFit/>
          </a:bodyPr>
          <a:lstStyle/>
          <a:p>
            <a:pPr marL="457200" indent="-457200">
              <a:buFont typeface="+mj-lt"/>
              <a:buAutoNum type="arabicParenR"/>
            </a:pPr>
            <a:r>
              <a:rPr lang="en-US" sz="2400" dirty="0" smtClean="0">
                <a:latin typeface="Helvetica" charset="0"/>
                <a:ea typeface="Helvetica" charset="0"/>
                <a:cs typeface="Helvetica" charset="0"/>
              </a:rPr>
              <a:t>PDK1 inhibition correlated to reversing cell-type</a:t>
            </a:r>
          </a:p>
          <a:p>
            <a:pPr marL="457200" indent="-457200">
              <a:buFont typeface="+mj-lt"/>
              <a:buAutoNum type="arabicParenR"/>
            </a:pPr>
            <a:endParaRPr lang="en-US" sz="2400" dirty="0" smtClean="0">
              <a:latin typeface="Helvetica" charset="0"/>
              <a:ea typeface="Helvetica" charset="0"/>
              <a:cs typeface="Helvetica" charset="0"/>
            </a:endParaRPr>
          </a:p>
          <a:p>
            <a:pPr marL="457200" indent="-457200">
              <a:buFont typeface="+mj-lt"/>
              <a:buAutoNum type="arabicParenR"/>
            </a:pPr>
            <a:r>
              <a:rPr lang="en-US" sz="2400" dirty="0" smtClean="0">
                <a:latin typeface="Helvetica" charset="0"/>
                <a:ea typeface="Helvetica" charset="0"/>
                <a:cs typeface="Helvetica" charset="0"/>
              </a:rPr>
              <a:t>Alternative results?</a:t>
            </a: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endParaRPr lang="en-US" sz="2400" dirty="0">
              <a:latin typeface="Helvetica" charset="0"/>
              <a:ea typeface="Helvetica" charset="0"/>
              <a:cs typeface="Helvetica" charset="0"/>
            </a:endParaRP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endParaRPr lang="en-US" sz="2400" dirty="0" smtClean="0">
              <a:latin typeface="Helvetica" charset="0"/>
              <a:ea typeface="Helvetica" charset="0"/>
              <a:cs typeface="Helvetica" charset="0"/>
            </a:endParaRPr>
          </a:p>
          <a:p>
            <a:pPr marL="914400" lvl="1" indent="-457200">
              <a:buFont typeface="+mj-lt"/>
              <a:buAutoNum type="alphaLcParenR"/>
            </a:pPr>
            <a:endParaRPr lang="en-US" sz="2400" dirty="0" smtClean="0">
              <a:latin typeface="Helvetica" charset="0"/>
              <a:ea typeface="Helvetica" charset="0"/>
              <a:cs typeface="Helvetica" charset="0"/>
            </a:endParaRPr>
          </a:p>
          <a:p>
            <a:pPr marL="457200" indent="-457200">
              <a:buFont typeface="+mj-lt"/>
              <a:buAutoNum type="arabicParenR"/>
            </a:pPr>
            <a:endParaRPr lang="en-US" sz="2400" dirty="0">
              <a:latin typeface="Helvetica" charset="0"/>
              <a:ea typeface="Helvetica" charset="0"/>
              <a:cs typeface="Helvetica" charset="0"/>
            </a:endParaRPr>
          </a:p>
        </p:txBody>
      </p:sp>
      <p:sp>
        <p:nvSpPr>
          <p:cNvPr id="18" name="TextBox 17"/>
          <p:cNvSpPr txBox="1"/>
          <p:nvPr/>
        </p:nvSpPr>
        <p:spPr>
          <a:xfrm>
            <a:off x="663840" y="4348839"/>
            <a:ext cx="10896600" cy="1569660"/>
          </a:xfrm>
          <a:prstGeom prst="rect">
            <a:avLst/>
          </a:prstGeom>
          <a:noFill/>
        </p:spPr>
        <p:txBody>
          <a:bodyPr wrap="square" rtlCol="0">
            <a:spAutoFit/>
          </a:bodyPr>
          <a:lstStyle/>
          <a:p>
            <a:pPr algn="ctr"/>
            <a:r>
              <a:rPr lang="en-US" sz="3200" dirty="0" smtClean="0">
                <a:latin typeface="Helvetica" charset="0"/>
                <a:ea typeface="Helvetica" charset="0"/>
                <a:cs typeface="Helvetica" charset="0"/>
              </a:rPr>
              <a:t>Progress research in preventing metastasis</a:t>
            </a:r>
          </a:p>
          <a:p>
            <a:pPr algn="ctr"/>
            <a:endParaRPr lang="en-US" sz="3200" dirty="0" smtClean="0">
              <a:latin typeface="Helvetica" charset="0"/>
              <a:ea typeface="Helvetica" charset="0"/>
              <a:cs typeface="Helvetica" charset="0"/>
            </a:endParaRPr>
          </a:p>
          <a:p>
            <a:pPr algn="ctr"/>
            <a:r>
              <a:rPr lang="en-US" sz="3200" dirty="0" smtClean="0">
                <a:latin typeface="Helvetica" charset="0"/>
                <a:ea typeface="Helvetica" charset="0"/>
                <a:cs typeface="Helvetica" charset="0"/>
              </a:rPr>
              <a:t>Novel anticancer therapy!</a:t>
            </a:r>
          </a:p>
        </p:txBody>
      </p:sp>
    </p:spTree>
    <p:extLst>
      <p:ext uri="{BB962C8B-B14F-4D97-AF65-F5344CB8AC3E}">
        <p14:creationId xmlns:p14="http://schemas.microsoft.com/office/powerpoint/2010/main" val="18570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1462</TotalTime>
  <Words>371</Words>
  <Application>Microsoft Macintosh PowerPoint</Application>
  <PresentationFormat>Widescreen</PresentationFormat>
  <Paragraphs>106</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Century Gothic</vt:lpstr>
      <vt:lpstr>Helvetica</vt:lpstr>
      <vt:lpstr>ＭＳ Ｐゴシック</vt:lpstr>
      <vt:lpstr>Times New Roman</vt:lpstr>
      <vt:lpstr>Wingdings</vt:lpstr>
      <vt:lpstr>Arial</vt:lpstr>
      <vt:lpstr>Mesh</vt:lpstr>
      <vt:lpstr>Targeting Cancer Metastasis Through Inhibiting Crucial Metabolic Enzyme</vt:lpstr>
      <vt:lpstr>What are some limitations to current cancer therapies?</vt:lpstr>
      <vt:lpstr>How do cancer cells become metastatic?</vt:lpstr>
      <vt:lpstr>PowerPoint Presentation</vt:lpstr>
      <vt:lpstr>Inhibiting PDK1 should disrupt cell metabolism to induce mesenchymal-epithelial transition </vt:lpstr>
      <vt:lpstr>Will inhibiting PDK1 induce a mesenchymal-epithelial transition?</vt:lpstr>
      <vt:lpstr>Real-time qRT-PCR</vt:lpstr>
      <vt:lpstr>Hypothetical results of real-time qRT-PCR</vt:lpstr>
      <vt:lpstr>Given the expected results: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Rizkalla</dc:creator>
  <cp:lastModifiedBy>Lucas Rizkalla</cp:lastModifiedBy>
  <cp:revision>87</cp:revision>
  <dcterms:created xsi:type="dcterms:W3CDTF">2017-05-02T17:54:36Z</dcterms:created>
  <dcterms:modified xsi:type="dcterms:W3CDTF">2017-05-12T00:06:24Z</dcterms:modified>
</cp:coreProperties>
</file>