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0" r:id="rId4"/>
    <p:sldId id="281" r:id="rId5"/>
    <p:sldId id="260" r:id="rId6"/>
    <p:sldId id="265" r:id="rId7"/>
    <p:sldId id="264" r:id="rId8"/>
    <p:sldId id="267" r:id="rId9"/>
    <p:sldId id="268" r:id="rId10"/>
    <p:sldId id="269" r:id="rId11"/>
    <p:sldId id="275" r:id="rId12"/>
    <p:sldId id="283" r:id="rId13"/>
    <p:sldId id="282" r:id="rId14"/>
    <p:sldId id="277" r:id="rId15"/>
    <p:sldId id="272" r:id="rId16"/>
    <p:sldId id="271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0F6"/>
    <a:srgbClr val="F604EA"/>
    <a:srgbClr val="46FC9D"/>
    <a:srgbClr val="19E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5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77AF5-2E79-44D7-A06D-6789CB3BA38E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3ACDC-FD87-4B67-ACB7-212121E9A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4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b="1" dirty="0"/>
              <a:t>Determination of Short, </a:t>
            </a:r>
            <a:r>
              <a:rPr lang="en-US" sz="2400" b="1" dirty="0" smtClean="0"/>
              <a:t>Amyloid-Beta </a:t>
            </a:r>
            <a:r>
              <a:rPr lang="en-US" sz="2400" b="1" dirty="0"/>
              <a:t>Derived </a:t>
            </a:r>
            <a:r>
              <a:rPr lang="en-US" sz="2400" b="1" dirty="0" smtClean="0"/>
              <a:t>Peptides Which </a:t>
            </a:r>
            <a:r>
              <a:rPr lang="en-US" sz="2400" b="1" dirty="0"/>
              <a:t>Reduce </a:t>
            </a:r>
            <a:r>
              <a:rPr lang="en-US" sz="2400" b="1" dirty="0" smtClean="0"/>
              <a:t>Apolipoprotein E </a:t>
            </a:r>
            <a:r>
              <a:rPr lang="en-US" sz="2400" b="1" dirty="0"/>
              <a:t>Mediated Amyloid-Beta Aggregation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Research Proposal </a:t>
            </a:r>
          </a:p>
          <a:p>
            <a:r>
              <a:rPr lang="en-US" dirty="0" smtClean="0"/>
              <a:t>By Thomas Raymond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61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14"/>
    </mc:Choice>
    <mc:Fallback>
      <p:transition spd="slow" advTm="681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Assay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the </a:t>
            </a:r>
            <a:r>
              <a:rPr lang="en-US" dirty="0" smtClean="0"/>
              <a:t>aggregation of a protein in the presence of certain compounds</a:t>
            </a:r>
          </a:p>
          <a:p>
            <a:pPr lvl="1"/>
            <a:r>
              <a:rPr lang="en-US" dirty="0" smtClean="0"/>
              <a:t>May test aggregation of a protein in the presence of itself</a:t>
            </a:r>
          </a:p>
          <a:p>
            <a:r>
              <a:rPr lang="en-US" dirty="0" smtClean="0"/>
              <a:t>Commonly used technique when testing </a:t>
            </a:r>
            <a:r>
              <a:rPr lang="en-US" dirty="0" smtClean="0"/>
              <a:t>A</a:t>
            </a:r>
            <a:r>
              <a:rPr lang="el-GR" dirty="0" smtClean="0"/>
              <a:t>β</a:t>
            </a:r>
            <a:r>
              <a:rPr lang="en-US" dirty="0" smtClean="0"/>
              <a:t> </a:t>
            </a:r>
            <a:r>
              <a:rPr lang="en-US" dirty="0" smtClean="0"/>
              <a:t>aggregation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749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Thioflavin </a:t>
            </a:r>
            <a:r>
              <a:rPr lang="en-US" dirty="0" smtClean="0"/>
              <a:t>T: Isolated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685" y="4431799"/>
            <a:ext cx="5775451" cy="1534620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16" idx="3"/>
            <a:endCxn id="10" idx="0"/>
          </p:cNvCxnSpPr>
          <p:nvPr/>
        </p:nvCxnSpPr>
        <p:spPr>
          <a:xfrm>
            <a:off x="2234018" y="3003807"/>
            <a:ext cx="1956393" cy="1427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Sun 15"/>
          <p:cNvSpPr/>
          <p:nvPr/>
        </p:nvSpPr>
        <p:spPr>
          <a:xfrm>
            <a:off x="1302685" y="2561962"/>
            <a:ext cx="931333" cy="883689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0" idx="0"/>
            <a:endCxn id="29" idx="2"/>
          </p:cNvCxnSpPr>
          <p:nvPr/>
        </p:nvCxnSpPr>
        <p:spPr>
          <a:xfrm flipV="1">
            <a:off x="4190411" y="3086440"/>
            <a:ext cx="1928979" cy="13453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867" y="2459503"/>
            <a:ext cx="2421466" cy="197229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123284">
            <a:off x="2509849" y="3174232"/>
            <a:ext cx="121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Excitation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19669112">
            <a:off x="4271107" y="3595202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Emission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835" y="4431799"/>
            <a:ext cx="2360036" cy="173682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500631" y="5859791"/>
            <a:ext cx="22059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ϕ </a:t>
            </a:r>
            <a:r>
              <a:rPr lang="en-US" sz="2000" dirty="0"/>
              <a:t>angle &gt; 60°</a:t>
            </a:r>
          </a:p>
        </p:txBody>
      </p:sp>
      <p:sp>
        <p:nvSpPr>
          <p:cNvPr id="29" name="Lightning Bolt 28"/>
          <p:cNvSpPr/>
          <p:nvPr/>
        </p:nvSpPr>
        <p:spPr>
          <a:xfrm>
            <a:off x="5959941" y="2668792"/>
            <a:ext cx="685800" cy="929541"/>
          </a:xfrm>
          <a:prstGeom prst="lightningBolt">
            <a:avLst/>
          </a:prstGeom>
          <a:solidFill>
            <a:srgbClr val="EAF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2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Thioflavin T: Presence of Beta 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2802466" cy="3318936"/>
          </a:xfrm>
        </p:spPr>
        <p:txBody>
          <a:bodyPr/>
          <a:lstStyle/>
          <a:p>
            <a:r>
              <a:rPr lang="en-US" dirty="0" smtClean="0"/>
              <a:t>Molecules becomes “locked”</a:t>
            </a:r>
          </a:p>
          <a:p>
            <a:r>
              <a:rPr lang="el-GR" i="1" dirty="0"/>
              <a:t>ϕ</a:t>
            </a:r>
            <a:r>
              <a:rPr lang="el-GR" dirty="0"/>
              <a:t> &lt;  ∼ 60</a:t>
            </a:r>
            <a:r>
              <a:rPr lang="el-GR" dirty="0" smtClean="0"/>
              <a:t>°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735" y="2556932"/>
            <a:ext cx="2512098" cy="1433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735" y="4140199"/>
            <a:ext cx="2512098" cy="1972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952" y="4841531"/>
            <a:ext cx="4784848" cy="1271403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9" idx="3"/>
            <a:endCxn id="7" idx="0"/>
          </p:cNvCxnSpPr>
          <p:nvPr/>
        </p:nvCxnSpPr>
        <p:spPr>
          <a:xfrm>
            <a:off x="3403543" y="4171694"/>
            <a:ext cx="1620833" cy="6698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Sun 8"/>
          <p:cNvSpPr/>
          <p:nvPr/>
        </p:nvSpPr>
        <p:spPr>
          <a:xfrm>
            <a:off x="2631952" y="3870493"/>
            <a:ext cx="771591" cy="602401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7" idx="0"/>
            <a:endCxn id="13" idx="2"/>
          </p:cNvCxnSpPr>
          <p:nvPr/>
        </p:nvCxnSpPr>
        <p:spPr>
          <a:xfrm flipV="1">
            <a:off x="5024376" y="4301018"/>
            <a:ext cx="1714403" cy="5405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405082">
            <a:off x="3473278" y="4001591"/>
            <a:ext cx="124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Excitation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9896796">
            <a:off x="5283915" y="4087707"/>
            <a:ext cx="1165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Emission</a:t>
            </a:r>
            <a:endParaRPr lang="en-US" dirty="0"/>
          </a:p>
        </p:txBody>
      </p:sp>
      <p:sp>
        <p:nvSpPr>
          <p:cNvPr id="13" name="Lightning Bolt 12"/>
          <p:cNvSpPr/>
          <p:nvPr/>
        </p:nvSpPr>
        <p:spPr>
          <a:xfrm>
            <a:off x="6606679" y="4016312"/>
            <a:ext cx="568172" cy="633658"/>
          </a:xfrm>
          <a:prstGeom prst="lightningBol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Thioflavin T: Monomers vs Fibrils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811" y="3930303"/>
            <a:ext cx="956054" cy="170815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8" idx="3"/>
            <a:endCxn id="5" idx="0"/>
          </p:cNvCxnSpPr>
          <p:nvPr/>
        </p:nvCxnSpPr>
        <p:spPr>
          <a:xfrm>
            <a:off x="2066993" y="3452027"/>
            <a:ext cx="1129845" cy="4782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Sun 7"/>
          <p:cNvSpPr/>
          <p:nvPr/>
        </p:nvSpPr>
        <p:spPr>
          <a:xfrm>
            <a:off x="1295402" y="3150826"/>
            <a:ext cx="771591" cy="602401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5" idx="0"/>
            <a:endCxn id="22" idx="2"/>
          </p:cNvCxnSpPr>
          <p:nvPr/>
        </p:nvCxnSpPr>
        <p:spPr>
          <a:xfrm flipV="1">
            <a:off x="3196838" y="3585106"/>
            <a:ext cx="1928805" cy="3451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405082">
            <a:off x="2136728" y="3281924"/>
            <a:ext cx="124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Excitation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1113119">
            <a:off x="3947365" y="3368040"/>
            <a:ext cx="1165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Emission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56583" y="5802739"/>
            <a:ext cx="383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Amyloid Beta monomers + Thioflavin T</a:t>
            </a:r>
            <a:endParaRPr lang="en-US" dirty="0"/>
          </a:p>
        </p:txBody>
      </p:sp>
      <p:sp>
        <p:nvSpPr>
          <p:cNvPr id="22" name="Lightning Bolt 21"/>
          <p:cNvSpPr/>
          <p:nvPr/>
        </p:nvSpPr>
        <p:spPr>
          <a:xfrm>
            <a:off x="4966194" y="3167458"/>
            <a:ext cx="685800" cy="929541"/>
          </a:xfrm>
          <a:prstGeom prst="lightningBolt">
            <a:avLst/>
          </a:prstGeom>
          <a:solidFill>
            <a:srgbClr val="EAF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27" idx="3"/>
            <a:endCxn id="34" idx="0"/>
          </p:cNvCxnSpPr>
          <p:nvPr/>
        </p:nvCxnSpPr>
        <p:spPr>
          <a:xfrm>
            <a:off x="7142014" y="3406004"/>
            <a:ext cx="1340858" cy="7971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Sun 26"/>
          <p:cNvSpPr/>
          <p:nvPr/>
        </p:nvSpPr>
        <p:spPr>
          <a:xfrm>
            <a:off x="6370423" y="3104803"/>
            <a:ext cx="771591" cy="602401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34" idx="0"/>
            <a:endCxn id="32" idx="2"/>
          </p:cNvCxnSpPr>
          <p:nvPr/>
        </p:nvCxnSpPr>
        <p:spPr>
          <a:xfrm flipV="1">
            <a:off x="8482872" y="3501440"/>
            <a:ext cx="1769726" cy="7016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405082">
            <a:off x="7211749" y="3235901"/>
            <a:ext cx="124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Excitation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21113119">
            <a:off x="9022386" y="3322017"/>
            <a:ext cx="1165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Emission</a:t>
            </a:r>
            <a:endParaRPr lang="en-US" dirty="0"/>
          </a:p>
        </p:txBody>
      </p:sp>
      <p:sp>
        <p:nvSpPr>
          <p:cNvPr id="32" name="Lightning Bolt 31"/>
          <p:cNvSpPr/>
          <p:nvPr/>
        </p:nvSpPr>
        <p:spPr>
          <a:xfrm>
            <a:off x="10053511" y="3047078"/>
            <a:ext cx="856290" cy="1011255"/>
          </a:xfrm>
          <a:prstGeom prst="lightningBol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/>
          <a:srcRect l="6832" t="32318" b="22375"/>
          <a:stretch/>
        </p:blipFill>
        <p:spPr>
          <a:xfrm>
            <a:off x="7533328" y="4203126"/>
            <a:ext cx="1899087" cy="6858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l="8805" t="33310" b="21716"/>
          <a:stretch/>
        </p:blipFill>
        <p:spPr>
          <a:xfrm>
            <a:off x="7573545" y="4888926"/>
            <a:ext cx="1858870" cy="71966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869684" y="5802739"/>
            <a:ext cx="3382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Amyloid Beta fibrils + Thioflavin 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90068" y="2751300"/>
            <a:ext cx="191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440 nm wavelength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797077" y="2737703"/>
            <a:ext cx="191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440 nm wavelength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9432415" y="2656606"/>
            <a:ext cx="191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480 nm wavelength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4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Experiment: Aggregation Assays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9548846" cy="770068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en-US" b="1" dirty="0" smtClean="0"/>
              <a:t>Inhibitor </a:t>
            </a:r>
            <a:r>
              <a:rPr lang="en-US" b="1" dirty="0" smtClean="0"/>
              <a:t>Tests</a:t>
            </a:r>
            <a:endParaRPr lang="en-US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35" y="5266211"/>
            <a:ext cx="2499916" cy="80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058" y="5252212"/>
            <a:ext cx="2407636" cy="94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25658"/>
          <a:stretch/>
        </p:blipFill>
        <p:spPr>
          <a:xfrm>
            <a:off x="981635" y="4335189"/>
            <a:ext cx="1514475" cy="594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25658"/>
          <a:stretch/>
        </p:blipFill>
        <p:spPr>
          <a:xfrm>
            <a:off x="8789895" y="4335189"/>
            <a:ext cx="1514475" cy="5948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2448" y="3782398"/>
            <a:ext cx="2886223" cy="7550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5776" y="5692588"/>
            <a:ext cx="2030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APOE4 + Aβ1-42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66847" y="5646171"/>
            <a:ext cx="2030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APOE4 + Aβ1-40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Experiment: Measuring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Every </a:t>
            </a:r>
            <a:r>
              <a:rPr lang="en-US" altLang="en-US" sz="3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six hours for 120 hours, a sample will be taken. 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ThT will be added to the sample </a:t>
            </a:r>
          </a:p>
          <a:p>
            <a:pPr marL="1085850" lvl="2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spectrofluorometer will be used to measure the level of fluorescence of the sample. 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649" y="4146176"/>
            <a:ext cx="2190547" cy="193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4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</a:t>
            </a:r>
            <a:r>
              <a:rPr lang="en-US" dirty="0" smtClean="0"/>
              <a:t>Results: Reduced Aggregation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03035" y="2532617"/>
            <a:ext cx="292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Hao et. al (2010)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270" y="3055836"/>
            <a:ext cx="10411796" cy="26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In vivo </a:t>
            </a:r>
            <a:r>
              <a:rPr lang="en-US" dirty="0" smtClean="0"/>
              <a:t>tests</a:t>
            </a:r>
          </a:p>
          <a:p>
            <a:r>
              <a:rPr lang="en-US" dirty="0" smtClean="0"/>
              <a:t>Structure based drug design/further peptide testing</a:t>
            </a:r>
          </a:p>
        </p:txBody>
      </p:sp>
    </p:spTree>
    <p:extLst>
      <p:ext uri="{BB962C8B-B14F-4D97-AF65-F5344CB8AC3E}">
        <p14:creationId xmlns:p14="http://schemas.microsoft.com/office/powerpoint/2010/main" val="25007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Alzheimer’s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Neurological disorder </a:t>
            </a:r>
          </a:p>
          <a:p>
            <a:pPr lvl="1"/>
            <a:r>
              <a:rPr lang="en-US" dirty="0" smtClean="0"/>
              <a:t>Neuronal Death</a:t>
            </a:r>
          </a:p>
          <a:p>
            <a:r>
              <a:rPr lang="en-US" dirty="0" smtClean="0"/>
              <a:t>Current </a:t>
            </a:r>
            <a:r>
              <a:rPr lang="en-US" dirty="0" smtClean="0"/>
              <a:t>drugs</a:t>
            </a:r>
            <a:endParaRPr lang="en-US" dirty="0" smtClean="0"/>
          </a:p>
          <a:p>
            <a:pPr lvl="1"/>
            <a:r>
              <a:rPr lang="en-US" dirty="0" smtClean="0"/>
              <a:t>Slow, but don’t </a:t>
            </a:r>
            <a:r>
              <a:rPr lang="en-US" dirty="0" smtClean="0"/>
              <a:t>stop</a:t>
            </a:r>
          </a:p>
          <a:p>
            <a:r>
              <a:rPr lang="en-US" dirty="0" smtClean="0"/>
              <a:t>Causes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098" name="Picture 2" descr="http://amritahomeopathy.com/images/al/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940" y="2845329"/>
            <a:ext cx="4329339" cy="303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54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87"/>
    </mc:Choice>
    <mc:Fallback>
      <p:transition spd="slow" advTm="1668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Amyloid Beta (Aβ)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35051"/>
            <a:ext cx="3886198" cy="357959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Aβ Cascade Hypothesis</a:t>
            </a:r>
          </a:p>
          <a:p>
            <a:r>
              <a:rPr lang="en-US" sz="3200" dirty="0" smtClean="0"/>
              <a:t>Varying Sizes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026" name="Picture 2" descr="http://www.thealzheimerssolution.com/wp-content/uploads/APP-to-Beta-Amyloid-Plaque_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339" y="2431735"/>
            <a:ext cx="3003451" cy="368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4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Apolipoprotein E (APOE)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1"/>
            <a:ext cx="9867899" cy="3642911"/>
          </a:xfrm>
        </p:spPr>
        <p:txBody>
          <a:bodyPr/>
          <a:lstStyle/>
          <a:p>
            <a:r>
              <a:rPr lang="en-US" dirty="0" smtClean="0"/>
              <a:t>Primary cholesterol </a:t>
            </a:r>
            <a:r>
              <a:rPr lang="en-US" dirty="0"/>
              <a:t>transporter in the </a:t>
            </a:r>
            <a:r>
              <a:rPr lang="en-US" dirty="0" smtClean="0"/>
              <a:t>brain</a:t>
            </a:r>
            <a:endParaRPr lang="en-US" baseline="30000" dirty="0"/>
          </a:p>
          <a:p>
            <a:r>
              <a:rPr lang="en-US" dirty="0"/>
              <a:t>Three </a:t>
            </a:r>
            <a:r>
              <a:rPr lang="en-US" dirty="0" smtClean="0"/>
              <a:t>variants: </a:t>
            </a:r>
            <a:r>
              <a:rPr lang="en-US" dirty="0"/>
              <a:t>APOE2, APOE3, and </a:t>
            </a:r>
            <a:r>
              <a:rPr lang="en-US" dirty="0" smtClean="0"/>
              <a:t>APOE4</a:t>
            </a:r>
          </a:p>
          <a:p>
            <a:pPr lvl="1"/>
            <a:r>
              <a:rPr lang="en-US" dirty="0" smtClean="0"/>
              <a:t>Genome-Wide Association Studies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194" y="2490260"/>
            <a:ext cx="2445546" cy="364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9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APOE </a:t>
            </a:r>
            <a:r>
              <a:rPr lang="en-US" dirty="0" smtClean="0"/>
              <a:t>Mediated </a:t>
            </a:r>
            <a:r>
              <a:rPr lang="en-US" dirty="0" smtClean="0"/>
              <a:t>Aβ </a:t>
            </a:r>
            <a:r>
              <a:rPr lang="en-US" dirty="0" smtClean="0"/>
              <a:t>Aggregation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5" y="2692717"/>
            <a:ext cx="7625715" cy="255751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6766" y="2692717"/>
            <a:ext cx="7758468" cy="259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6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Targeting the APOE-Aβ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62457"/>
            <a:ext cx="9663952" cy="1728543"/>
          </a:xfrm>
        </p:spPr>
        <p:txBody>
          <a:bodyPr>
            <a:normAutofit/>
          </a:bodyPr>
          <a:lstStyle/>
          <a:p>
            <a:r>
              <a:rPr lang="en-US" dirty="0" smtClean="0"/>
              <a:t>When APOE and Aβ bind, the binding residues of Aβ are </a:t>
            </a:r>
            <a:r>
              <a:rPr lang="en-US" dirty="0" smtClean="0"/>
              <a:t>12-28</a:t>
            </a:r>
            <a:endParaRPr lang="en-US" baseline="30000" dirty="0"/>
          </a:p>
          <a:p>
            <a:endParaRPr lang="en-US" baseline="30000" dirty="0" smtClean="0"/>
          </a:p>
          <a:p>
            <a:pPr marL="0" indent="0">
              <a:buNone/>
            </a:pPr>
            <a:endParaRPr lang="en-US" baseline="30000" dirty="0"/>
          </a:p>
        </p:txBody>
      </p:sp>
      <p:sp>
        <p:nvSpPr>
          <p:cNvPr id="4" name="Oval 3"/>
          <p:cNvSpPr/>
          <p:nvPr/>
        </p:nvSpPr>
        <p:spPr>
          <a:xfrm>
            <a:off x="1568027" y="3233280"/>
            <a:ext cx="198120" cy="2247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83180" y="3233280"/>
            <a:ext cx="198120" cy="22479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98333" y="3233280"/>
            <a:ext cx="198120" cy="2247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08107" y="3233280"/>
            <a:ext cx="198120" cy="2247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21467" y="3233280"/>
            <a:ext cx="198120" cy="22479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34827" y="3233280"/>
            <a:ext cx="198120" cy="22479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848187" y="3233280"/>
            <a:ext cx="198120" cy="2247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61547" y="3233280"/>
            <a:ext cx="198120" cy="2247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274907" y="3233280"/>
            <a:ext cx="220980" cy="2247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511127" y="3233280"/>
            <a:ext cx="198120" cy="224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724487" y="3233280"/>
            <a:ext cx="198120" cy="2247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937847" y="3233280"/>
            <a:ext cx="198120" cy="22479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151207" y="3233280"/>
            <a:ext cx="198120" cy="22479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364567" y="3233280"/>
            <a:ext cx="198120" cy="22479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77927" y="3233280"/>
            <a:ext cx="198120" cy="22479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91287" y="3233280"/>
            <a:ext cx="198120" cy="224790"/>
          </a:xfrm>
          <a:prstGeom prst="ellipse">
            <a:avLst/>
          </a:prstGeom>
          <a:solidFill>
            <a:srgbClr val="19ED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004647" y="3233280"/>
            <a:ext cx="198120" cy="224790"/>
          </a:xfrm>
          <a:prstGeom prst="ellipse">
            <a:avLst/>
          </a:prstGeom>
          <a:solidFill>
            <a:srgbClr val="46FC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18007" y="3233280"/>
            <a:ext cx="198120" cy="22479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23747" y="3228374"/>
            <a:ext cx="198120" cy="2247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637107" y="3228374"/>
            <a:ext cx="198120" cy="2247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842846" y="3236877"/>
            <a:ext cx="198120" cy="22479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56206" y="3236877"/>
            <a:ext cx="198120" cy="2247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69566" y="3236877"/>
            <a:ext cx="198120" cy="2247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75305" y="3235695"/>
            <a:ext cx="198120" cy="22479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688666" y="3242506"/>
            <a:ext cx="198120" cy="2247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902025" y="3236877"/>
            <a:ext cx="198120" cy="2247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15385" y="3236877"/>
            <a:ext cx="198120" cy="224790"/>
          </a:xfrm>
          <a:prstGeom prst="ellipse">
            <a:avLst/>
          </a:prstGeom>
          <a:solidFill>
            <a:srgbClr val="F604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321125" y="3236877"/>
            <a:ext cx="198120" cy="224790"/>
          </a:xfrm>
          <a:prstGeom prst="ellipse">
            <a:avLst/>
          </a:prstGeom>
          <a:solidFill>
            <a:srgbClr val="19ED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526865" y="3236877"/>
            <a:ext cx="198120" cy="2247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724985" y="3236877"/>
            <a:ext cx="198120" cy="22479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923105" y="3236877"/>
            <a:ext cx="198120" cy="224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125930" y="3236877"/>
            <a:ext cx="198120" cy="224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328755" y="3236877"/>
            <a:ext cx="198120" cy="2247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525085" y="3228374"/>
            <a:ext cx="198120" cy="224790"/>
          </a:xfrm>
          <a:prstGeom prst="ellipse">
            <a:avLst/>
          </a:prstGeom>
          <a:solidFill>
            <a:srgbClr val="46FC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730825" y="3236877"/>
            <a:ext cx="198120" cy="22479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8944185" y="3236877"/>
            <a:ext cx="198120" cy="22479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157542" y="3235695"/>
            <a:ext cx="198120" cy="2247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9370905" y="3242506"/>
            <a:ext cx="198120" cy="2247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9584265" y="3235695"/>
            <a:ext cx="198120" cy="22479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9790005" y="3228374"/>
            <a:ext cx="198120" cy="22479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9995745" y="3227278"/>
            <a:ext cx="198120" cy="224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0201484" y="3235695"/>
            <a:ext cx="198120" cy="22479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89772" y="2914695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68727" y="291469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42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036907" y="3555616"/>
            <a:ext cx="3392953" cy="28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317067" y="3577491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12-28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5713306" y="3946823"/>
            <a:ext cx="188214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308266" y="3946823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20-29</a:t>
            </a:r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3945467" y="3235066"/>
            <a:ext cx="198120" cy="22479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6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Structure-Based Drug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Peptides as drugs are usually unsuccessful</a:t>
            </a:r>
          </a:p>
          <a:p>
            <a:pPr lvl="1"/>
            <a:r>
              <a:rPr lang="en-US" dirty="0"/>
              <a:t>Stability and delivery </a:t>
            </a:r>
          </a:p>
          <a:p>
            <a:r>
              <a:rPr lang="en-US" dirty="0"/>
              <a:t>Peptide structures </a:t>
            </a:r>
            <a:r>
              <a:rPr lang="en-US" dirty="0">
                <a:sym typeface="Wingdings" panose="05000000000000000000" pitchFamily="2" charset="2"/>
              </a:rPr>
              <a:t> Non-peptide drug</a:t>
            </a:r>
            <a:endParaRPr lang="en-US" dirty="0"/>
          </a:p>
          <a:p>
            <a:pPr lvl="1"/>
            <a:r>
              <a:rPr lang="en-US" dirty="0"/>
              <a:t>6-8 </a:t>
            </a:r>
            <a:r>
              <a:rPr lang="en-US" dirty="0" smtClean="0"/>
              <a:t>residues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66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Research Proposal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17686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200" dirty="0"/>
              <a:t>The </a:t>
            </a:r>
            <a:r>
              <a:rPr lang="en-US" sz="3200" dirty="0" smtClean="0"/>
              <a:t>goal </a:t>
            </a:r>
            <a:r>
              <a:rPr lang="en-US" sz="3200" dirty="0"/>
              <a:t>of the following proposed experiment is to </a:t>
            </a:r>
            <a:r>
              <a:rPr lang="en-US" sz="3200" dirty="0" smtClean="0"/>
              <a:t>determine 6-8 </a:t>
            </a:r>
            <a:r>
              <a:rPr lang="en-US" sz="3200" dirty="0"/>
              <a:t>residue sections within </a:t>
            </a:r>
            <a:r>
              <a:rPr lang="en-US" sz="3200" dirty="0" smtClean="0"/>
              <a:t>Aβ12-28 which </a:t>
            </a:r>
            <a:r>
              <a:rPr lang="en-US" sz="3200" dirty="0"/>
              <a:t>are capable of </a:t>
            </a:r>
            <a:r>
              <a:rPr lang="en-US" sz="3200" dirty="0" smtClean="0"/>
              <a:t>reducing aggregation of Aβ in the presence of APOE.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284" y="3712439"/>
            <a:ext cx="6459430" cy="2350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935" y="4311120"/>
            <a:ext cx="694265" cy="226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99900">
            <a:off x="6075434" y="4163300"/>
            <a:ext cx="533087" cy="173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114159">
            <a:off x="6163879" y="5367513"/>
            <a:ext cx="605263" cy="196893"/>
          </a:xfrm>
          <a:prstGeom prst="rect">
            <a:avLst/>
          </a:prstGeom>
        </p:spPr>
      </p:pic>
      <p:sp>
        <p:nvSpPr>
          <p:cNvPr id="9" name="&quot;No&quot; Symbol 8"/>
          <p:cNvSpPr/>
          <p:nvPr/>
        </p:nvSpPr>
        <p:spPr>
          <a:xfrm>
            <a:off x="7093235" y="4319649"/>
            <a:ext cx="575733" cy="57849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3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Peptides Being Tested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033" y="2436029"/>
            <a:ext cx="9497565" cy="2180129"/>
          </a:xfrm>
        </p:spPr>
        <p:txBody>
          <a:bodyPr>
            <a:normAutofit/>
          </a:bodyPr>
          <a:lstStyle/>
          <a:p>
            <a:r>
              <a:rPr lang="en-US" dirty="0" smtClean="0"/>
              <a:t>Because Aβ residues 12-28 are the binding site, these residues will be focused </a:t>
            </a:r>
            <a:r>
              <a:rPr lang="en-US" dirty="0" smtClean="0"/>
              <a:t>on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472071"/>
              </p:ext>
            </p:extLst>
          </p:nvPr>
        </p:nvGraphicFramePr>
        <p:xfrm>
          <a:off x="2092326" y="5240869"/>
          <a:ext cx="8060266" cy="1024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0133"/>
                <a:gridCol w="4030133"/>
              </a:tblGrid>
              <a:tr h="2561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Peptides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of Residues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1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Aβ12-17, 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Aβ17-22,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Aβ18-23, Aβ23-28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1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Aβ12-18, Aβ17-23,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Aβ22-28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1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Aβ12-19,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Aβ21-28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462" y="3899071"/>
            <a:ext cx="1400632" cy="126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754" y="3971885"/>
            <a:ext cx="1800225" cy="1123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809" y="4100472"/>
            <a:ext cx="2000250" cy="866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6787" y="3192137"/>
            <a:ext cx="41624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10831</TotalTime>
  <Words>351</Words>
  <Application>Microsoft Office PowerPoint</Application>
  <PresentationFormat>Widescreen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Garamond</vt:lpstr>
      <vt:lpstr>Times New Roman</vt:lpstr>
      <vt:lpstr>Wingdings</vt:lpstr>
      <vt:lpstr>Organic</vt:lpstr>
      <vt:lpstr>Determination of Short, Amyloid-Beta Derived Peptides Which Reduce Apolipoprotein E Mediated Amyloid-Beta Aggregation</vt:lpstr>
      <vt:lpstr>Introduction: Alzheimer’s Disease</vt:lpstr>
      <vt:lpstr>Amyloid Beta (Aβ) </vt:lpstr>
      <vt:lpstr>Apolipoprotein E (APOE)</vt:lpstr>
      <vt:lpstr>APOE Mediated Aβ Aggregation</vt:lpstr>
      <vt:lpstr>Targeting the APOE-Aβ Complex</vt:lpstr>
      <vt:lpstr>Structure-Based Drug Synthesis</vt:lpstr>
      <vt:lpstr>The Research Proposal </vt:lpstr>
      <vt:lpstr>The Peptides Being Tested</vt:lpstr>
      <vt:lpstr>Aggregation Assay</vt:lpstr>
      <vt:lpstr>Thioflavin T: Isolated </vt:lpstr>
      <vt:lpstr>Thioflavin T: Presence of Beta Sheets</vt:lpstr>
      <vt:lpstr>Thioflavin T: Monomers vs Fibrils </vt:lpstr>
      <vt:lpstr>The Experiment: Aggregation Assays</vt:lpstr>
      <vt:lpstr>The Experiment: Measuring Aggregation</vt:lpstr>
      <vt:lpstr>Expected Results: Reduced Aggregation</vt:lpstr>
      <vt:lpstr>Future Directions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Usage of Short, Amyloid Beta Derived Peptides Which Inhibit Binding of Amyloid Beta to Apolipoprotein E</dc:title>
  <dc:creator>Thomas Raymond</dc:creator>
  <cp:lastModifiedBy>Thomas Raymond</cp:lastModifiedBy>
  <cp:revision>111</cp:revision>
  <dcterms:created xsi:type="dcterms:W3CDTF">2017-05-03T01:54:28Z</dcterms:created>
  <dcterms:modified xsi:type="dcterms:W3CDTF">2017-05-12T05:14:22Z</dcterms:modified>
</cp:coreProperties>
</file>