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18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70" r:id="rId10"/>
    <p:sldId id="271" r:id="rId11"/>
    <p:sldId id="272" r:id="rId12"/>
    <p:sldId id="275" r:id="rId13"/>
    <p:sldId id="266" r:id="rId14"/>
    <p:sldId id="273" r:id="rId15"/>
    <p:sldId id="267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/>
    <p:restoredTop sz="94643"/>
  </p:normalViewPr>
  <p:slideViewPr>
    <p:cSldViewPr snapToGrid="0" snapToObjects="1">
      <p:cViewPr>
        <p:scale>
          <a:sx n="102" d="100"/>
          <a:sy n="102" d="100"/>
        </p:scale>
        <p:origin x="87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1CE89-13B0-4445-AF6A-80F42DCA4911}" type="datetimeFigureOut">
              <a:rPr lang="en-US" smtClean="0"/>
              <a:t>5/11/17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6D3D9-C870-B141-A690-E76E2E22C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53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6D3D9-C870-B141-A690-E76E2E22C2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26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9C84-3D19-7747-B996-F5BC12A5CD76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7DAC-B62A-7649-94B1-553C0D5E2B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9C84-3D19-7747-B996-F5BC12A5CD76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7DAC-B62A-7649-94B1-553C0D5E2B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9C84-3D19-7747-B996-F5BC12A5CD76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7DAC-B62A-7649-94B1-553C0D5E2B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9C84-3D19-7747-B996-F5BC12A5CD76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7DAC-B62A-7649-94B1-553C0D5E2B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9C84-3D19-7747-B996-F5BC12A5CD76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7DAC-B62A-7649-94B1-553C0D5E2B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9C84-3D19-7747-B996-F5BC12A5CD76}" type="datetimeFigureOut">
              <a:rPr lang="en-US" smtClean="0"/>
              <a:t>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7DAC-B62A-7649-94B1-553C0D5E2B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9C84-3D19-7747-B996-F5BC12A5CD76}" type="datetimeFigureOut">
              <a:rPr lang="en-US" smtClean="0"/>
              <a:t>5/10/17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7DAC-B62A-7649-94B1-553C0D5E2B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9C84-3D19-7747-B996-F5BC12A5CD76}" type="datetimeFigureOut">
              <a:rPr lang="en-US" smtClean="0"/>
              <a:t>5/10/17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7DAC-B62A-7649-94B1-553C0D5E2B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9C84-3D19-7747-B996-F5BC12A5CD76}" type="datetimeFigureOut">
              <a:rPr lang="en-US" smtClean="0"/>
              <a:t>5/10/17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7DAC-B62A-7649-94B1-553C0D5E2B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9C84-3D19-7747-B996-F5BC12A5CD76}" type="datetimeFigureOut">
              <a:rPr lang="en-US" smtClean="0"/>
              <a:t>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7DAC-B62A-7649-94B1-553C0D5E2B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9C84-3D19-7747-B996-F5BC12A5CD76}" type="datetimeFigureOut">
              <a:rPr lang="en-US" smtClean="0"/>
              <a:t>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7DAC-B62A-7649-94B1-553C0D5E2B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E9C84-3D19-7747-B996-F5BC12A5CD76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B7DAC-B62A-7649-94B1-553C0D5E2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5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3686" y="416689"/>
            <a:ext cx="9244314" cy="30932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Defining Epidermal Growth Factor Receptor exon 20 mutant sensitivity to tyrosine </a:t>
            </a:r>
            <a:r>
              <a:rPr lang="en-US" dirty="0"/>
              <a:t>k</a:t>
            </a:r>
            <a:r>
              <a:rPr lang="en-US" dirty="0" smtClean="0"/>
              <a:t>inase </a:t>
            </a:r>
            <a:r>
              <a:rPr lang="en-US" dirty="0"/>
              <a:t>i</a:t>
            </a:r>
            <a:r>
              <a:rPr lang="en-US" dirty="0" smtClean="0"/>
              <a:t>nhibition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Danny Rayes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2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77" y="1"/>
            <a:ext cx="4045932" cy="6858000"/>
          </a:xfrm>
        </p:spPr>
      </p:pic>
    </p:spTree>
    <p:extLst>
      <p:ext uri="{BB962C8B-B14F-4D97-AF65-F5344CB8AC3E}">
        <p14:creationId xmlns:p14="http://schemas.microsoft.com/office/powerpoint/2010/main" val="12152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 of a stable cell line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14192" y="2079320"/>
            <a:ext cx="2392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Transfect mutant construct into packaging cell 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3281820" y="2367418"/>
            <a:ext cx="901874" cy="263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697259" y="2054268"/>
            <a:ext cx="2467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Packaging cell transcribes proteins necessary for retroviral assembly (gag, pol, </a:t>
            </a:r>
            <a:r>
              <a:rPr lang="en-US" dirty="0" err="1" smtClean="0"/>
              <a:t>env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7402882" y="2367419"/>
            <a:ext cx="1152395" cy="338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880953" y="2129425"/>
            <a:ext cx="2317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Retrovirus transduces mutant construct into Ba/F3 cell line</a:t>
            </a:r>
            <a:endParaRPr lang="en-US" dirty="0"/>
          </a:p>
        </p:txBody>
      </p:sp>
      <p:sp>
        <p:nvSpPr>
          <p:cNvPr id="28" name="Down Arrow 27"/>
          <p:cNvSpPr/>
          <p:nvPr/>
        </p:nvSpPr>
        <p:spPr>
          <a:xfrm>
            <a:off x="9895562" y="3344449"/>
            <a:ext cx="375780" cy="10146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893481" y="4659682"/>
            <a:ext cx="2981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Successfully integrated constructs will express the Green Fluorescent Protein </a:t>
            </a:r>
            <a:endParaRPr lang="en-US" dirty="0"/>
          </a:p>
        </p:txBody>
      </p:sp>
      <p:sp>
        <p:nvSpPr>
          <p:cNvPr id="32" name="Left Arrow 31"/>
          <p:cNvSpPr/>
          <p:nvPr/>
        </p:nvSpPr>
        <p:spPr>
          <a:xfrm>
            <a:off x="7690981" y="4947781"/>
            <a:ext cx="1014608" cy="3382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047989" y="4684734"/>
            <a:ext cx="2467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Additional screening </a:t>
            </a:r>
            <a:r>
              <a:rPr lang="en-US" smtClean="0"/>
              <a:t>to asses transforming </a:t>
            </a:r>
            <a:r>
              <a:rPr lang="en-US" dirty="0" smtClean="0"/>
              <a:t>ability of mutations</a:t>
            </a:r>
            <a:endParaRPr lang="en-US" dirty="0"/>
          </a:p>
        </p:txBody>
      </p:sp>
      <p:sp>
        <p:nvSpPr>
          <p:cNvPr id="34" name="Trapezoid 33"/>
          <p:cNvSpPr/>
          <p:nvPr/>
        </p:nvSpPr>
        <p:spPr>
          <a:xfrm>
            <a:off x="7515617" y="2768252"/>
            <a:ext cx="826718" cy="776614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Curved Connector 38"/>
          <p:cNvCxnSpPr/>
          <p:nvPr/>
        </p:nvCxnSpPr>
        <p:spPr>
          <a:xfrm rot="5400000">
            <a:off x="7306851" y="3670125"/>
            <a:ext cx="647178" cy="304803"/>
          </a:xfrm>
          <a:prstGeom prst="curved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34" idx="2"/>
          </p:cNvCxnSpPr>
          <p:nvPr/>
        </p:nvCxnSpPr>
        <p:spPr>
          <a:xfrm rot="16200000" flipH="1">
            <a:off x="7653403" y="3820438"/>
            <a:ext cx="601249" cy="50103"/>
          </a:xfrm>
          <a:prstGeom prst="curved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/>
          <p:nvPr/>
        </p:nvCxnSpPr>
        <p:spPr>
          <a:xfrm rot="16200000" flipH="1">
            <a:off x="7985343" y="3651336"/>
            <a:ext cx="638831" cy="325679"/>
          </a:xfrm>
          <a:prstGeom prst="curved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312" y="2931091"/>
            <a:ext cx="566151" cy="55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 of a stable cell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Mutant Ba/F3 cells grow in absence of IL3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99" y="2750158"/>
            <a:ext cx="3338882" cy="327449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8" name="Rectangle 7"/>
          <p:cNvSpPr/>
          <p:nvPr/>
        </p:nvSpPr>
        <p:spPr>
          <a:xfrm>
            <a:off x="5260931" y="2855934"/>
            <a:ext cx="300625" cy="26304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24395" y="2830882"/>
            <a:ext cx="776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IL3-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60932" y="3269292"/>
            <a:ext cx="288098" cy="2630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99342" y="3269293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IL3+</a:t>
            </a: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369500" y="5937337"/>
            <a:ext cx="25053" cy="4509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872629" y="5901846"/>
            <a:ext cx="25053" cy="4509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388284" y="5916460"/>
            <a:ext cx="25053" cy="4509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43405" y="6288065"/>
            <a:ext cx="251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Empty  mutant mutant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0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921658" cy="937582"/>
          </a:xfrm>
        </p:spPr>
        <p:txBody>
          <a:bodyPr/>
          <a:lstStyle/>
          <a:p>
            <a:r>
              <a:rPr lang="en-US" dirty="0" smtClean="0"/>
              <a:t>Western Blotting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41" y="1454063"/>
            <a:ext cx="7887919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67802" y="2793304"/>
            <a:ext cx="2404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Protein separated by size using gel electrophoresis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5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Blotting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50" y="2305844"/>
            <a:ext cx="6946900" cy="3390900"/>
          </a:xfrm>
        </p:spPr>
      </p:pic>
    </p:spTree>
    <p:extLst>
      <p:ext uri="{BB962C8B-B14F-4D97-AF65-F5344CB8AC3E}">
        <p14:creationId xmlns:p14="http://schemas.microsoft.com/office/powerpoint/2010/main" val="77149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" t="-1" r="36736" b="53770"/>
          <a:stretch/>
        </p:blipFill>
        <p:spPr>
          <a:xfrm>
            <a:off x="398702" y="1891429"/>
            <a:ext cx="10661654" cy="410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experiment tests sensitivity </a:t>
            </a:r>
            <a:r>
              <a:rPr lang="en-US" i="1" dirty="0" smtClean="0"/>
              <a:t>in vitro, </a:t>
            </a:r>
            <a:r>
              <a:rPr lang="en-US" dirty="0" smtClean="0"/>
              <a:t>meaning it does not directly translate to live cells</a:t>
            </a:r>
          </a:p>
          <a:p>
            <a:r>
              <a:rPr lang="en-US" dirty="0" smtClean="0"/>
              <a:t>If </a:t>
            </a:r>
            <a:r>
              <a:rPr lang="en-US" dirty="0" err="1" smtClean="0"/>
              <a:t>Erlotinib</a:t>
            </a:r>
            <a:r>
              <a:rPr lang="en-US" dirty="0" smtClean="0"/>
              <a:t> inhibits a mutation, it does not necessarily mean that treatment would be effective for a diseased patient </a:t>
            </a:r>
          </a:p>
          <a:p>
            <a:r>
              <a:rPr lang="en-US" dirty="0" smtClean="0"/>
              <a:t>Another study must be done to asses the dose response of the mutation to </a:t>
            </a:r>
            <a:r>
              <a:rPr lang="en-US" dirty="0" err="1" smtClean="0"/>
              <a:t>Erlotinib</a:t>
            </a:r>
            <a:endParaRPr lang="en-US" dirty="0" smtClean="0"/>
          </a:p>
          <a:p>
            <a:r>
              <a:rPr lang="en-US" dirty="0" smtClean="0"/>
              <a:t>There must be a therapeutic window, aka </a:t>
            </a:r>
            <a:r>
              <a:rPr lang="en-US" dirty="0" err="1" smtClean="0"/>
              <a:t>Erlotinib</a:t>
            </a:r>
            <a:r>
              <a:rPr lang="en-US" dirty="0" smtClean="0"/>
              <a:t> must bind to the mutated EGFR with higher affinity than the Wild type EGFR in order to be a viable treatment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83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614" y="1"/>
            <a:ext cx="10577186" cy="789140"/>
          </a:xfrm>
        </p:spPr>
        <p:txBody>
          <a:bodyPr/>
          <a:lstStyle/>
          <a:p>
            <a:pPr algn="ctr"/>
            <a:r>
              <a:rPr lang="en-US" dirty="0" smtClean="0"/>
              <a:t>Epidermal Growth Factor Receptor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686" y="1164921"/>
            <a:ext cx="5266998" cy="447472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EGF + EGFR </a:t>
            </a:r>
            <a:r>
              <a:rPr lang="en-US" dirty="0" smtClean="0">
                <a:sym typeface="Wingdings"/>
              </a:rPr>
              <a:t> growth and proliferation</a:t>
            </a:r>
            <a:endParaRPr lang="en-US" dirty="0" smtClean="0"/>
          </a:p>
          <a:p>
            <a:r>
              <a:rPr lang="en-US" dirty="0" smtClean="0"/>
              <a:t>Mutant EGFR (no ligand) </a:t>
            </a:r>
            <a:r>
              <a:rPr lang="en-US" dirty="0" smtClean="0">
                <a:sym typeface="Wingdings"/>
              </a:rPr>
              <a:t> growth and proliferation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3" y="688932"/>
            <a:ext cx="6764056" cy="616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6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198268" cy="1240077"/>
          </a:xfrm>
        </p:spPr>
        <p:txBody>
          <a:bodyPr/>
          <a:lstStyle/>
          <a:p>
            <a:pPr algn="ctr"/>
            <a:r>
              <a:rPr lang="en-US" dirty="0" smtClean="0"/>
              <a:t>Inhibiting activating mutations</a:t>
            </a:r>
            <a:endParaRPr lang="en-US" dirty="0"/>
          </a:p>
        </p:txBody>
      </p:sp>
      <p:sp>
        <p:nvSpPr>
          <p:cNvPr id="4" name="Block Arc 3"/>
          <p:cNvSpPr/>
          <p:nvPr/>
        </p:nvSpPr>
        <p:spPr>
          <a:xfrm rot="5400000">
            <a:off x="4647155" y="2968669"/>
            <a:ext cx="1659697" cy="1872641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5348612" y="1365338"/>
            <a:ext cx="989557" cy="172859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08746" y="1027135"/>
            <a:ext cx="343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Epidermal Growth </a:t>
            </a:r>
            <a:r>
              <a:rPr lang="en-US" smtClean="0"/>
              <a:t>Factor Receptor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798" y="3253700"/>
            <a:ext cx="1893890" cy="12625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41326" y="3432133"/>
            <a:ext cx="2470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Tyrosine </a:t>
            </a:r>
            <a:r>
              <a:rPr lang="en-US" smtClean="0"/>
              <a:t>kinase inhibitor</a:t>
            </a:r>
            <a:endParaRPr lang="en-US"/>
          </a:p>
        </p:txBody>
      </p:sp>
      <p:sp>
        <p:nvSpPr>
          <p:cNvPr id="14" name="Curved Right Arrow 13"/>
          <p:cNvSpPr/>
          <p:nvPr/>
        </p:nvSpPr>
        <p:spPr>
          <a:xfrm rot="9987140">
            <a:off x="4534422" y="3820437"/>
            <a:ext cx="601250" cy="9895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53" y="4709787"/>
            <a:ext cx="2520183" cy="10911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68252" y="5987441"/>
            <a:ext cx="1517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ATP can’t bind</a:t>
            </a:r>
            <a:endParaRPr lang="en-US"/>
          </a:p>
        </p:txBody>
      </p:sp>
      <p:sp>
        <p:nvSpPr>
          <p:cNvPr id="17" name="Right Brace 16"/>
          <p:cNvSpPr/>
          <p:nvPr/>
        </p:nvSpPr>
        <p:spPr>
          <a:xfrm>
            <a:off x="6526060" y="3081403"/>
            <a:ext cx="776614" cy="15782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315200" y="3732756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Kinase domain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1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68" y="562896"/>
            <a:ext cx="8442543" cy="6331907"/>
          </a:xfrm>
        </p:spPr>
      </p:pic>
      <p:sp>
        <p:nvSpPr>
          <p:cNvPr id="4" name="TextBox 3"/>
          <p:cNvSpPr txBox="1"/>
          <p:nvPr/>
        </p:nvSpPr>
        <p:spPr>
          <a:xfrm>
            <a:off x="2430049" y="0"/>
            <a:ext cx="6839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Mutations in EGFR resistant to TKIs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20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exon 20 mutations resistant?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089" y="1415441"/>
            <a:ext cx="10797434" cy="2993721"/>
          </a:xfrm>
        </p:spPr>
        <p:txBody>
          <a:bodyPr/>
          <a:lstStyle/>
          <a:p>
            <a:r>
              <a:rPr lang="en-US" dirty="0" smtClean="0"/>
              <a:t>Yasuda et al 2013 studied the resistance of seven prevalent exon 20 mutations to </a:t>
            </a:r>
            <a:r>
              <a:rPr lang="en-US" dirty="0" smtClean="0"/>
              <a:t>tyrosine kinase inhibitors</a:t>
            </a:r>
            <a:endParaRPr lang="en-US" dirty="0" smtClean="0"/>
          </a:p>
          <a:p>
            <a:r>
              <a:rPr lang="en-US" dirty="0" smtClean="0"/>
              <a:t>Unexpectedly, they found one mutation that was sensitive. An insertion of four amino acids, FQEA, between residue 763 and 764</a:t>
            </a:r>
            <a:endParaRPr lang="en-US" dirty="0"/>
          </a:p>
        </p:txBody>
      </p:sp>
      <p:sp>
        <p:nvSpPr>
          <p:cNvPr id="6" name="Block Arc 5"/>
          <p:cNvSpPr/>
          <p:nvPr/>
        </p:nvSpPr>
        <p:spPr>
          <a:xfrm rot="5400000">
            <a:off x="6388274" y="4860286"/>
            <a:ext cx="1659697" cy="1872641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6876787" y="3256768"/>
            <a:ext cx="989557" cy="172859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865" y="4995003"/>
            <a:ext cx="1893890" cy="12625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71584" y="4747552"/>
            <a:ext cx="2470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Tyrosine kinase inhibitor</a:t>
            </a:r>
            <a:endParaRPr lang="en-US" dirty="0"/>
          </a:p>
        </p:txBody>
      </p:sp>
      <p:sp>
        <p:nvSpPr>
          <p:cNvPr id="10" name="Curved Right Arrow 9"/>
          <p:cNvSpPr/>
          <p:nvPr/>
        </p:nvSpPr>
        <p:spPr>
          <a:xfrm rot="9987140">
            <a:off x="6012495" y="5549214"/>
            <a:ext cx="601250" cy="9895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64" y="5766844"/>
            <a:ext cx="2520183" cy="10911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28800" y="6250674"/>
            <a:ext cx="1517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ATP can’t bind</a:t>
            </a:r>
            <a:endParaRPr lang="en-US"/>
          </a:p>
        </p:txBody>
      </p:sp>
      <p:sp>
        <p:nvSpPr>
          <p:cNvPr id="13" name="Right Brace 12"/>
          <p:cNvSpPr/>
          <p:nvPr/>
        </p:nvSpPr>
        <p:spPr>
          <a:xfrm>
            <a:off x="8104340" y="4960493"/>
            <a:ext cx="776614" cy="15782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943584" y="5561742"/>
            <a:ext cx="307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Kinase domain- </a:t>
            </a:r>
            <a:r>
              <a:rPr lang="en-US" b="1" dirty="0" smtClean="0"/>
              <a:t>insertion FQEA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025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055" y="1687839"/>
            <a:ext cx="10515600" cy="4351338"/>
          </a:xfrm>
        </p:spPr>
        <p:txBody>
          <a:bodyPr/>
          <a:lstStyle/>
          <a:p>
            <a:r>
              <a:rPr lang="en-US" dirty="0" smtClean="0"/>
              <a:t>Are there other exon 20 insertion mutations that </a:t>
            </a:r>
            <a:r>
              <a:rPr lang="en-US" dirty="0" smtClean="0"/>
              <a:t>cannot auto-phosphorylate in the presence of tyrosine kinase inhibitors?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69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Experiment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107" y="1750469"/>
            <a:ext cx="10515600" cy="4351338"/>
          </a:xfrm>
        </p:spPr>
        <p:txBody>
          <a:bodyPr/>
          <a:lstStyle/>
          <a:p>
            <a:r>
              <a:rPr lang="en-US" dirty="0" smtClean="0">
                <a:sym typeface="Wingdings"/>
              </a:rPr>
              <a:t>Choose exon 20 mutations not previously studied </a:t>
            </a:r>
            <a:r>
              <a:rPr lang="en-US" i="1" dirty="0" smtClean="0">
                <a:sym typeface="Wingdings"/>
              </a:rPr>
              <a:t>in vitro </a:t>
            </a:r>
          </a:p>
          <a:p>
            <a:pPr lvl="1"/>
            <a:r>
              <a:rPr lang="en-US" dirty="0" smtClean="0">
                <a:sym typeface="Wingdings"/>
              </a:rPr>
              <a:t>Focus on residues 762-768 (</a:t>
            </a:r>
            <a:r>
              <a:rPr lang="en-US" dirty="0" err="1" smtClean="0">
                <a:sym typeface="Wingdings"/>
              </a:rPr>
              <a:t>Arcila</a:t>
            </a:r>
            <a:r>
              <a:rPr lang="en-US" dirty="0" smtClean="0">
                <a:sym typeface="Wingdings"/>
              </a:rPr>
              <a:t> et al 2013)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Create </a:t>
            </a:r>
            <a:r>
              <a:rPr lang="en-US" dirty="0" smtClean="0">
                <a:sym typeface="Wingdings"/>
              </a:rPr>
              <a:t>stable cell </a:t>
            </a:r>
            <a:r>
              <a:rPr lang="en-US" dirty="0" smtClean="0">
                <a:sym typeface="Wingdings"/>
              </a:rPr>
              <a:t>lines expressing </a:t>
            </a:r>
            <a:r>
              <a:rPr lang="en-US" dirty="0" smtClean="0">
                <a:sym typeface="Wingdings"/>
              </a:rPr>
              <a:t>mutant </a:t>
            </a:r>
            <a:r>
              <a:rPr lang="en-US" dirty="0" smtClean="0">
                <a:sym typeface="Wingdings"/>
              </a:rPr>
              <a:t>EGFR</a:t>
            </a:r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E</a:t>
            </a:r>
            <a:r>
              <a:rPr lang="en-US" dirty="0" smtClean="0">
                <a:sym typeface="Wingdings"/>
              </a:rPr>
              <a:t>xpose </a:t>
            </a:r>
            <a:r>
              <a:rPr lang="en-US" dirty="0" smtClean="0">
                <a:sym typeface="Wingdings"/>
              </a:rPr>
              <a:t>cell lines to </a:t>
            </a:r>
            <a:r>
              <a:rPr lang="en-US" dirty="0" err="1" smtClean="0">
                <a:sym typeface="Wingdings"/>
              </a:rPr>
              <a:t>Erlotinib</a:t>
            </a:r>
            <a:r>
              <a:rPr lang="en-US" dirty="0" smtClean="0">
                <a:sym typeface="Wingdings"/>
              </a:rPr>
              <a:t> and Western blot </a:t>
            </a:r>
            <a:r>
              <a:rPr lang="en-US" dirty="0" smtClean="0">
                <a:sym typeface="Wingdings"/>
              </a:rPr>
              <a:t>EGFR to determine phosphorylation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27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Expressing mutations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6718" y="2066794"/>
            <a:ext cx="940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1) Create an expression vector containing Wild Type EGFR and a selectable marker (GFP)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876820" y="3131508"/>
            <a:ext cx="8054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2) Use the vector as a template for constructing mutants by site-directed mutagenesis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18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45700" y="212942"/>
            <a:ext cx="4108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Site-Directed Mutagenesis</a:t>
            </a:r>
            <a:endParaRPr lang="en-US" sz="2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37" y="792019"/>
            <a:ext cx="6120141" cy="6065981"/>
          </a:xfrm>
        </p:spPr>
      </p:pic>
    </p:spTree>
    <p:extLst>
      <p:ext uri="{BB962C8B-B14F-4D97-AF65-F5344CB8AC3E}">
        <p14:creationId xmlns:p14="http://schemas.microsoft.com/office/powerpoint/2010/main" val="101743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1279</TotalTime>
  <Words>377</Words>
  <Application>Microsoft Macintosh PowerPoint</Application>
  <PresentationFormat>Widescreen</PresentationFormat>
  <Paragraphs>55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Calibri Light</vt:lpstr>
      <vt:lpstr>Wingdings</vt:lpstr>
      <vt:lpstr>Arial</vt:lpstr>
      <vt:lpstr>Office Theme</vt:lpstr>
      <vt:lpstr>Defining Epidermal Growth Factor Receptor exon 20 mutant sensitivity to tyrosine kinase inhibition</vt:lpstr>
      <vt:lpstr>Epidermal Growth Factor Receptor</vt:lpstr>
      <vt:lpstr>Inhibiting activating mutations</vt:lpstr>
      <vt:lpstr>PowerPoint Presentation</vt:lpstr>
      <vt:lpstr>What makes exon 20 mutations resistant?</vt:lpstr>
      <vt:lpstr>Experimental Question</vt:lpstr>
      <vt:lpstr>My Experiment </vt:lpstr>
      <vt:lpstr>Expressing mutations</vt:lpstr>
      <vt:lpstr>PowerPoint Presentation</vt:lpstr>
      <vt:lpstr>PowerPoint Presentation</vt:lpstr>
      <vt:lpstr>Creation of a stable cell line</vt:lpstr>
      <vt:lpstr>Creation of a stable cell line</vt:lpstr>
      <vt:lpstr>Western Blotting </vt:lpstr>
      <vt:lpstr>Western Blotting</vt:lpstr>
      <vt:lpstr>Predictions</vt:lpstr>
      <vt:lpstr>Limitations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Epidermal Growth Factor Receptor exon 20 mutant sensitivity to tyrosine kinase inhibition</dc:title>
  <dc:creator>Danny Rayes</dc:creator>
  <cp:lastModifiedBy>Danny Rayes</cp:lastModifiedBy>
  <cp:revision>60</cp:revision>
  <dcterms:created xsi:type="dcterms:W3CDTF">2017-05-03T15:42:40Z</dcterms:created>
  <dcterms:modified xsi:type="dcterms:W3CDTF">2017-05-11T11:23:04Z</dcterms:modified>
</cp:coreProperties>
</file>