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9" r:id="rId1"/>
  </p:sldMasterIdLst>
  <p:notesMasterIdLst>
    <p:notesMasterId r:id="rId35"/>
  </p:notesMasterIdLst>
  <p:sldIdLst>
    <p:sldId id="257" r:id="rId2"/>
    <p:sldId id="258" r:id="rId3"/>
    <p:sldId id="264" r:id="rId4"/>
    <p:sldId id="265" r:id="rId5"/>
    <p:sldId id="297" r:id="rId6"/>
    <p:sldId id="298" r:id="rId7"/>
    <p:sldId id="272" r:id="rId8"/>
    <p:sldId id="296" r:id="rId9"/>
    <p:sldId id="295" r:id="rId10"/>
    <p:sldId id="269" r:id="rId11"/>
    <p:sldId id="273" r:id="rId12"/>
    <p:sldId id="267" r:id="rId13"/>
    <p:sldId id="275" r:id="rId14"/>
    <p:sldId id="299" r:id="rId15"/>
    <p:sldId id="300" r:id="rId16"/>
    <p:sldId id="277" r:id="rId17"/>
    <p:sldId id="301" r:id="rId18"/>
    <p:sldId id="278" r:id="rId19"/>
    <p:sldId id="279" r:id="rId20"/>
    <p:sldId id="280" r:id="rId21"/>
    <p:sldId id="281" r:id="rId22"/>
    <p:sldId id="311" r:id="rId23"/>
    <p:sldId id="312" r:id="rId24"/>
    <p:sldId id="283" r:id="rId25"/>
    <p:sldId id="302" r:id="rId26"/>
    <p:sldId id="303" r:id="rId27"/>
    <p:sldId id="304" r:id="rId28"/>
    <p:sldId id="305" r:id="rId29"/>
    <p:sldId id="306" r:id="rId30"/>
    <p:sldId id="307" r:id="rId31"/>
    <p:sldId id="309" r:id="rId32"/>
    <p:sldId id="310" r:id="rId33"/>
    <p:sldId id="30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546B"/>
    <a:srgbClr val="7B592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89345" autoAdjust="0"/>
  </p:normalViewPr>
  <p:slideViewPr>
    <p:cSldViewPr snapToGrid="0">
      <p:cViewPr varScale="1">
        <p:scale>
          <a:sx n="67" d="100"/>
          <a:sy n="67" d="100"/>
        </p:scale>
        <p:origin x="5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27D3A-B76F-4931-B90F-97242651D6B0}" type="datetimeFigureOut">
              <a:rPr lang="en-US" smtClean="0"/>
              <a:t>5/11/2017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ECCC3-007A-4322-B1FF-9401FA4B2E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514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ECCC3-007A-4322-B1FF-9401FA4B2E6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225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ECCC3-007A-4322-B1FF-9401FA4B2E6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071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ECCC3-007A-4322-B1FF-9401FA4B2E6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675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ECCC3-007A-4322-B1FF-9401FA4B2E6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045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ECCC3-007A-4322-B1FF-9401FA4B2E6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619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ECCC3-007A-4322-B1FF-9401FA4B2E6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903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ECCC3-007A-4322-B1FF-9401FA4B2E6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8950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ECCC3-007A-4322-B1FF-9401FA4B2E6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9195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ECCC3-007A-4322-B1FF-9401FA4B2E6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8741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ECCC3-007A-4322-B1FF-9401FA4B2E6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9409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ECCC3-007A-4322-B1FF-9401FA4B2E6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254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ECCC3-007A-4322-B1FF-9401FA4B2E6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6158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ECCC3-007A-4322-B1FF-9401FA4B2E6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5116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ECCC3-007A-4322-B1FF-9401FA4B2E6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454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ECCC3-007A-4322-B1FF-9401FA4B2E6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579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ECCC3-007A-4322-B1FF-9401FA4B2E6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274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ECCC3-007A-4322-B1FF-9401FA4B2E6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656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ECCC3-007A-4322-B1FF-9401FA4B2E6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496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ECCC3-007A-4322-B1FF-9401FA4B2E6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046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ECCC3-007A-4322-B1FF-9401FA4B2E6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526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ECCC3-007A-4322-B1FF-9401FA4B2E6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4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CD19FB2-3AAB-4D03-B13A-2960828C78E3}" type="datetimeFigureOut">
              <a:rPr lang="en-US" smtClean="0"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485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287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0765" y="642931"/>
            <a:ext cx="2446670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2932"/>
            <a:ext cx="7070678" cy="46781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6187" y="5927131"/>
            <a:ext cx="3814856" cy="365125"/>
          </a:xfrm>
        </p:spPr>
        <p:txBody>
          <a:bodyPr/>
          <a:lstStyle/>
          <a:p>
            <a:fld id="{CF0FD78B-DB02-4362-BCDC-98A55456977C}" type="datetimeFigureOut">
              <a:rPr lang="en-US" smtClean="0"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6187" y="6315949"/>
            <a:ext cx="3814856" cy="365125"/>
          </a:xfrm>
        </p:spPr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Straight Connector 12" title="Horizontal Rule Line"/>
          <p:cNvCxnSpPr/>
          <p:nvPr/>
        </p:nvCxnSpPr>
        <p:spPr>
          <a:xfrm>
            <a:off x="0" y="6199730"/>
            <a:ext cx="10260011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7959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895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fld id="{0F39F4F5-F4D2-4D2A-AB60-88D37ADCB869}" type="datetimeFigureOut">
              <a:rPr lang="en-US" smtClean="0"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2127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004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5/11/2017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950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5/11/2017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07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5/11/2017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76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318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164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accent1"/>
                </a:solidFill>
                <a:latin typeface="+mj-lt"/>
              </a:defRPr>
            </a:lvl1pPr>
          </a:lstStyle>
          <a:p>
            <a:fld id="{51CF1133-3259-4C45-BABA-5B62D9C6F78D}" type="datetimeFigureOut">
              <a:rPr lang="en-US" smtClean="0"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435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gif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1029" y="1622838"/>
            <a:ext cx="10389921" cy="3657600"/>
          </a:xfrm>
        </p:spPr>
        <p:txBody>
          <a:bodyPr>
            <a:normAutofit/>
          </a:bodyPr>
          <a:lstStyle/>
          <a:p>
            <a:pPr algn="r"/>
            <a:r>
              <a:rPr lang="en-US" sz="4800" dirty="0" smtClean="0">
                <a:latin typeface="Century Schoolbook" panose="02040604050505020304" pitchFamily="18" charset="0"/>
              </a:rPr>
              <a:t>The effect of duplication of the variable region stem loop structures of the 3’UTR on sfRNA virulence in the dengue virus</a:t>
            </a:r>
            <a:endParaRPr lang="en-US" sz="4800" dirty="0">
              <a:latin typeface="Century Schoolbook" panose="020406040505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14930" y="5141693"/>
            <a:ext cx="5954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NIKHITA PUTHUVEETIL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435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rved Down Arrow 9"/>
          <p:cNvSpPr/>
          <p:nvPr/>
        </p:nvSpPr>
        <p:spPr>
          <a:xfrm flipH="1">
            <a:off x="2454441" y="2764996"/>
            <a:ext cx="4147783" cy="110917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 descr="Image result for dengue viru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9" r="18158"/>
          <a:stretch/>
        </p:blipFill>
        <p:spPr bwMode="auto">
          <a:xfrm>
            <a:off x="3642980" y="2101325"/>
            <a:ext cx="1937008" cy="194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347" y="559678"/>
            <a:ext cx="11694695" cy="8961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Mutations will be host-specific: only allows survival in one host</a:t>
            </a:r>
            <a:endParaRPr lang="en-US" dirty="0"/>
          </a:p>
        </p:txBody>
      </p:sp>
      <p:pic>
        <p:nvPicPr>
          <p:cNvPr id="4" name="Picture 4" descr="Image result for human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0" r="28673"/>
          <a:stretch/>
        </p:blipFill>
        <p:spPr bwMode="auto">
          <a:xfrm>
            <a:off x="1049626" y="1932242"/>
            <a:ext cx="1552075" cy="372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128" y="3223329"/>
            <a:ext cx="3408124" cy="2533202"/>
          </a:xfrm>
          <a:prstGeom prst="rect">
            <a:avLst/>
          </a:prstGeom>
        </p:spPr>
      </p:pic>
      <p:sp>
        <p:nvSpPr>
          <p:cNvPr id="7" name="Curved Down Arrow 6"/>
          <p:cNvSpPr/>
          <p:nvPr/>
        </p:nvSpPr>
        <p:spPr>
          <a:xfrm flipH="1">
            <a:off x="7742633" y="2433539"/>
            <a:ext cx="2267717" cy="102885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Image result for dengue viru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9" r="18158"/>
          <a:stretch/>
        </p:blipFill>
        <p:spPr bwMode="auto">
          <a:xfrm>
            <a:off x="9213749" y="2579556"/>
            <a:ext cx="1937008" cy="194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rna imag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7" r="29234"/>
          <a:stretch/>
        </p:blipFill>
        <p:spPr bwMode="auto">
          <a:xfrm>
            <a:off x="9652779" y="2234015"/>
            <a:ext cx="1275764" cy="263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rna imag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7" r="29234"/>
          <a:stretch/>
        </p:blipFill>
        <p:spPr bwMode="auto">
          <a:xfrm>
            <a:off x="4006516" y="1748742"/>
            <a:ext cx="1275764" cy="263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ultiply 4"/>
          <p:cNvSpPr/>
          <p:nvPr/>
        </p:nvSpPr>
        <p:spPr>
          <a:xfrm>
            <a:off x="1079705" y="2403252"/>
            <a:ext cx="1491916" cy="1640153"/>
          </a:xfrm>
          <a:prstGeom prst="mathMultiply">
            <a:avLst/>
          </a:prstGeom>
          <a:solidFill>
            <a:srgbClr val="FF00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9974989" y="3342558"/>
            <a:ext cx="207264" cy="195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304583" y="2850431"/>
            <a:ext cx="207264" cy="195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11002370" cy="968871"/>
          </a:xfrm>
        </p:spPr>
        <p:txBody>
          <a:bodyPr/>
          <a:lstStyle/>
          <a:p>
            <a:r>
              <a:rPr lang="en-US" dirty="0" smtClean="0"/>
              <a:t>Duplication of a hair pin/stem loop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085" y="1669597"/>
            <a:ext cx="76962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1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11029666" cy="9006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Duplication of Stem Loops Work</a:t>
            </a:r>
            <a:endParaRPr lang="en-US" dirty="0"/>
          </a:p>
        </p:txBody>
      </p:sp>
      <p:pic>
        <p:nvPicPr>
          <p:cNvPr id="3" name="Picture 2" descr="Image result for hair pin loo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66465" y="2382725"/>
            <a:ext cx="4548401" cy="310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hair pin loo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329863" y="4242107"/>
            <a:ext cx="2214633" cy="150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9006451" y="3898280"/>
            <a:ext cx="272955" cy="300251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805081" y="2524834"/>
            <a:ext cx="272955" cy="300251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9375631" y="1809187"/>
            <a:ext cx="272955" cy="300251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9453345" y="4961290"/>
            <a:ext cx="272955" cy="300251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9453344" y="3159905"/>
            <a:ext cx="272955" cy="300251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07" y="1370225"/>
            <a:ext cx="2242937" cy="1667138"/>
          </a:xfrm>
          <a:prstGeom prst="rect">
            <a:avLst/>
          </a:prstGeom>
        </p:spPr>
      </p:pic>
      <p:pic>
        <p:nvPicPr>
          <p:cNvPr id="14" name="Picture 4" descr="Image result for human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0" r="28673"/>
          <a:stretch/>
        </p:blipFill>
        <p:spPr bwMode="auto">
          <a:xfrm>
            <a:off x="5911488" y="2203794"/>
            <a:ext cx="1552075" cy="372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Multiply 14"/>
          <p:cNvSpPr/>
          <p:nvPr/>
        </p:nvSpPr>
        <p:spPr>
          <a:xfrm>
            <a:off x="5971647" y="2788646"/>
            <a:ext cx="1491916" cy="1640153"/>
          </a:xfrm>
          <a:prstGeom prst="mathMultiply">
            <a:avLst/>
          </a:prstGeom>
          <a:solidFill>
            <a:srgbClr val="FF00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81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11029666" cy="900632"/>
          </a:xfrm>
        </p:spPr>
        <p:txBody>
          <a:bodyPr>
            <a:normAutofit fontScale="90000"/>
          </a:bodyPr>
          <a:lstStyle/>
          <a:p>
            <a:r>
              <a:rPr lang="en-US" dirty="0"/>
              <a:t>How Duplication of Stem Loops Work</a:t>
            </a:r>
          </a:p>
        </p:txBody>
      </p:sp>
      <p:pic>
        <p:nvPicPr>
          <p:cNvPr id="3" name="Picture 2" descr="Image result for hair pin loo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66465" y="2382725"/>
            <a:ext cx="4548401" cy="310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Image result for hair pin loo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73436" y="2382725"/>
            <a:ext cx="4548401" cy="310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hair pin loo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329863" y="4242107"/>
            <a:ext cx="2214633" cy="150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hair pin loo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36835" y="4242106"/>
            <a:ext cx="2214633" cy="150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9006451" y="3898280"/>
            <a:ext cx="272955" cy="300251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805081" y="2524834"/>
            <a:ext cx="272955" cy="300251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9375631" y="1809187"/>
            <a:ext cx="272955" cy="300251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9453345" y="4961290"/>
            <a:ext cx="272955" cy="300251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9453344" y="3159905"/>
            <a:ext cx="272955" cy="300251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07" y="1370225"/>
            <a:ext cx="2242937" cy="1667138"/>
          </a:xfrm>
          <a:prstGeom prst="rect">
            <a:avLst/>
          </a:prstGeom>
        </p:spPr>
      </p:pic>
      <p:pic>
        <p:nvPicPr>
          <p:cNvPr id="16" name="Picture 4" descr="Image result for human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0" r="28673"/>
          <a:stretch/>
        </p:blipFill>
        <p:spPr bwMode="auto">
          <a:xfrm>
            <a:off x="290765" y="2027997"/>
            <a:ext cx="1552075" cy="372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rved Down Arrow 16"/>
          <p:cNvSpPr/>
          <p:nvPr/>
        </p:nvSpPr>
        <p:spPr>
          <a:xfrm flipH="1">
            <a:off x="1254033" y="2524834"/>
            <a:ext cx="2551908" cy="93532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" name="Picture 17" descr="Image result for dengue viru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9" r="18158"/>
          <a:stretch/>
        </p:blipFill>
        <p:spPr bwMode="auto">
          <a:xfrm>
            <a:off x="2555122" y="3147713"/>
            <a:ext cx="1937008" cy="194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11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rved Down Arrow 25"/>
          <p:cNvSpPr/>
          <p:nvPr/>
        </p:nvSpPr>
        <p:spPr>
          <a:xfrm rot="1838446">
            <a:off x="9653817" y="3070515"/>
            <a:ext cx="2267717" cy="102885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urved Down Arrow 13"/>
          <p:cNvSpPr/>
          <p:nvPr/>
        </p:nvSpPr>
        <p:spPr>
          <a:xfrm flipV="1">
            <a:off x="1367689" y="4368108"/>
            <a:ext cx="7937799" cy="138616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294825"/>
            <a:ext cx="12039599" cy="1033930"/>
          </a:xfrm>
        </p:spPr>
        <p:txBody>
          <a:bodyPr>
            <a:normAutofit fontScale="90000"/>
          </a:bodyPr>
          <a:lstStyle/>
          <a:p>
            <a:r>
              <a:rPr lang="en-US" sz="4450" dirty="0" smtClean="0">
                <a:solidFill>
                  <a:srgbClr val="1C546B"/>
                </a:solidFill>
              </a:rPr>
              <a:t>How does the host respond to the dengue virus?</a:t>
            </a:r>
            <a:endParaRPr lang="en-US" sz="4450" dirty="0"/>
          </a:p>
        </p:txBody>
      </p:sp>
      <p:sp>
        <p:nvSpPr>
          <p:cNvPr id="5" name="Pie 4"/>
          <p:cNvSpPr/>
          <p:nvPr/>
        </p:nvSpPr>
        <p:spPr>
          <a:xfrm rot="2966034">
            <a:off x="401503" y="2657098"/>
            <a:ext cx="1733265" cy="2156346"/>
          </a:xfrm>
          <a:prstGeom prst="pi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89" y="4808727"/>
            <a:ext cx="1746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1C546B"/>
                </a:solidFill>
                <a:latin typeface="+mj-lt"/>
              </a:rPr>
              <a:t>XRN1</a:t>
            </a:r>
            <a:endParaRPr lang="en-US" sz="4400" dirty="0">
              <a:solidFill>
                <a:srgbClr val="1C546B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261" y="5452606"/>
            <a:ext cx="2954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1C546B"/>
                </a:solidFill>
                <a:latin typeface="+mj-lt"/>
              </a:rPr>
              <a:t>exoribonuclease</a:t>
            </a:r>
            <a:endParaRPr lang="en-US" sz="2800" dirty="0">
              <a:solidFill>
                <a:srgbClr val="1C546B"/>
              </a:solidFill>
              <a:latin typeface="+mj-lt"/>
            </a:endParaRPr>
          </a:p>
        </p:txBody>
      </p:sp>
      <p:sp>
        <p:nvSpPr>
          <p:cNvPr id="13" name="Curved Down Arrow 12"/>
          <p:cNvSpPr/>
          <p:nvPr/>
        </p:nvSpPr>
        <p:spPr>
          <a:xfrm>
            <a:off x="3618641" y="1400096"/>
            <a:ext cx="5455459" cy="100343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778207" y="1253254"/>
            <a:ext cx="1733266" cy="219728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38461" y="3424620"/>
            <a:ext cx="4037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1C546B"/>
                </a:solidFill>
                <a:latin typeface="+mj-lt"/>
              </a:rPr>
              <a:t>RNA-Binding Proteins</a:t>
            </a:r>
            <a:endParaRPr lang="en-US" sz="2800" dirty="0">
              <a:solidFill>
                <a:srgbClr val="1C546B"/>
              </a:solidFill>
              <a:latin typeface="+mj-lt"/>
            </a:endParaRPr>
          </a:p>
        </p:txBody>
      </p:sp>
      <p:pic>
        <p:nvPicPr>
          <p:cNvPr id="15" name="Picture 14" descr="Image result for dengue viru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9" r="18158"/>
          <a:stretch/>
        </p:blipFill>
        <p:spPr bwMode="auto">
          <a:xfrm>
            <a:off x="10524568" y="5631210"/>
            <a:ext cx="1241018" cy="124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Image result for dengue viru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9" r="18158"/>
          <a:stretch/>
        </p:blipFill>
        <p:spPr bwMode="auto">
          <a:xfrm>
            <a:off x="9999906" y="4914031"/>
            <a:ext cx="1017769" cy="102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Image result for dengue viru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9" r="18158"/>
          <a:stretch/>
        </p:blipFill>
        <p:spPr bwMode="auto">
          <a:xfrm>
            <a:off x="8146526" y="2316904"/>
            <a:ext cx="2261359" cy="226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Image result for dengue viru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9" r="18158"/>
          <a:stretch/>
        </p:blipFill>
        <p:spPr bwMode="auto">
          <a:xfrm>
            <a:off x="9692559" y="5525194"/>
            <a:ext cx="1095116" cy="109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 result for dengue viru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9" r="18158"/>
          <a:stretch/>
        </p:blipFill>
        <p:spPr bwMode="auto">
          <a:xfrm>
            <a:off x="10749966" y="4474936"/>
            <a:ext cx="1283330" cy="128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Multiply 26"/>
          <p:cNvSpPr/>
          <p:nvPr/>
        </p:nvSpPr>
        <p:spPr>
          <a:xfrm>
            <a:off x="10304404" y="2419150"/>
            <a:ext cx="1491916" cy="1640153"/>
          </a:xfrm>
          <a:prstGeom prst="mathMultiply">
            <a:avLst/>
          </a:prstGeom>
          <a:solidFill>
            <a:srgbClr val="FF00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2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91" y="2175038"/>
            <a:ext cx="10655480" cy="26118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60" y="272356"/>
            <a:ext cx="11859253" cy="106658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C546B"/>
                </a:solidFill>
              </a:rPr>
              <a:t>XRN1 will try to degrade dengue genome</a:t>
            </a:r>
            <a:endParaRPr lang="en-US" dirty="0"/>
          </a:p>
        </p:txBody>
      </p:sp>
      <p:sp>
        <p:nvSpPr>
          <p:cNvPr id="5" name="Pie 4"/>
          <p:cNvSpPr/>
          <p:nvPr/>
        </p:nvSpPr>
        <p:spPr>
          <a:xfrm rot="2966034">
            <a:off x="516001" y="2979674"/>
            <a:ext cx="1733265" cy="2156346"/>
          </a:xfrm>
          <a:prstGeom prst="pi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660" y="4889356"/>
            <a:ext cx="1746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1C546B"/>
                </a:solidFill>
                <a:latin typeface="+mj-lt"/>
              </a:rPr>
              <a:t>XRN1</a:t>
            </a:r>
            <a:endParaRPr lang="en-US" sz="4400" dirty="0">
              <a:solidFill>
                <a:srgbClr val="1C546B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5203" y="5499613"/>
            <a:ext cx="2954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1C546B"/>
                </a:solidFill>
                <a:latin typeface="+mj-lt"/>
              </a:rPr>
              <a:t>exoribonuclease</a:t>
            </a:r>
            <a:endParaRPr lang="en-US" sz="2800" dirty="0">
              <a:solidFill>
                <a:srgbClr val="1C546B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8457" y="5181743"/>
            <a:ext cx="7701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1C546B"/>
                </a:solidFill>
                <a:latin typeface="+mj-lt"/>
              </a:rPr>
              <a:t>an immune protein that degrades RNA</a:t>
            </a:r>
            <a:endParaRPr lang="en-US" sz="2800" dirty="0">
              <a:solidFill>
                <a:srgbClr val="1C546B"/>
              </a:solidFill>
              <a:latin typeface="+mj-lt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194201" y="5417353"/>
            <a:ext cx="202425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45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10784006" cy="886985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1C546B"/>
                </a:solidFill>
              </a:rPr>
              <a:t>Stem Loops will stall it</a:t>
            </a:r>
            <a:endParaRPr lang="en-US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7"/>
          <a:stretch/>
        </p:blipFill>
        <p:spPr>
          <a:xfrm>
            <a:off x="8263232" y="2135369"/>
            <a:ext cx="3498037" cy="3117729"/>
          </a:xfrm>
          <a:prstGeom prst="rect">
            <a:avLst/>
          </a:prstGeom>
        </p:spPr>
      </p:pic>
      <p:sp>
        <p:nvSpPr>
          <p:cNvPr id="5" name="Pie 4"/>
          <p:cNvSpPr/>
          <p:nvPr/>
        </p:nvSpPr>
        <p:spPr>
          <a:xfrm rot="2966034">
            <a:off x="7018347" y="3017591"/>
            <a:ext cx="1733265" cy="2156346"/>
          </a:xfrm>
          <a:prstGeom prst="pi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35161" y="4925247"/>
            <a:ext cx="1746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1C546B"/>
                </a:solidFill>
                <a:latin typeface="+mj-lt"/>
              </a:rPr>
              <a:t>XRN1</a:t>
            </a:r>
            <a:endParaRPr lang="en-US" sz="4400" dirty="0">
              <a:solidFill>
                <a:srgbClr val="1C546B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04704" y="5575813"/>
            <a:ext cx="2954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1C546B"/>
                </a:solidFill>
                <a:latin typeface="+mj-lt"/>
              </a:rPr>
              <a:t>exoribonuclease</a:t>
            </a:r>
            <a:endParaRPr lang="en-US" sz="2800" dirty="0">
              <a:solidFill>
                <a:srgbClr val="1C546B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714" y="1721000"/>
            <a:ext cx="49421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1C546B"/>
                </a:solidFill>
                <a:latin typeface="+mj-lt"/>
              </a:rPr>
              <a:t>Will create </a:t>
            </a:r>
            <a:r>
              <a:rPr lang="en-US" sz="2800" dirty="0" smtClean="0">
                <a:solidFill>
                  <a:srgbClr val="1C546B"/>
                </a:solidFill>
                <a:latin typeface="+mj-lt"/>
              </a:rPr>
              <a:t>subgenomic flavivirus RNA (sfRNA)</a:t>
            </a:r>
            <a:endParaRPr lang="en-US" sz="2800" dirty="0">
              <a:solidFill>
                <a:srgbClr val="1C546B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83899" y="1445129"/>
            <a:ext cx="2954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+mj-lt"/>
              </a:rPr>
              <a:t>sfRNA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506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10784006" cy="886985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1C546B"/>
                </a:solidFill>
              </a:rPr>
              <a:t>Stem Loops will stall it</a:t>
            </a:r>
            <a:endParaRPr lang="en-US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7"/>
          <a:stretch/>
        </p:blipFill>
        <p:spPr>
          <a:xfrm>
            <a:off x="8263232" y="2135369"/>
            <a:ext cx="3498037" cy="3117729"/>
          </a:xfrm>
          <a:prstGeom prst="rect">
            <a:avLst/>
          </a:prstGeom>
        </p:spPr>
      </p:pic>
      <p:sp>
        <p:nvSpPr>
          <p:cNvPr id="5" name="Pie 4"/>
          <p:cNvSpPr/>
          <p:nvPr/>
        </p:nvSpPr>
        <p:spPr>
          <a:xfrm rot="2966034">
            <a:off x="7018347" y="3017591"/>
            <a:ext cx="1733265" cy="2156346"/>
          </a:xfrm>
          <a:prstGeom prst="pi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35161" y="4925247"/>
            <a:ext cx="1746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1C546B"/>
                </a:solidFill>
                <a:latin typeface="+mj-lt"/>
              </a:rPr>
              <a:t>XRN1</a:t>
            </a:r>
            <a:endParaRPr lang="en-US" sz="4400" dirty="0">
              <a:solidFill>
                <a:srgbClr val="1C546B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04704" y="5575813"/>
            <a:ext cx="2954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1C546B"/>
                </a:solidFill>
                <a:latin typeface="+mj-lt"/>
              </a:rPr>
              <a:t>exoribonuclease</a:t>
            </a:r>
            <a:endParaRPr lang="en-US" sz="2800" dirty="0">
              <a:solidFill>
                <a:srgbClr val="1C546B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83899" y="1446663"/>
            <a:ext cx="2954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+mj-lt"/>
              </a:rPr>
              <a:t>sfRNA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3665" y="1606187"/>
            <a:ext cx="58214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B2B2B2"/>
                </a:solidFill>
                <a:latin typeface="+mj-lt"/>
              </a:rPr>
              <a:t>Creates subgenomic flavivirus RNA (sfRNA)</a:t>
            </a:r>
            <a:r>
              <a:rPr lang="en-US" sz="2800" dirty="0" smtClean="0">
                <a:solidFill>
                  <a:srgbClr val="1C546B"/>
                </a:solidFill>
                <a:latin typeface="+mj-lt"/>
              </a:rPr>
              <a:t/>
            </a:r>
            <a:br>
              <a:rPr lang="en-US" sz="2800" dirty="0" smtClean="0">
                <a:solidFill>
                  <a:srgbClr val="1C546B"/>
                </a:solidFill>
                <a:latin typeface="+mj-lt"/>
              </a:rPr>
            </a:br>
            <a:endParaRPr lang="en-US" sz="2800" dirty="0" smtClean="0">
              <a:solidFill>
                <a:srgbClr val="1C546B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1C546B"/>
                </a:solidFill>
                <a:latin typeface="+mj-lt"/>
              </a:rPr>
              <a:t>sfRNA can now act on its own</a:t>
            </a:r>
          </a:p>
        </p:txBody>
      </p:sp>
    </p:spTree>
    <p:extLst>
      <p:ext uri="{BB962C8B-B14F-4D97-AF65-F5344CB8AC3E}">
        <p14:creationId xmlns:p14="http://schemas.microsoft.com/office/powerpoint/2010/main" val="350881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977" y="457380"/>
            <a:ext cx="11457904" cy="88698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C546B"/>
                </a:solidFill>
              </a:rPr>
              <a:t>sfRNA will bind to RNA-Binding Proteins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384878" y="4260377"/>
            <a:ext cx="1733266" cy="219728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9657774" y="3896436"/>
            <a:ext cx="1733266" cy="219728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263540" y="3563076"/>
            <a:ext cx="1733266" cy="219728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350913" y="1543208"/>
            <a:ext cx="1733266" cy="219728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93" t="27108" b="25856"/>
          <a:stretch/>
        </p:blipFill>
        <p:spPr>
          <a:xfrm>
            <a:off x="210435" y="1543208"/>
            <a:ext cx="3706344" cy="166551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30811" y="2885556"/>
            <a:ext cx="5073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1C546B"/>
                </a:solidFill>
                <a:latin typeface="+mj-lt"/>
              </a:rPr>
              <a:t>RNA-Binding Proteins</a:t>
            </a:r>
            <a:endParaRPr lang="en-US" sz="3600" dirty="0">
              <a:solidFill>
                <a:srgbClr val="1C546B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30940" y="3301466"/>
            <a:ext cx="4692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1C546B"/>
                </a:solidFill>
                <a:latin typeface="+mj-lt"/>
              </a:rPr>
              <a:t>enhance immune response</a:t>
            </a:r>
            <a:endParaRPr lang="en-US" sz="2700" dirty="0">
              <a:solidFill>
                <a:srgbClr val="1C546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537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93" t="27108" b="25856"/>
          <a:stretch/>
        </p:blipFill>
        <p:spPr>
          <a:xfrm>
            <a:off x="3870179" y="4688006"/>
            <a:ext cx="3706344" cy="16655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93" t="27108" b="25856"/>
          <a:stretch/>
        </p:blipFill>
        <p:spPr>
          <a:xfrm>
            <a:off x="1811901" y="3740496"/>
            <a:ext cx="3706344" cy="16655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93" t="27108" b="25856"/>
          <a:stretch/>
        </p:blipFill>
        <p:spPr>
          <a:xfrm>
            <a:off x="2831144" y="1808852"/>
            <a:ext cx="3706344" cy="16655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12002" y="229838"/>
            <a:ext cx="12489325" cy="68916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1C546B"/>
                </a:solidFill>
              </a:rPr>
              <a:t>Binding causes inactivation of </a:t>
            </a:r>
            <a:r>
              <a:rPr lang="en-US" sz="3200" dirty="0" smtClean="0">
                <a:solidFill>
                  <a:srgbClr val="1C546B"/>
                </a:solidFill>
              </a:rPr>
              <a:t>RNA-Binding Proteins</a:t>
            </a:r>
            <a:endParaRPr lang="en-US" sz="3200" dirty="0"/>
          </a:p>
        </p:txBody>
      </p:sp>
      <p:sp>
        <p:nvSpPr>
          <p:cNvPr id="10" name="Oval 9"/>
          <p:cNvSpPr/>
          <p:nvPr/>
        </p:nvSpPr>
        <p:spPr>
          <a:xfrm>
            <a:off x="9657774" y="3896436"/>
            <a:ext cx="1733266" cy="219728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84179" y="2490717"/>
            <a:ext cx="51078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1C546B"/>
                </a:solidFill>
                <a:latin typeface="+mj-lt"/>
              </a:rPr>
              <a:t>Immune Response</a:t>
            </a:r>
            <a:endParaRPr lang="en-US" sz="6000" dirty="0">
              <a:solidFill>
                <a:srgbClr val="1C546B"/>
              </a:solidFill>
              <a:latin typeface="+mj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350913" y="1554094"/>
            <a:ext cx="1733266" cy="2197289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263540" y="3563076"/>
            <a:ext cx="1733266" cy="2197289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10631606" y="2101755"/>
            <a:ext cx="1023582" cy="24293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384878" y="4260377"/>
            <a:ext cx="1733266" cy="219728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Image result for dengue viru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9" r="18158"/>
          <a:stretch/>
        </p:blipFill>
        <p:spPr bwMode="auto">
          <a:xfrm>
            <a:off x="737813" y="1832174"/>
            <a:ext cx="784662" cy="78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Up Arrow 4"/>
          <p:cNvSpPr/>
          <p:nvPr/>
        </p:nvSpPr>
        <p:spPr>
          <a:xfrm>
            <a:off x="1257720" y="1177296"/>
            <a:ext cx="1007512" cy="226757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 descr="Image result for dengue viru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9" r="18158"/>
          <a:stretch/>
        </p:blipFill>
        <p:spPr bwMode="auto">
          <a:xfrm>
            <a:off x="268406" y="1515464"/>
            <a:ext cx="811953" cy="81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Image result for dengue viru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9" r="18158"/>
          <a:stretch/>
        </p:blipFill>
        <p:spPr bwMode="auto">
          <a:xfrm>
            <a:off x="206005" y="1077397"/>
            <a:ext cx="878389" cy="88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Image result for dengue viru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9" r="18158"/>
          <a:stretch/>
        </p:blipFill>
        <p:spPr bwMode="auto">
          <a:xfrm>
            <a:off x="-20944" y="2085857"/>
            <a:ext cx="1390652" cy="139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63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10768940" cy="948488"/>
          </a:xfrm>
        </p:spPr>
        <p:txBody>
          <a:bodyPr/>
          <a:lstStyle/>
          <a:p>
            <a:r>
              <a:rPr lang="en-US" dirty="0" smtClean="0"/>
              <a:t>Outbreaks of Dengue</a:t>
            </a:r>
            <a:endParaRPr lang="en-US" dirty="0"/>
          </a:p>
        </p:txBody>
      </p:sp>
      <p:pic>
        <p:nvPicPr>
          <p:cNvPr id="5" name="Picture 4" descr="An external file that holds a picture, illustration, etc.&#10;Object name is tropmed-87-584-g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80" y="1508166"/>
            <a:ext cx="8290979" cy="467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3417581" y="4477313"/>
            <a:ext cx="207264" cy="195072"/>
          </a:xfrm>
          <a:prstGeom prst="ellipse">
            <a:avLst/>
          </a:prstGeom>
          <a:solidFill>
            <a:srgbClr val="FF3399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081277" y="3773642"/>
            <a:ext cx="207264" cy="195072"/>
          </a:xfrm>
          <a:prstGeom prst="ellipse">
            <a:avLst/>
          </a:prstGeom>
          <a:solidFill>
            <a:srgbClr val="FF3399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940813" y="3233729"/>
            <a:ext cx="207264" cy="195072"/>
          </a:xfrm>
          <a:prstGeom prst="ellipse">
            <a:avLst/>
          </a:prstGeom>
          <a:solidFill>
            <a:srgbClr val="FF3399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690365" y="1825553"/>
            <a:ext cx="207264" cy="195072"/>
          </a:xfrm>
          <a:prstGeom prst="ellipse">
            <a:avLst/>
          </a:prstGeom>
          <a:solidFill>
            <a:srgbClr val="FF3399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7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975" y="573326"/>
            <a:ext cx="11288974" cy="805098"/>
          </a:xfrm>
        </p:spPr>
        <p:txBody>
          <a:bodyPr/>
          <a:lstStyle/>
          <a:p>
            <a:r>
              <a:rPr lang="en-US" dirty="0" smtClean="0"/>
              <a:t>Two stem loops      vs.    one stem loop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23" t="27316" r="28733" b="25686"/>
          <a:stretch/>
        </p:blipFill>
        <p:spPr>
          <a:xfrm>
            <a:off x="400187" y="1877073"/>
            <a:ext cx="641445" cy="197159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4642633"/>
            <a:ext cx="11586949" cy="80509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How does it change the virulence of sfRNA in humans?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93" t="27108" b="25856"/>
          <a:stretch/>
        </p:blipFill>
        <p:spPr>
          <a:xfrm>
            <a:off x="1041631" y="1895467"/>
            <a:ext cx="4346547" cy="19532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93" t="27108" b="25856"/>
          <a:stretch/>
        </p:blipFill>
        <p:spPr>
          <a:xfrm>
            <a:off x="7293178" y="1877073"/>
            <a:ext cx="4387480" cy="197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8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762000" y="2734101"/>
            <a:ext cx="2306472" cy="39578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10906836" cy="846041"/>
          </a:xfrm>
        </p:spPr>
        <p:txBody>
          <a:bodyPr>
            <a:normAutofit/>
          </a:bodyPr>
          <a:lstStyle/>
          <a:p>
            <a:r>
              <a:rPr lang="en-US" dirty="0" smtClean="0"/>
              <a:t>Step 1: Generate sfRNA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187355" y="2634018"/>
            <a:ext cx="2306472" cy="39578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339755" y="2786418"/>
            <a:ext cx="2306472" cy="39578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901588" y="2574877"/>
            <a:ext cx="2306472" cy="39578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053988" y="2802340"/>
            <a:ext cx="2306472" cy="39578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890517" y="3002507"/>
            <a:ext cx="2306472" cy="39578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732" y="2916070"/>
            <a:ext cx="1443223" cy="1072724"/>
          </a:xfrm>
          <a:prstGeom prst="rect">
            <a:avLst/>
          </a:prstGeom>
        </p:spPr>
      </p:pic>
      <p:sp>
        <p:nvSpPr>
          <p:cNvPr id="38" name="Curved Down Arrow 37"/>
          <p:cNvSpPr/>
          <p:nvPr/>
        </p:nvSpPr>
        <p:spPr>
          <a:xfrm>
            <a:off x="700098" y="1408212"/>
            <a:ext cx="2306472" cy="84981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" name="Picture 17" descr="Image result for dengue viru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9" r="18158"/>
          <a:stretch/>
        </p:blipFill>
        <p:spPr bwMode="auto">
          <a:xfrm>
            <a:off x="-21772" y="571607"/>
            <a:ext cx="1937008" cy="194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4956" y="1744076"/>
            <a:ext cx="65961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1C546B"/>
                </a:solidFill>
                <a:latin typeface="+mj-lt"/>
              </a:rPr>
              <a:t>Infect mosquito cells with dengue virus</a:t>
            </a:r>
          </a:p>
        </p:txBody>
      </p:sp>
    </p:spTree>
    <p:extLst>
      <p:ext uri="{BB962C8B-B14F-4D97-AF65-F5344CB8AC3E}">
        <p14:creationId xmlns:p14="http://schemas.microsoft.com/office/powerpoint/2010/main" val="30867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762000" y="2734101"/>
            <a:ext cx="2306472" cy="39578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10906836" cy="846041"/>
          </a:xfrm>
        </p:spPr>
        <p:txBody>
          <a:bodyPr>
            <a:normAutofit/>
          </a:bodyPr>
          <a:lstStyle/>
          <a:p>
            <a:r>
              <a:rPr lang="en-US" dirty="0" smtClean="0"/>
              <a:t>Step 1: Generate sfRNA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187355" y="2634018"/>
            <a:ext cx="2306472" cy="39578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339755" y="2786418"/>
            <a:ext cx="2306472" cy="39578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901588" y="2574877"/>
            <a:ext cx="2306472" cy="39578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053988" y="2802340"/>
            <a:ext cx="2306472" cy="39578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890517" y="3002507"/>
            <a:ext cx="2306472" cy="39578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732" y="2916070"/>
            <a:ext cx="1443223" cy="1072724"/>
          </a:xfrm>
          <a:prstGeom prst="rect">
            <a:avLst/>
          </a:prstGeom>
        </p:spPr>
      </p:pic>
      <p:sp>
        <p:nvSpPr>
          <p:cNvPr id="19" name="Curved Down Arrow 18"/>
          <p:cNvSpPr/>
          <p:nvPr/>
        </p:nvSpPr>
        <p:spPr>
          <a:xfrm>
            <a:off x="3493827" y="1568569"/>
            <a:ext cx="2306472" cy="84981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8735301" y="2568706"/>
            <a:ext cx="1577620" cy="25344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9160656" y="2468623"/>
            <a:ext cx="1577620" cy="25344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9313056" y="2621023"/>
            <a:ext cx="1577620" cy="25344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10027289" y="2636945"/>
            <a:ext cx="1577620" cy="25344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8863818" y="2837112"/>
            <a:ext cx="1577620" cy="25344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33" y="2865063"/>
            <a:ext cx="987160" cy="733740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5183111" y="2737028"/>
            <a:ext cx="1577620" cy="25344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5608466" y="2636945"/>
            <a:ext cx="1577620" cy="25344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5760866" y="2789345"/>
            <a:ext cx="1577620" cy="25344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6475099" y="2805267"/>
            <a:ext cx="1577620" cy="25344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5311628" y="3005434"/>
            <a:ext cx="1577620" cy="25344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443" y="3033385"/>
            <a:ext cx="987160" cy="733740"/>
          </a:xfrm>
          <a:prstGeom prst="rect">
            <a:avLst/>
          </a:prstGeom>
        </p:spPr>
      </p:pic>
      <p:sp>
        <p:nvSpPr>
          <p:cNvPr id="38" name="Curved Down Arrow 37"/>
          <p:cNvSpPr/>
          <p:nvPr/>
        </p:nvSpPr>
        <p:spPr>
          <a:xfrm>
            <a:off x="700098" y="1408212"/>
            <a:ext cx="2306472" cy="84981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Curved Down Arrow 38"/>
          <p:cNvSpPr/>
          <p:nvPr/>
        </p:nvSpPr>
        <p:spPr>
          <a:xfrm>
            <a:off x="7052077" y="1530231"/>
            <a:ext cx="2306472" cy="84981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" name="Picture 17" descr="Image result for dengue viru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9" r="18158"/>
          <a:stretch/>
        </p:blipFill>
        <p:spPr bwMode="auto">
          <a:xfrm>
            <a:off x="-21772" y="571607"/>
            <a:ext cx="1937008" cy="194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534082" y="4102524"/>
            <a:ext cx="92304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B2B2B2"/>
                </a:solidFill>
                <a:latin typeface="+mj-lt"/>
              </a:rPr>
              <a:t>Infect cells with dengue virus</a:t>
            </a:r>
            <a:r>
              <a:rPr lang="en-US" sz="2800" dirty="0" smtClean="0">
                <a:solidFill>
                  <a:srgbClr val="1C546B"/>
                </a:solidFill>
                <a:latin typeface="+mj-lt"/>
              </a:rPr>
              <a:t/>
            </a:r>
            <a:br>
              <a:rPr lang="en-US" sz="2800" dirty="0" smtClean="0">
                <a:solidFill>
                  <a:srgbClr val="1C546B"/>
                </a:solidFill>
                <a:latin typeface="+mj-lt"/>
              </a:rPr>
            </a:br>
            <a:endParaRPr lang="en-US" sz="2800" dirty="0" smtClean="0">
              <a:solidFill>
                <a:srgbClr val="1C546B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1C546B"/>
                </a:solidFill>
                <a:latin typeface="+mj-lt"/>
              </a:rPr>
              <a:t>Serial passage in same cell line for 10 passages</a:t>
            </a:r>
          </a:p>
        </p:txBody>
      </p:sp>
    </p:spTree>
    <p:extLst>
      <p:ext uri="{BB962C8B-B14F-4D97-AF65-F5344CB8AC3E}">
        <p14:creationId xmlns:p14="http://schemas.microsoft.com/office/powerpoint/2010/main" val="2892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762000" y="2734101"/>
            <a:ext cx="2306472" cy="39578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10906836" cy="846041"/>
          </a:xfrm>
        </p:spPr>
        <p:txBody>
          <a:bodyPr>
            <a:normAutofit/>
          </a:bodyPr>
          <a:lstStyle/>
          <a:p>
            <a:r>
              <a:rPr lang="en-US" dirty="0" smtClean="0"/>
              <a:t>Step 1: Generate sfRNA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187355" y="2634018"/>
            <a:ext cx="2306472" cy="39578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339755" y="2786418"/>
            <a:ext cx="2306472" cy="39578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901588" y="2574877"/>
            <a:ext cx="2306472" cy="39578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053988" y="2802340"/>
            <a:ext cx="2306472" cy="39578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890517" y="3002507"/>
            <a:ext cx="2306472" cy="39578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732" y="2916070"/>
            <a:ext cx="1443223" cy="1072724"/>
          </a:xfrm>
          <a:prstGeom prst="rect">
            <a:avLst/>
          </a:prstGeom>
        </p:spPr>
      </p:pic>
      <p:sp>
        <p:nvSpPr>
          <p:cNvPr id="19" name="Curved Down Arrow 18"/>
          <p:cNvSpPr/>
          <p:nvPr/>
        </p:nvSpPr>
        <p:spPr>
          <a:xfrm>
            <a:off x="3493827" y="1568569"/>
            <a:ext cx="2306472" cy="84981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8735301" y="2568706"/>
            <a:ext cx="1577620" cy="25344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9160656" y="2468623"/>
            <a:ext cx="1577620" cy="25344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9313056" y="2621023"/>
            <a:ext cx="1577620" cy="25344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10027289" y="2636945"/>
            <a:ext cx="1577620" cy="25344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8863818" y="2837112"/>
            <a:ext cx="1577620" cy="25344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33" y="2865063"/>
            <a:ext cx="987160" cy="733740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5183111" y="2737028"/>
            <a:ext cx="1577620" cy="25344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5608466" y="2636945"/>
            <a:ext cx="1577620" cy="25344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5760866" y="2789345"/>
            <a:ext cx="1577620" cy="25344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6475099" y="2805267"/>
            <a:ext cx="1577620" cy="25344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5311628" y="3005434"/>
            <a:ext cx="1577620" cy="25344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443" y="3033385"/>
            <a:ext cx="987160" cy="733740"/>
          </a:xfrm>
          <a:prstGeom prst="rect">
            <a:avLst/>
          </a:prstGeom>
        </p:spPr>
      </p:pic>
      <p:sp>
        <p:nvSpPr>
          <p:cNvPr id="38" name="Curved Down Arrow 37"/>
          <p:cNvSpPr/>
          <p:nvPr/>
        </p:nvSpPr>
        <p:spPr>
          <a:xfrm>
            <a:off x="700098" y="1408212"/>
            <a:ext cx="2306472" cy="84981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Curved Down Arrow 38"/>
          <p:cNvSpPr/>
          <p:nvPr/>
        </p:nvSpPr>
        <p:spPr>
          <a:xfrm>
            <a:off x="7052077" y="1530231"/>
            <a:ext cx="2306472" cy="84981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" name="Picture 39" descr="Image result for dengue viru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9" r="18158"/>
          <a:stretch/>
        </p:blipFill>
        <p:spPr bwMode="auto">
          <a:xfrm>
            <a:off x="9175086" y="4083401"/>
            <a:ext cx="1937008" cy="194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Curved Down Arrow 40"/>
          <p:cNvSpPr/>
          <p:nvPr/>
        </p:nvSpPr>
        <p:spPr>
          <a:xfrm rot="5400000">
            <a:off x="10450080" y="3374848"/>
            <a:ext cx="2306472" cy="84981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2" name="Picture 2" descr="Image result for rna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7" r="29234"/>
          <a:stretch/>
        </p:blipFill>
        <p:spPr bwMode="auto">
          <a:xfrm>
            <a:off x="9443758" y="3636408"/>
            <a:ext cx="1275764" cy="263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Image result for dengue viru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9" r="18158"/>
          <a:stretch/>
        </p:blipFill>
        <p:spPr bwMode="auto">
          <a:xfrm>
            <a:off x="-21772" y="571607"/>
            <a:ext cx="1937008" cy="194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109753" y="4048830"/>
            <a:ext cx="85238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B2B2B2"/>
                </a:solidFill>
                <a:latin typeface="+mj-lt"/>
              </a:rPr>
              <a:t>Infect cells with dengue virus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B2B2B2"/>
                </a:solidFill>
                <a:latin typeface="+mj-lt"/>
              </a:rPr>
              <a:t>Serial passage in same cell line for 10 passages</a:t>
            </a:r>
            <a:r>
              <a:rPr lang="en-US" sz="2800" dirty="0" smtClean="0">
                <a:solidFill>
                  <a:srgbClr val="1C546B"/>
                </a:solidFill>
                <a:latin typeface="+mj-lt"/>
              </a:rPr>
              <a:t/>
            </a:r>
            <a:br>
              <a:rPr lang="en-US" sz="2800" dirty="0" smtClean="0">
                <a:solidFill>
                  <a:srgbClr val="1C546B"/>
                </a:solidFill>
                <a:latin typeface="+mj-lt"/>
              </a:rPr>
            </a:br>
            <a:endParaRPr lang="en-US" sz="2800" dirty="0" smtClean="0">
              <a:solidFill>
                <a:srgbClr val="1C546B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1C546B"/>
                </a:solidFill>
                <a:latin typeface="+mj-lt"/>
              </a:rPr>
              <a:t>Will create a genome </a:t>
            </a:r>
            <a:r>
              <a:rPr lang="en-US" sz="2800" dirty="0" smtClean="0">
                <a:solidFill>
                  <a:srgbClr val="1C546B"/>
                </a:solidFill>
                <a:latin typeface="+mj-lt"/>
              </a:rPr>
              <a:t>that i</a:t>
            </a:r>
            <a:r>
              <a:rPr lang="en-US" sz="2800" dirty="0" smtClean="0">
                <a:solidFill>
                  <a:srgbClr val="1C546B"/>
                </a:solidFill>
                <a:latin typeface="+mj-lt"/>
              </a:rPr>
              <a:t>s </a:t>
            </a:r>
            <a:r>
              <a:rPr lang="en-US" sz="2800" dirty="0" smtClean="0">
                <a:solidFill>
                  <a:srgbClr val="1C546B"/>
                </a:solidFill>
                <a:latin typeface="+mj-lt"/>
              </a:rPr>
              <a:t>adapted </a:t>
            </a:r>
            <a:r>
              <a:rPr lang="en-US" sz="2800" dirty="0" smtClean="0">
                <a:solidFill>
                  <a:srgbClr val="1C546B"/>
                </a:solidFill>
                <a:latin typeface="+mj-lt"/>
              </a:rPr>
              <a:t>to a mosquito environment</a:t>
            </a:r>
          </a:p>
        </p:txBody>
      </p:sp>
    </p:spTree>
    <p:extLst>
      <p:ext uri="{BB962C8B-B14F-4D97-AF65-F5344CB8AC3E}">
        <p14:creationId xmlns:p14="http://schemas.microsoft.com/office/powerpoint/2010/main" val="332439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10906836" cy="846041"/>
          </a:xfrm>
        </p:spPr>
        <p:txBody>
          <a:bodyPr>
            <a:normAutofit/>
          </a:bodyPr>
          <a:lstStyle/>
          <a:p>
            <a:r>
              <a:rPr lang="en-US" dirty="0" smtClean="0"/>
              <a:t>Step 1: Generate sfRNA</a:t>
            </a:r>
            <a:endParaRPr lang="en-US" dirty="0"/>
          </a:p>
        </p:txBody>
      </p:sp>
      <p:pic>
        <p:nvPicPr>
          <p:cNvPr id="40" name="Picture 39" descr="Image result for dengue viru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9" r="18158"/>
          <a:stretch/>
        </p:blipFill>
        <p:spPr bwMode="auto">
          <a:xfrm>
            <a:off x="304041" y="1381144"/>
            <a:ext cx="1937008" cy="194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Image result for rna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7" r="29234"/>
          <a:stretch/>
        </p:blipFill>
        <p:spPr bwMode="auto">
          <a:xfrm>
            <a:off x="572713" y="934151"/>
            <a:ext cx="1275764" cy="263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702257" y="2142699"/>
            <a:ext cx="2661313" cy="423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74791" y="3000058"/>
            <a:ext cx="2784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1C546B"/>
                </a:solidFill>
                <a:latin typeface="+mj-lt"/>
              </a:rPr>
              <a:t>Sequencing</a:t>
            </a:r>
            <a:endParaRPr lang="en-US" sz="3600" dirty="0">
              <a:solidFill>
                <a:srgbClr val="1C546B"/>
              </a:solidFill>
              <a:latin typeface="+mj-lt"/>
            </a:endParaRPr>
          </a:p>
        </p:txBody>
      </p:sp>
      <p:pic>
        <p:nvPicPr>
          <p:cNvPr id="13314" name="Picture 2" descr="Image result for d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60" y="1381144"/>
            <a:ext cx="985388" cy="292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2579427" y="2660546"/>
            <a:ext cx="2784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C546B"/>
                </a:solidFill>
                <a:latin typeface="+mj-lt"/>
              </a:rPr>
              <a:t>Reverse Transcriptase</a:t>
            </a:r>
            <a:endParaRPr lang="en-US" sz="2400" dirty="0">
              <a:solidFill>
                <a:srgbClr val="1C546B"/>
              </a:solidFill>
              <a:latin typeface="+mj-lt"/>
            </a:endParaRPr>
          </a:p>
        </p:txBody>
      </p:sp>
      <p:sp>
        <p:nvSpPr>
          <p:cNvPr id="44" name="Right Arrow 43"/>
          <p:cNvSpPr/>
          <p:nvPr/>
        </p:nvSpPr>
        <p:spPr>
          <a:xfrm>
            <a:off x="6636207" y="2347415"/>
            <a:ext cx="2661313" cy="423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9358934" y="1819533"/>
            <a:ext cx="28918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Sequence for a mosquito-adapted virus</a:t>
            </a:r>
            <a:endParaRPr lang="en-US" sz="32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Curved Down Arrow 6"/>
          <p:cNvSpPr/>
          <p:nvPr/>
        </p:nvSpPr>
        <p:spPr>
          <a:xfrm rot="5400000">
            <a:off x="9553540" y="4340099"/>
            <a:ext cx="2106476" cy="103229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8" name="Picture 47"/>
          <p:cNvPicPr/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23" t="27316" r="28733" b="25686"/>
          <a:stretch/>
        </p:blipFill>
        <p:spPr>
          <a:xfrm>
            <a:off x="1497684" y="4774318"/>
            <a:ext cx="472794" cy="14169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93" t="27108" b="25856"/>
          <a:stretch/>
        </p:blipFill>
        <p:spPr>
          <a:xfrm>
            <a:off x="1970478" y="4774318"/>
            <a:ext cx="3156693" cy="14185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93" t="27108" b="25856"/>
          <a:stretch/>
        </p:blipFill>
        <p:spPr>
          <a:xfrm>
            <a:off x="6292106" y="4774318"/>
            <a:ext cx="3156693" cy="141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11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559678"/>
            <a:ext cx="10975075" cy="846041"/>
          </a:xfrm>
        </p:spPr>
        <p:txBody>
          <a:bodyPr/>
          <a:lstStyle/>
          <a:p>
            <a:r>
              <a:rPr lang="en-US" dirty="0" smtClean="0"/>
              <a:t>Step 2: Test for Resistance</a:t>
            </a:r>
            <a:endParaRPr lang="en-US" dirty="0"/>
          </a:p>
        </p:txBody>
      </p:sp>
      <p:pic>
        <p:nvPicPr>
          <p:cNvPr id="22" name="Picture 21"/>
          <p:cNvPicPr/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23" t="27316" r="28733" b="25686"/>
          <a:stretch/>
        </p:blipFill>
        <p:spPr>
          <a:xfrm>
            <a:off x="400187" y="1877073"/>
            <a:ext cx="641445" cy="19715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93" t="27108" b="25856"/>
          <a:stretch/>
        </p:blipFill>
        <p:spPr>
          <a:xfrm>
            <a:off x="1041631" y="1895467"/>
            <a:ext cx="4346547" cy="19532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67040" y="1877073"/>
            <a:ext cx="59700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1C546B"/>
                </a:solidFill>
                <a:latin typeface="+mj-lt"/>
              </a:rPr>
              <a:t>Will the created sfRNA be resistant to </a:t>
            </a:r>
            <a:r>
              <a:rPr lang="en-US" sz="3200" dirty="0" smtClean="0">
                <a:solidFill>
                  <a:srgbClr val="1C546B"/>
                </a:solidFill>
                <a:latin typeface="+mj-lt"/>
              </a:rPr>
              <a:t>XRN1?</a:t>
            </a:r>
            <a:endParaRPr lang="en-US" sz="3200" dirty="0" smtClean="0">
              <a:solidFill>
                <a:srgbClr val="1C546B"/>
              </a:solidFill>
              <a:latin typeface="+mj-lt"/>
            </a:endParaRPr>
          </a:p>
          <a:p>
            <a:endParaRPr lang="en-US" sz="3200" dirty="0" smtClean="0">
              <a:solidFill>
                <a:srgbClr val="1C546B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1C546B"/>
                </a:solidFill>
                <a:latin typeface="+mj-lt"/>
              </a:rPr>
              <a:t>Do a fluorescence-based test</a:t>
            </a:r>
            <a:endParaRPr lang="en-US" sz="3200" dirty="0">
              <a:solidFill>
                <a:srgbClr val="1C546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655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559678"/>
            <a:ext cx="10975075" cy="84604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 2: Preparations for Resistance Test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7"/>
          <a:stretch/>
        </p:blipFill>
        <p:spPr>
          <a:xfrm>
            <a:off x="400187" y="1776635"/>
            <a:ext cx="5702037" cy="21908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94110" y="1917959"/>
            <a:ext cx="4942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1C546B"/>
                </a:solidFill>
                <a:latin typeface="+mj-lt"/>
              </a:rPr>
              <a:t>Add fluorescent </a:t>
            </a:r>
            <a:r>
              <a:rPr lang="en-US" sz="2800" dirty="0" smtClean="0">
                <a:solidFill>
                  <a:srgbClr val="1C546B"/>
                </a:solidFill>
                <a:latin typeface="+mj-lt"/>
              </a:rPr>
              <a:t>aptamer </a:t>
            </a:r>
            <a:endParaRPr lang="en-US" sz="2800" dirty="0">
              <a:solidFill>
                <a:srgbClr val="1C546B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57195" y="3736665"/>
            <a:ext cx="1702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C546B"/>
                </a:solidFill>
                <a:latin typeface="+mj-lt"/>
              </a:rPr>
              <a:t>Aptamer</a:t>
            </a:r>
            <a:endParaRPr lang="en-US" sz="2400" dirty="0">
              <a:solidFill>
                <a:srgbClr val="1C546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717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559678"/>
            <a:ext cx="10975075" cy="846041"/>
          </a:xfrm>
        </p:spPr>
        <p:txBody>
          <a:bodyPr>
            <a:normAutofit fontScale="90000"/>
          </a:bodyPr>
          <a:lstStyle/>
          <a:p>
            <a:r>
              <a:rPr lang="en-US" dirty="0"/>
              <a:t>Step 2: Preparations for Resistance Test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"/>
          <a:stretch/>
        </p:blipFill>
        <p:spPr>
          <a:xfrm>
            <a:off x="348343" y="1810096"/>
            <a:ext cx="5772711" cy="18158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72208" y="1810096"/>
            <a:ext cx="5821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B2B2B2"/>
                </a:solidFill>
                <a:latin typeface="+mj-lt"/>
              </a:rPr>
              <a:t>Add fluorescent aptamer</a:t>
            </a:r>
            <a:r>
              <a:rPr lang="en-US" sz="2800" dirty="0" smtClean="0">
                <a:solidFill>
                  <a:srgbClr val="1C546B"/>
                </a:solidFill>
                <a:latin typeface="+mj-lt"/>
              </a:rPr>
              <a:t/>
            </a:r>
            <a:br>
              <a:rPr lang="en-US" sz="2800" dirty="0" smtClean="0">
                <a:solidFill>
                  <a:srgbClr val="1C546B"/>
                </a:solidFill>
                <a:latin typeface="+mj-lt"/>
              </a:rPr>
            </a:br>
            <a:endParaRPr lang="en-US" sz="2800" dirty="0" smtClean="0">
              <a:solidFill>
                <a:srgbClr val="1C546B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1C546B"/>
                </a:solidFill>
                <a:latin typeface="+mj-lt"/>
              </a:rPr>
              <a:t>Add 40 nucleotide leader sequence with attached phosphate</a:t>
            </a:r>
          </a:p>
        </p:txBody>
      </p:sp>
    </p:spTree>
    <p:extLst>
      <p:ext uri="{BB962C8B-B14F-4D97-AF65-F5344CB8AC3E}">
        <p14:creationId xmlns:p14="http://schemas.microsoft.com/office/powerpoint/2010/main" val="224934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559678"/>
            <a:ext cx="10975075" cy="846041"/>
          </a:xfrm>
        </p:spPr>
        <p:txBody>
          <a:bodyPr>
            <a:normAutofit/>
          </a:bodyPr>
          <a:lstStyle/>
          <a:p>
            <a:r>
              <a:rPr lang="en-US" dirty="0"/>
              <a:t>Step 2: </a:t>
            </a:r>
            <a:r>
              <a:rPr lang="en-US" dirty="0" smtClean="0"/>
              <a:t>XRN1 Resistance </a:t>
            </a:r>
            <a:r>
              <a:rPr lang="en-US" dirty="0"/>
              <a:t>Test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"/>
          <a:stretch/>
        </p:blipFill>
        <p:spPr>
          <a:xfrm>
            <a:off x="1317171" y="1810096"/>
            <a:ext cx="4803883" cy="15111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72208" y="1810096"/>
            <a:ext cx="58214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B2B2B2"/>
                </a:solidFill>
                <a:latin typeface="+mj-lt"/>
              </a:rPr>
              <a:t>Add fluorescent aptamer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B2B2B2"/>
                </a:solidFill>
                <a:latin typeface="+mj-lt"/>
              </a:rPr>
              <a:t>Add 40 nucleotides leader sequences with attached phosphate</a:t>
            </a:r>
            <a:r>
              <a:rPr lang="en-US" sz="2800" dirty="0" smtClean="0">
                <a:solidFill>
                  <a:srgbClr val="1C546B"/>
                </a:solidFill>
                <a:latin typeface="+mj-lt"/>
              </a:rPr>
              <a:t/>
            </a:r>
            <a:br>
              <a:rPr lang="en-US" sz="2800" dirty="0" smtClean="0">
                <a:solidFill>
                  <a:srgbClr val="1C546B"/>
                </a:solidFill>
                <a:latin typeface="+mj-lt"/>
              </a:rPr>
            </a:br>
            <a:endParaRPr lang="en-US" sz="2800" dirty="0" smtClean="0">
              <a:solidFill>
                <a:srgbClr val="1C546B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1C546B"/>
                </a:solidFill>
                <a:latin typeface="+mj-lt"/>
              </a:rPr>
              <a:t>Add XRN1</a:t>
            </a:r>
          </a:p>
        </p:txBody>
      </p:sp>
      <p:sp>
        <p:nvSpPr>
          <p:cNvPr id="6" name="Pie 5"/>
          <p:cNvSpPr/>
          <p:nvPr/>
        </p:nvSpPr>
        <p:spPr>
          <a:xfrm rot="2966034">
            <a:off x="617252" y="2453108"/>
            <a:ext cx="1097528" cy="1438365"/>
          </a:xfrm>
          <a:prstGeom prst="pi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809" y="3798840"/>
            <a:ext cx="1746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1C546B"/>
                </a:solidFill>
                <a:latin typeface="+mj-lt"/>
              </a:rPr>
              <a:t>XRN1</a:t>
            </a:r>
            <a:endParaRPr lang="en-US" sz="2800" dirty="0">
              <a:solidFill>
                <a:srgbClr val="1C546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362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"/>
          <a:stretch/>
        </p:blipFill>
        <p:spPr>
          <a:xfrm>
            <a:off x="1371599" y="2107700"/>
            <a:ext cx="4269641" cy="13430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559678"/>
            <a:ext cx="10975075" cy="846041"/>
          </a:xfrm>
        </p:spPr>
        <p:txBody>
          <a:bodyPr/>
          <a:lstStyle/>
          <a:p>
            <a:r>
              <a:rPr lang="en-US" dirty="0" smtClean="0"/>
              <a:t>If sfRNA is viable…</a:t>
            </a:r>
            <a:endParaRPr lang="en-US" dirty="0"/>
          </a:p>
        </p:txBody>
      </p:sp>
      <p:sp>
        <p:nvSpPr>
          <p:cNvPr id="6" name="Pie 5"/>
          <p:cNvSpPr/>
          <p:nvPr/>
        </p:nvSpPr>
        <p:spPr>
          <a:xfrm rot="2966034">
            <a:off x="617252" y="2453108"/>
            <a:ext cx="1097528" cy="1438365"/>
          </a:xfrm>
          <a:prstGeom prst="pi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809" y="3798840"/>
            <a:ext cx="1746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1C546B"/>
                </a:solidFill>
                <a:latin typeface="+mj-lt"/>
              </a:rPr>
              <a:t>XRN1</a:t>
            </a:r>
            <a:endParaRPr lang="en-US" sz="2800" dirty="0">
              <a:solidFill>
                <a:srgbClr val="1C546B"/>
              </a:solidFill>
              <a:latin typeface="+mj-lt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889172" y="2873828"/>
            <a:ext cx="1338942" cy="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611" y="2107700"/>
            <a:ext cx="4034463" cy="147824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56505" y="3845006"/>
            <a:ext cx="4726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1C546B"/>
                </a:solidFill>
                <a:latin typeface="+mj-lt"/>
              </a:rPr>
              <a:t>Fluorescence will be maintained</a:t>
            </a:r>
            <a:endParaRPr lang="en-US" sz="2800" dirty="0">
              <a:solidFill>
                <a:srgbClr val="1C546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574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U-Turn Arrow 21"/>
          <p:cNvSpPr/>
          <p:nvPr/>
        </p:nvSpPr>
        <p:spPr>
          <a:xfrm flipH="1">
            <a:off x="2057400" y="1415630"/>
            <a:ext cx="7628021" cy="1005959"/>
          </a:xfrm>
          <a:prstGeom prst="uturnArrow">
            <a:avLst>
              <a:gd name="adj1" fmla="val 15432"/>
              <a:gd name="adj2" fmla="val 25000"/>
              <a:gd name="adj3" fmla="val 25000"/>
              <a:gd name="adj4" fmla="val 43750"/>
              <a:gd name="adj5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747" y="276252"/>
            <a:ext cx="11208327" cy="972239"/>
          </a:xfrm>
        </p:spPr>
        <p:txBody>
          <a:bodyPr/>
          <a:lstStyle/>
          <a:p>
            <a:r>
              <a:rPr lang="en-US" dirty="0" smtClean="0">
                <a:latin typeface="Century Schoolbook" panose="02040604050505020304" pitchFamily="18" charset="0"/>
              </a:rPr>
              <a:t>The dengue virus prefers humans  </a:t>
            </a:r>
            <a:endParaRPr lang="en-US" dirty="0">
              <a:latin typeface="Century Schoolbook" panose="02040604050505020304" pitchFamily="18" charset="0"/>
            </a:endParaRPr>
          </a:p>
        </p:txBody>
      </p:sp>
      <p:pic>
        <p:nvPicPr>
          <p:cNvPr id="3" name="Picture 2" descr="Image result for dengue viru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9" r="18158"/>
          <a:stretch/>
        </p:blipFill>
        <p:spPr bwMode="auto">
          <a:xfrm>
            <a:off x="8157488" y="1531917"/>
            <a:ext cx="3043989" cy="305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human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0" r="28673"/>
          <a:stretch/>
        </p:blipFill>
        <p:spPr bwMode="auto">
          <a:xfrm>
            <a:off x="1326353" y="2169590"/>
            <a:ext cx="1552075" cy="372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371" y="1147071"/>
            <a:ext cx="2751357" cy="2045038"/>
          </a:xfrm>
          <a:prstGeom prst="rect">
            <a:avLst/>
          </a:prstGeom>
        </p:spPr>
      </p:pic>
      <p:pic>
        <p:nvPicPr>
          <p:cNvPr id="7" name="Picture 2" descr="Image result for monkey silhouet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938" y="3145673"/>
            <a:ext cx="3924486" cy="274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U-Turn Arrow 22"/>
          <p:cNvSpPr/>
          <p:nvPr/>
        </p:nvSpPr>
        <p:spPr>
          <a:xfrm flipH="1" flipV="1">
            <a:off x="7255042" y="4277753"/>
            <a:ext cx="2424440" cy="1179093"/>
          </a:xfrm>
          <a:prstGeom prst="uturnArrow">
            <a:avLst>
              <a:gd name="adj1" fmla="val 15432"/>
              <a:gd name="adj2" fmla="val 25000"/>
              <a:gd name="adj3" fmla="val 25000"/>
              <a:gd name="adj4" fmla="val 43750"/>
              <a:gd name="adj5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424" y="4561881"/>
            <a:ext cx="2172872" cy="161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1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"/>
          <a:stretch/>
        </p:blipFill>
        <p:spPr>
          <a:xfrm>
            <a:off x="1371599" y="2107700"/>
            <a:ext cx="4269641" cy="13430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559678"/>
            <a:ext cx="10975075" cy="846041"/>
          </a:xfrm>
        </p:spPr>
        <p:txBody>
          <a:bodyPr/>
          <a:lstStyle/>
          <a:p>
            <a:r>
              <a:rPr lang="en-US" dirty="0" smtClean="0"/>
              <a:t>If sfRNA isn’t viable…</a:t>
            </a:r>
            <a:endParaRPr lang="en-US" dirty="0"/>
          </a:p>
        </p:txBody>
      </p:sp>
      <p:sp>
        <p:nvSpPr>
          <p:cNvPr id="6" name="Pie 5"/>
          <p:cNvSpPr/>
          <p:nvPr/>
        </p:nvSpPr>
        <p:spPr>
          <a:xfrm rot="2966034">
            <a:off x="617252" y="2453108"/>
            <a:ext cx="1097528" cy="1438365"/>
          </a:xfrm>
          <a:prstGeom prst="pi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809" y="3798840"/>
            <a:ext cx="1746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1C546B"/>
                </a:solidFill>
                <a:latin typeface="+mj-lt"/>
              </a:rPr>
              <a:t>XRN1</a:t>
            </a:r>
            <a:endParaRPr lang="en-US" sz="2800" dirty="0">
              <a:solidFill>
                <a:srgbClr val="1C546B"/>
              </a:solidFill>
              <a:latin typeface="+mj-lt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889172" y="2873828"/>
            <a:ext cx="1338942" cy="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nucleotide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912" y="3138481"/>
            <a:ext cx="1421781" cy="78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nucleotide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30168">
            <a:off x="8454166" y="2432052"/>
            <a:ext cx="1255347" cy="69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nucleotide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41134">
            <a:off x="7478490" y="2457366"/>
            <a:ext cx="1352973" cy="83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nucleotide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66302">
            <a:off x="9398878" y="2755828"/>
            <a:ext cx="1352973" cy="83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556822" y="4322060"/>
            <a:ext cx="5358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1C546B"/>
                </a:solidFill>
                <a:latin typeface="+mj-lt"/>
              </a:rPr>
              <a:t>Complete degradation of RNA</a:t>
            </a:r>
            <a:endParaRPr lang="en-US" sz="2800" dirty="0">
              <a:solidFill>
                <a:srgbClr val="1C546B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31964" y="5528878"/>
            <a:ext cx="2805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1C546B"/>
                </a:solidFill>
                <a:latin typeface="+mj-lt"/>
              </a:rPr>
              <a:t>No fluorescence</a:t>
            </a:r>
            <a:endParaRPr lang="en-US" sz="2800" dirty="0">
              <a:solidFill>
                <a:srgbClr val="1C546B"/>
              </a:solidFill>
              <a:latin typeface="+mj-lt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8942916" y="4911017"/>
            <a:ext cx="21771" cy="6628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36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559678"/>
            <a:ext cx="10975075" cy="846041"/>
          </a:xfrm>
        </p:spPr>
        <p:txBody>
          <a:bodyPr/>
          <a:lstStyle/>
          <a:p>
            <a:r>
              <a:rPr lang="en-US" dirty="0" smtClean="0"/>
              <a:t>Step 3: Test for Virulence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9750" y="1744781"/>
            <a:ext cx="58214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1C546B"/>
                </a:solidFill>
                <a:latin typeface="+mj-lt"/>
              </a:rPr>
              <a:t>Will sfRNA decrease immune response?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1C546B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1C546B"/>
                </a:solidFill>
                <a:latin typeface="+mj-lt"/>
              </a:rPr>
              <a:t>Do an ELISA assay</a:t>
            </a:r>
          </a:p>
        </p:txBody>
      </p:sp>
      <p:pic>
        <p:nvPicPr>
          <p:cNvPr id="13" name="Picture 12" descr="Image result for dengue viru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9" r="18158"/>
          <a:stretch/>
        </p:blipFill>
        <p:spPr bwMode="auto">
          <a:xfrm>
            <a:off x="10001556" y="2652722"/>
            <a:ext cx="784662" cy="78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Up Arrow 13"/>
          <p:cNvSpPr/>
          <p:nvPr/>
        </p:nvSpPr>
        <p:spPr>
          <a:xfrm>
            <a:off x="10629581" y="1868352"/>
            <a:ext cx="1007512" cy="226757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Image result for dengue viru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9" r="18158"/>
          <a:stretch/>
        </p:blipFill>
        <p:spPr bwMode="auto">
          <a:xfrm>
            <a:off x="9532149" y="2336012"/>
            <a:ext cx="811953" cy="81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Image result for dengue viru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9" r="18158"/>
          <a:stretch/>
        </p:blipFill>
        <p:spPr bwMode="auto">
          <a:xfrm>
            <a:off x="9469748" y="1897945"/>
            <a:ext cx="878389" cy="88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mage result for dengue viru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9" r="18158"/>
          <a:stretch/>
        </p:blipFill>
        <p:spPr bwMode="auto">
          <a:xfrm>
            <a:off x="9242799" y="2906405"/>
            <a:ext cx="1390652" cy="139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041246" y="2785103"/>
            <a:ext cx="2887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1C546B"/>
                </a:solidFill>
                <a:latin typeface="+mj-lt"/>
              </a:rPr>
              <a:t>Immune Response</a:t>
            </a:r>
            <a:endParaRPr lang="en-US" sz="4800" dirty="0">
              <a:solidFill>
                <a:srgbClr val="1C546B"/>
              </a:solidFill>
              <a:latin typeface="+mj-lt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5209035" y="3439439"/>
            <a:ext cx="1023582" cy="24293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62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93" t="27108" b="25856"/>
          <a:stretch/>
        </p:blipFill>
        <p:spPr>
          <a:xfrm>
            <a:off x="7946246" y="5001867"/>
            <a:ext cx="3149215" cy="1415158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10316603" y="4819938"/>
            <a:ext cx="1256715" cy="177901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559678"/>
            <a:ext cx="10975075" cy="846041"/>
          </a:xfrm>
        </p:spPr>
        <p:txBody>
          <a:bodyPr/>
          <a:lstStyle/>
          <a:p>
            <a:r>
              <a:rPr lang="en-US" dirty="0" smtClean="0"/>
              <a:t>Step 3: Test for Virulence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93" t="27108" b="25856"/>
          <a:stretch/>
        </p:blipFill>
        <p:spPr>
          <a:xfrm>
            <a:off x="6606189" y="1800046"/>
            <a:ext cx="3149215" cy="141515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976546" y="1618117"/>
            <a:ext cx="1256715" cy="177901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6836" y="1747955"/>
            <a:ext cx="58214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B2B2B2"/>
                </a:solidFill>
                <a:latin typeface="+mj-lt"/>
              </a:rPr>
              <a:t>Will sfRNA decrease immune response? </a:t>
            </a:r>
            <a:r>
              <a:rPr lang="en-US" sz="2800" dirty="0" smtClean="0">
                <a:solidFill>
                  <a:srgbClr val="1C546B"/>
                </a:solidFill>
                <a:latin typeface="+mj-lt"/>
              </a:rPr>
              <a:t/>
            </a:r>
            <a:br>
              <a:rPr lang="en-US" sz="2800" dirty="0" smtClean="0">
                <a:solidFill>
                  <a:srgbClr val="1C546B"/>
                </a:solidFill>
                <a:latin typeface="+mj-lt"/>
              </a:rPr>
            </a:br>
            <a:endParaRPr lang="en-US" sz="2800" dirty="0" smtClean="0">
              <a:solidFill>
                <a:srgbClr val="1C546B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1C546B"/>
                </a:solidFill>
                <a:latin typeface="+mj-lt"/>
              </a:rPr>
              <a:t>Infect cells with sfRNA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1C546B"/>
                </a:solidFill>
                <a:latin typeface="+mj-lt"/>
              </a:rPr>
              <a:t>Examine the amount of signaling proteins produced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93" t="27108" b="25856"/>
          <a:stretch/>
        </p:blipFill>
        <p:spPr>
          <a:xfrm>
            <a:off x="6128332" y="3718032"/>
            <a:ext cx="3149215" cy="1415158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8498689" y="3536103"/>
            <a:ext cx="1256715" cy="177901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18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Expected Results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n-US" sz="2400" dirty="0">
                <a:solidFill>
                  <a:srgbClr val="1C546B"/>
                </a:solidFill>
                <a:latin typeface="+mj-lt"/>
              </a:rPr>
              <a:t>Duplicated </a:t>
            </a:r>
            <a:r>
              <a:rPr lang="en-US" sz="2400" dirty="0" smtClean="0">
                <a:solidFill>
                  <a:srgbClr val="1C546B"/>
                </a:solidFill>
                <a:latin typeface="+mj-lt"/>
              </a:rPr>
              <a:t>stem loop sfRNA </a:t>
            </a:r>
            <a:r>
              <a:rPr lang="en-US" sz="2400" dirty="0">
                <a:solidFill>
                  <a:srgbClr val="1C546B"/>
                </a:solidFill>
                <a:latin typeface="+mj-lt"/>
              </a:rPr>
              <a:t>should be </a:t>
            </a:r>
            <a:r>
              <a:rPr lang="en-US" sz="2400" dirty="0" smtClean="0">
                <a:solidFill>
                  <a:srgbClr val="1C546B"/>
                </a:solidFill>
                <a:latin typeface="+mj-lt"/>
              </a:rPr>
              <a:t>virulent</a:t>
            </a:r>
          </a:p>
          <a:p>
            <a:pPr marL="688086" lvl="1" indent="-285750"/>
            <a:r>
              <a:rPr lang="en-US" sz="2200" dirty="0" smtClean="0">
                <a:solidFill>
                  <a:srgbClr val="1C546B"/>
                </a:solidFill>
                <a:latin typeface="+mj-lt"/>
              </a:rPr>
              <a:t>Will show low levels of signaling proteins</a:t>
            </a:r>
          </a:p>
          <a:p>
            <a:pPr marL="688086" lvl="1" indent="-285750"/>
            <a:r>
              <a:rPr lang="en-US" sz="2200" dirty="0" smtClean="0">
                <a:solidFill>
                  <a:srgbClr val="1C546B"/>
                </a:solidFill>
                <a:latin typeface="+mj-lt"/>
              </a:rPr>
              <a:t>XRN1 resistant</a:t>
            </a:r>
          </a:p>
          <a:p>
            <a:pPr marL="688086" lvl="1" indent="-285750"/>
            <a:r>
              <a:rPr lang="en-US" sz="2200" dirty="0" smtClean="0">
                <a:solidFill>
                  <a:srgbClr val="1C546B"/>
                </a:solidFill>
                <a:latin typeface="+mj-lt"/>
              </a:rPr>
              <a:t>Since:</a:t>
            </a:r>
          </a:p>
          <a:p>
            <a:pPr marL="1145286" lvl="2" indent="-285750"/>
            <a:r>
              <a:rPr lang="en-US" sz="2000" dirty="0" smtClean="0">
                <a:solidFill>
                  <a:srgbClr val="1C546B"/>
                </a:solidFill>
                <a:latin typeface="+mj-lt"/>
              </a:rPr>
              <a:t>Second stem loop will provide it the advantage to grow in a human environment</a:t>
            </a:r>
            <a:endParaRPr lang="en-US" sz="2000" dirty="0">
              <a:solidFill>
                <a:srgbClr val="1C546B"/>
              </a:solidFill>
              <a:latin typeface="+mj-lt"/>
            </a:endParaRPr>
          </a:p>
          <a:p>
            <a:pPr marL="285750" indent="-285750"/>
            <a:r>
              <a:rPr lang="en-US" sz="2400" dirty="0" smtClean="0">
                <a:solidFill>
                  <a:srgbClr val="1C546B"/>
                </a:solidFill>
                <a:latin typeface="+mj-lt"/>
              </a:rPr>
              <a:t>The one stem loop sfRNA should show low virulence </a:t>
            </a:r>
          </a:p>
          <a:p>
            <a:pPr marL="688086" lvl="1" indent="-285750"/>
            <a:r>
              <a:rPr lang="en-US" sz="2200" dirty="0" smtClean="0">
                <a:solidFill>
                  <a:srgbClr val="1C546B"/>
                </a:solidFill>
                <a:latin typeface="+mj-lt"/>
              </a:rPr>
              <a:t>XRN1 resistant</a:t>
            </a:r>
          </a:p>
          <a:p>
            <a:pPr marL="0" indent="0">
              <a:buNone/>
            </a:pPr>
            <a:endParaRPr lang="en-US" sz="2200" dirty="0">
              <a:solidFill>
                <a:srgbClr val="1C546B"/>
              </a:solidFill>
              <a:latin typeface="+mj-lt"/>
            </a:endParaRPr>
          </a:p>
          <a:p>
            <a:endParaRPr lang="en-US" dirty="0">
              <a:solidFill>
                <a:srgbClr val="1C546B"/>
              </a:solidFill>
              <a:latin typeface="+mj-lt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23" t="27316" r="28733" b="25686"/>
          <a:stretch/>
        </p:blipFill>
        <p:spPr>
          <a:xfrm>
            <a:off x="756151" y="2410784"/>
            <a:ext cx="465503" cy="15736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93" t="27108" b="25856"/>
          <a:stretch/>
        </p:blipFill>
        <p:spPr>
          <a:xfrm>
            <a:off x="1221654" y="2410784"/>
            <a:ext cx="3502022" cy="15736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93" t="27108" b="25856"/>
          <a:stretch/>
        </p:blipFill>
        <p:spPr>
          <a:xfrm>
            <a:off x="756151" y="4319098"/>
            <a:ext cx="3967525" cy="17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7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U-Turn Arrow 21"/>
          <p:cNvSpPr/>
          <p:nvPr/>
        </p:nvSpPr>
        <p:spPr>
          <a:xfrm flipH="1">
            <a:off x="2057400" y="1415630"/>
            <a:ext cx="7628021" cy="1005959"/>
          </a:xfrm>
          <a:prstGeom prst="uturnArrow">
            <a:avLst>
              <a:gd name="adj1" fmla="val 15432"/>
              <a:gd name="adj2" fmla="val 25000"/>
              <a:gd name="adj3" fmla="val 25000"/>
              <a:gd name="adj4" fmla="val 43750"/>
              <a:gd name="adj5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747" y="276252"/>
            <a:ext cx="11208327" cy="972239"/>
          </a:xfrm>
        </p:spPr>
        <p:txBody>
          <a:bodyPr/>
          <a:lstStyle/>
          <a:p>
            <a:r>
              <a:rPr lang="en-US" dirty="0" smtClean="0"/>
              <a:t>The dengue virus prefers humans  </a:t>
            </a:r>
            <a:endParaRPr lang="en-US" dirty="0"/>
          </a:p>
        </p:txBody>
      </p:sp>
      <p:pic>
        <p:nvPicPr>
          <p:cNvPr id="3" name="Picture 2" descr="Image result for dengue viru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9" r="18158"/>
          <a:stretch/>
        </p:blipFill>
        <p:spPr bwMode="auto">
          <a:xfrm>
            <a:off x="8157488" y="1531917"/>
            <a:ext cx="3043989" cy="305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human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0" r="28673"/>
          <a:stretch/>
        </p:blipFill>
        <p:spPr bwMode="auto">
          <a:xfrm>
            <a:off x="1326353" y="2169590"/>
            <a:ext cx="1552075" cy="372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371" y="1147071"/>
            <a:ext cx="2751357" cy="2045038"/>
          </a:xfrm>
          <a:prstGeom prst="rect">
            <a:avLst/>
          </a:prstGeom>
        </p:spPr>
      </p:pic>
      <p:sp>
        <p:nvSpPr>
          <p:cNvPr id="23" name="U-Turn Arrow 22"/>
          <p:cNvSpPr/>
          <p:nvPr/>
        </p:nvSpPr>
        <p:spPr>
          <a:xfrm flipH="1" flipV="1">
            <a:off x="7255042" y="4277753"/>
            <a:ext cx="2424440" cy="1179093"/>
          </a:xfrm>
          <a:prstGeom prst="uturnArrow">
            <a:avLst>
              <a:gd name="adj1" fmla="val 15432"/>
              <a:gd name="adj2" fmla="val 25000"/>
              <a:gd name="adj3" fmla="val 25000"/>
              <a:gd name="adj4" fmla="val 43750"/>
              <a:gd name="adj5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424" y="4561881"/>
            <a:ext cx="2172872" cy="1615060"/>
          </a:xfrm>
          <a:prstGeom prst="rect">
            <a:avLst/>
          </a:prstGeom>
        </p:spPr>
      </p:pic>
      <p:pic>
        <p:nvPicPr>
          <p:cNvPr id="10" name="Picture 4" descr="Image result for human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0" r="28673"/>
          <a:stretch/>
        </p:blipFill>
        <p:spPr bwMode="auto">
          <a:xfrm>
            <a:off x="5812060" y="3005687"/>
            <a:ext cx="1552075" cy="372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05985" y="4389112"/>
            <a:ext cx="33919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1C546B"/>
                </a:solidFill>
                <a:latin typeface="+mj-lt"/>
              </a:rPr>
              <a:t>How do we stop this cycle?</a:t>
            </a:r>
            <a:endParaRPr lang="en-US" sz="3200" dirty="0">
              <a:solidFill>
                <a:srgbClr val="1C546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850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193" y="485936"/>
            <a:ext cx="11694695" cy="89614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How does the dengue virus survive in a host?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259" y="3223329"/>
            <a:ext cx="3408124" cy="2533202"/>
          </a:xfrm>
          <a:prstGeom prst="rect">
            <a:avLst/>
          </a:prstGeom>
        </p:spPr>
      </p:pic>
      <p:sp>
        <p:nvSpPr>
          <p:cNvPr id="7" name="Curved Down Arrow 6"/>
          <p:cNvSpPr/>
          <p:nvPr/>
        </p:nvSpPr>
        <p:spPr>
          <a:xfrm flipH="1">
            <a:off x="8587764" y="2433539"/>
            <a:ext cx="2267717" cy="102885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Image result for dengue viru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9" r="18158"/>
          <a:stretch/>
        </p:blipFill>
        <p:spPr bwMode="auto">
          <a:xfrm>
            <a:off x="10058880" y="2579556"/>
            <a:ext cx="1937008" cy="194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rna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7" r="29234"/>
          <a:stretch/>
        </p:blipFill>
        <p:spPr bwMode="auto">
          <a:xfrm>
            <a:off x="10497910" y="2234015"/>
            <a:ext cx="1275764" cy="263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396" y="1954530"/>
            <a:ext cx="5821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1C546B"/>
                </a:solidFill>
                <a:latin typeface="+mj-lt"/>
              </a:rPr>
              <a:t>Affects humans and mosquitoes</a:t>
            </a:r>
            <a:br>
              <a:rPr lang="en-US" sz="2800" dirty="0" smtClean="0">
                <a:solidFill>
                  <a:srgbClr val="1C546B"/>
                </a:solidFill>
                <a:latin typeface="+mj-lt"/>
              </a:rPr>
            </a:br>
            <a:endParaRPr lang="en-US" sz="2800" dirty="0" smtClean="0">
              <a:solidFill>
                <a:srgbClr val="1C546B"/>
              </a:solidFill>
              <a:latin typeface="+mj-lt"/>
            </a:endParaRPr>
          </a:p>
        </p:txBody>
      </p:sp>
      <p:pic>
        <p:nvPicPr>
          <p:cNvPr id="9" name="Picture 4" descr="Image result for human imag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0" r="28673"/>
          <a:stretch/>
        </p:blipFill>
        <p:spPr bwMode="auto">
          <a:xfrm>
            <a:off x="5565846" y="2169590"/>
            <a:ext cx="1552075" cy="372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rved Down Arrow 9"/>
          <p:cNvSpPr/>
          <p:nvPr/>
        </p:nvSpPr>
        <p:spPr>
          <a:xfrm flipH="1">
            <a:off x="6587259" y="1754660"/>
            <a:ext cx="4420622" cy="102885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82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347" y="559678"/>
            <a:ext cx="11694695" cy="89614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How does the dengue virus survive in a host?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259" y="3223329"/>
            <a:ext cx="3408124" cy="2533202"/>
          </a:xfrm>
          <a:prstGeom prst="rect">
            <a:avLst/>
          </a:prstGeom>
        </p:spPr>
      </p:pic>
      <p:sp>
        <p:nvSpPr>
          <p:cNvPr id="7" name="Curved Down Arrow 6"/>
          <p:cNvSpPr/>
          <p:nvPr/>
        </p:nvSpPr>
        <p:spPr>
          <a:xfrm flipH="1">
            <a:off x="8587764" y="2433539"/>
            <a:ext cx="2267717" cy="102885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Image result for dengue viru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9" r="18158"/>
          <a:stretch/>
        </p:blipFill>
        <p:spPr bwMode="auto">
          <a:xfrm>
            <a:off x="10058880" y="2579556"/>
            <a:ext cx="1937008" cy="194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rna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7" r="29234"/>
          <a:stretch/>
        </p:blipFill>
        <p:spPr bwMode="auto">
          <a:xfrm>
            <a:off x="10497910" y="2234015"/>
            <a:ext cx="1275764" cy="263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396" y="1954530"/>
            <a:ext cx="5821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B2B2B2"/>
                </a:solidFill>
                <a:latin typeface="+mj-lt"/>
              </a:rPr>
              <a:t>Affects humans and mosquitoes</a:t>
            </a:r>
            <a:r>
              <a:rPr lang="en-US" sz="2800" dirty="0" smtClean="0">
                <a:solidFill>
                  <a:srgbClr val="1C546B"/>
                </a:solidFill>
                <a:latin typeface="+mj-lt"/>
              </a:rPr>
              <a:t/>
            </a:r>
            <a:br>
              <a:rPr lang="en-US" sz="2800" dirty="0" smtClean="0">
                <a:solidFill>
                  <a:srgbClr val="1C546B"/>
                </a:solidFill>
                <a:latin typeface="+mj-lt"/>
              </a:rPr>
            </a:br>
            <a:endParaRPr lang="en-US" sz="2800" dirty="0" smtClean="0">
              <a:solidFill>
                <a:srgbClr val="1C546B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1C546B"/>
                </a:solidFill>
                <a:latin typeface="+mj-lt"/>
              </a:rPr>
              <a:t>How to adapt? Mutations</a:t>
            </a:r>
          </a:p>
        </p:txBody>
      </p:sp>
      <p:pic>
        <p:nvPicPr>
          <p:cNvPr id="9" name="Picture 4" descr="Image result for human imag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0" r="28673"/>
          <a:stretch/>
        </p:blipFill>
        <p:spPr bwMode="auto">
          <a:xfrm>
            <a:off x="5565846" y="2169590"/>
            <a:ext cx="1552075" cy="372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rved Down Arrow 9"/>
          <p:cNvSpPr/>
          <p:nvPr/>
        </p:nvSpPr>
        <p:spPr>
          <a:xfrm flipH="1">
            <a:off x="6587259" y="1754660"/>
            <a:ext cx="4420622" cy="102885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778825" y="3461974"/>
            <a:ext cx="207264" cy="195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5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559678"/>
            <a:ext cx="11197389" cy="1040522"/>
          </a:xfrm>
        </p:spPr>
        <p:txBody>
          <a:bodyPr/>
          <a:lstStyle/>
          <a:p>
            <a:r>
              <a:rPr lang="en-US" dirty="0" smtClean="0"/>
              <a:t>Dengue genome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49" y="2313933"/>
            <a:ext cx="11398836" cy="197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141" y="559678"/>
            <a:ext cx="9301248" cy="104052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5’ and 3’UTR have stem loops</a:t>
            </a:r>
            <a:endParaRPr lang="en-US" sz="4000" dirty="0"/>
          </a:p>
        </p:txBody>
      </p:sp>
      <p:pic>
        <p:nvPicPr>
          <p:cNvPr id="16" name="Picture 15" descr="Image result for hair pin loo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52496" y="3138165"/>
            <a:ext cx="4219514" cy="287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14" y="4190894"/>
            <a:ext cx="6772129" cy="2090163"/>
          </a:xfrm>
          <a:prstGeom prst="rect">
            <a:avLst/>
          </a:prstGeom>
        </p:spPr>
      </p:pic>
      <p:sp>
        <p:nvSpPr>
          <p:cNvPr id="32" name="Curved Down Arrow 31"/>
          <p:cNvSpPr/>
          <p:nvPr/>
        </p:nvSpPr>
        <p:spPr>
          <a:xfrm flipH="1">
            <a:off x="1851973" y="3981253"/>
            <a:ext cx="4420622" cy="102885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402286" y="5235975"/>
            <a:ext cx="140425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6014" y="1543176"/>
            <a:ext cx="66230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1C546B"/>
                </a:solidFill>
                <a:latin typeface="+mj-lt"/>
              </a:rPr>
              <a:t>RNA can fold to form hairpin or stem loops</a:t>
            </a:r>
            <a:br>
              <a:rPr lang="en-US" sz="2800" dirty="0" smtClean="0">
                <a:solidFill>
                  <a:srgbClr val="1C546B"/>
                </a:solidFill>
                <a:latin typeface="+mj-lt"/>
              </a:rPr>
            </a:br>
            <a:endParaRPr lang="en-US" sz="2800" dirty="0" smtClean="0">
              <a:solidFill>
                <a:srgbClr val="1C546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443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559678"/>
            <a:ext cx="11197389" cy="1040522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engue genome with stem loops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07" y="2602366"/>
            <a:ext cx="10655480" cy="261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9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07151B"/>
      </a:dk2>
      <a:lt2>
        <a:srgbClr val="F2F3F3"/>
      </a:lt2>
      <a:accent1>
        <a:srgbClr val="1C546B"/>
      </a:accent1>
      <a:accent2>
        <a:srgbClr val="606968"/>
      </a:accent2>
      <a:accent3>
        <a:srgbClr val="8D8D35"/>
      </a:accent3>
      <a:accent4>
        <a:srgbClr val="D9A142"/>
      </a:accent4>
      <a:accent5>
        <a:srgbClr val="C47023"/>
      </a:accent5>
      <a:accent6>
        <a:srgbClr val="754D64"/>
      </a:accent6>
      <a:hlink>
        <a:srgbClr val="417E93"/>
      </a:hlink>
      <a:folHlink>
        <a:srgbClr val="A76D89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12434FFF-CE4A-40FC-99FF-CA1400F2E6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1262</TotalTime>
  <Words>450</Words>
  <Application>Microsoft Office PowerPoint</Application>
  <PresentationFormat>Widescreen</PresentationFormat>
  <Paragraphs>118</Paragraphs>
  <Slides>33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Century Schoolbook</vt:lpstr>
      <vt:lpstr>Corbel</vt:lpstr>
      <vt:lpstr>Headlines</vt:lpstr>
      <vt:lpstr>PowerPoint Presentation</vt:lpstr>
      <vt:lpstr>Outbreaks of Dengue</vt:lpstr>
      <vt:lpstr>The dengue virus prefers humans  </vt:lpstr>
      <vt:lpstr>The dengue virus prefers humans  </vt:lpstr>
      <vt:lpstr>How does the dengue virus survive in a host?</vt:lpstr>
      <vt:lpstr>How does the dengue virus survive in a host?</vt:lpstr>
      <vt:lpstr>Dengue genome</vt:lpstr>
      <vt:lpstr>5’ and 3’UTR have stem loops</vt:lpstr>
      <vt:lpstr>Dengue genome with stem loops</vt:lpstr>
      <vt:lpstr>Mutations will be host-specific: only allows survival in one host</vt:lpstr>
      <vt:lpstr>Duplication of a hair pin/stem loop</vt:lpstr>
      <vt:lpstr>How Duplication of Stem Loops Work</vt:lpstr>
      <vt:lpstr>How Duplication of Stem Loops Work</vt:lpstr>
      <vt:lpstr>How does the host respond to the dengue virus?</vt:lpstr>
      <vt:lpstr>XRN1 will try to degrade dengue genome</vt:lpstr>
      <vt:lpstr>Stem Loops will stall it</vt:lpstr>
      <vt:lpstr>Stem Loops will stall it</vt:lpstr>
      <vt:lpstr>sfRNA will bind to RNA-Binding Proteins</vt:lpstr>
      <vt:lpstr>Binding causes inactivation of RNA-Binding Proteins</vt:lpstr>
      <vt:lpstr>Two stem loops      vs.    one stem loop</vt:lpstr>
      <vt:lpstr>Step 1: Generate sfRNA</vt:lpstr>
      <vt:lpstr>Step 1: Generate sfRNA</vt:lpstr>
      <vt:lpstr>Step 1: Generate sfRNA</vt:lpstr>
      <vt:lpstr>Step 1: Generate sfRNA</vt:lpstr>
      <vt:lpstr>Step 2: Test for Resistance</vt:lpstr>
      <vt:lpstr>Step 2: Preparations for Resistance Test</vt:lpstr>
      <vt:lpstr>Step 2: Preparations for Resistance Test</vt:lpstr>
      <vt:lpstr>Step 2: XRN1 Resistance Test</vt:lpstr>
      <vt:lpstr>If sfRNA is viable…</vt:lpstr>
      <vt:lpstr>If sfRNA isn’t viable…</vt:lpstr>
      <vt:lpstr>Step 3: Test for Virulence</vt:lpstr>
      <vt:lpstr>Step 3: Test for Virulence</vt:lpstr>
      <vt:lpstr>Expected Results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Nikhita Puthuveetil</dc:creator>
  <cp:lastModifiedBy>Nikhita Puthuveetil</cp:lastModifiedBy>
  <cp:revision>105</cp:revision>
  <dcterms:created xsi:type="dcterms:W3CDTF">2017-05-01T17:40:58Z</dcterms:created>
  <dcterms:modified xsi:type="dcterms:W3CDTF">2017-05-11T05:47:17Z</dcterms:modified>
</cp:coreProperties>
</file>