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20" r:id="rId1"/>
  </p:sldMasterIdLst>
  <p:notesMasterIdLst>
    <p:notesMasterId r:id="rId13"/>
  </p:notesMasterIdLst>
  <p:sldIdLst>
    <p:sldId id="256" r:id="rId2"/>
    <p:sldId id="258" r:id="rId3"/>
    <p:sldId id="259" r:id="rId4"/>
    <p:sldId id="260" r:id="rId5"/>
    <p:sldId id="271" r:id="rId6"/>
    <p:sldId id="275" r:id="rId7"/>
    <p:sldId id="262" r:id="rId8"/>
    <p:sldId id="272" r:id="rId9"/>
    <p:sldId id="273" r:id="rId10"/>
    <p:sldId id="274"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84434" autoAdjust="0"/>
  </p:normalViewPr>
  <p:slideViewPr>
    <p:cSldViewPr snapToGrid="0" snapToObjects="1">
      <p:cViewPr varScale="1">
        <p:scale>
          <a:sx n="106" d="100"/>
          <a:sy n="106" d="100"/>
        </p:scale>
        <p:origin x="-170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05C822-F976-8B41-98A7-B8B4E9410654}" type="datetimeFigureOut">
              <a:rPr lang="en-US" smtClean="0"/>
              <a:t>5/9/17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0DA8A6-2EFF-5548-AB9F-02BE36C065B4}" type="slidenum">
              <a:rPr lang="en-US" smtClean="0"/>
              <a:t>‹#›</a:t>
            </a:fld>
            <a:endParaRPr lang="en-US"/>
          </a:p>
        </p:txBody>
      </p:sp>
    </p:spTree>
    <p:extLst>
      <p:ext uri="{BB962C8B-B14F-4D97-AF65-F5344CB8AC3E}">
        <p14:creationId xmlns:p14="http://schemas.microsoft.com/office/powerpoint/2010/main" val="1931948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www.hemophilia.ca</a:t>
            </a:r>
            <a:r>
              <a:rPr lang="en-US" dirty="0" smtClean="0"/>
              <a:t>/images/1395859030_400x282.gif</a:t>
            </a:r>
            <a:endParaRPr lang="en-US" dirty="0"/>
          </a:p>
        </p:txBody>
      </p:sp>
      <p:sp>
        <p:nvSpPr>
          <p:cNvPr id="4" name="Slide Number Placeholder 3"/>
          <p:cNvSpPr>
            <a:spLocks noGrp="1"/>
          </p:cNvSpPr>
          <p:nvPr>
            <p:ph type="sldNum" sz="quarter" idx="10"/>
          </p:nvPr>
        </p:nvSpPr>
        <p:spPr/>
        <p:txBody>
          <a:bodyPr/>
          <a:lstStyle/>
          <a:p>
            <a:fld id="{6A0DA8A6-2EFF-5548-AB9F-02BE36C065B4}" type="slidenum">
              <a:rPr lang="en-US" smtClean="0"/>
              <a:t>2</a:t>
            </a:fld>
            <a:endParaRPr lang="en-US"/>
          </a:p>
        </p:txBody>
      </p:sp>
    </p:spTree>
    <p:extLst>
      <p:ext uri="{BB962C8B-B14F-4D97-AF65-F5344CB8AC3E}">
        <p14:creationId xmlns:p14="http://schemas.microsoft.com/office/powerpoint/2010/main" val="509921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a:t>
            </a:r>
            <a:r>
              <a:rPr lang="en-US" baseline="0" dirty="0" smtClean="0"/>
              <a:t> from Wang et al. (1999)</a:t>
            </a:r>
            <a:endParaRPr lang="en-US" dirty="0"/>
          </a:p>
        </p:txBody>
      </p:sp>
      <p:sp>
        <p:nvSpPr>
          <p:cNvPr id="4" name="Slide Number Placeholder 3"/>
          <p:cNvSpPr>
            <a:spLocks noGrp="1"/>
          </p:cNvSpPr>
          <p:nvPr>
            <p:ph type="sldNum" sz="quarter" idx="10"/>
          </p:nvPr>
        </p:nvSpPr>
        <p:spPr/>
        <p:txBody>
          <a:bodyPr/>
          <a:lstStyle/>
          <a:p>
            <a:fld id="{6A0DA8A6-2EFF-5548-AB9F-02BE36C065B4}" type="slidenum">
              <a:rPr lang="en-US" smtClean="0"/>
              <a:t>7</a:t>
            </a:fld>
            <a:endParaRPr lang="en-US"/>
          </a:p>
        </p:txBody>
      </p:sp>
    </p:spTree>
    <p:extLst>
      <p:ext uri="{BB962C8B-B14F-4D97-AF65-F5344CB8AC3E}">
        <p14:creationId xmlns:p14="http://schemas.microsoft.com/office/powerpoint/2010/main" val="3955727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proteomics.case.edu</a:t>
            </a:r>
            <a:r>
              <a:rPr lang="en-US" dirty="0" smtClean="0"/>
              <a:t>/proteomics/</a:t>
            </a:r>
            <a:r>
              <a:rPr lang="en-US" dirty="0" err="1" smtClean="0"/>
              <a:t>westernblot-sm.jpg</a:t>
            </a:r>
            <a:endParaRPr lang="en-US" dirty="0"/>
          </a:p>
        </p:txBody>
      </p:sp>
      <p:sp>
        <p:nvSpPr>
          <p:cNvPr id="4" name="Slide Number Placeholder 3"/>
          <p:cNvSpPr>
            <a:spLocks noGrp="1"/>
          </p:cNvSpPr>
          <p:nvPr>
            <p:ph type="sldNum" sz="quarter" idx="10"/>
          </p:nvPr>
        </p:nvSpPr>
        <p:spPr/>
        <p:txBody>
          <a:bodyPr/>
          <a:lstStyle/>
          <a:p>
            <a:fld id="{6A0DA8A6-2EFF-5548-AB9F-02BE36C065B4}" type="slidenum">
              <a:rPr lang="en-US" smtClean="0"/>
              <a:t>8</a:t>
            </a:fld>
            <a:endParaRPr lang="en-US"/>
          </a:p>
        </p:txBody>
      </p:sp>
    </p:spTree>
    <p:extLst>
      <p:ext uri="{BB962C8B-B14F-4D97-AF65-F5344CB8AC3E}">
        <p14:creationId xmlns:p14="http://schemas.microsoft.com/office/powerpoint/2010/main" val="1854776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a:t>
            </a:r>
            <a:r>
              <a:rPr lang="en-US" dirty="0" err="1" smtClean="0"/>
              <a:t>www.enzolifesciences.com</a:t>
            </a:r>
            <a:r>
              <a:rPr lang="en-US" dirty="0" smtClean="0"/>
              <a:t>/</a:t>
            </a:r>
            <a:r>
              <a:rPr lang="en-US" dirty="0" err="1" smtClean="0"/>
              <a:t>fileadmin</a:t>
            </a:r>
            <a:r>
              <a:rPr lang="en-US" dirty="0" smtClean="0"/>
              <a:t>/</a:t>
            </a:r>
            <a:r>
              <a:rPr lang="en-US" dirty="0" err="1" smtClean="0"/>
              <a:t>redacteur</a:t>
            </a:r>
            <a:r>
              <a:rPr lang="en-US" dirty="0" smtClean="0"/>
              <a:t>/</a:t>
            </a:r>
            <a:r>
              <a:rPr lang="en-US" dirty="0" err="1" smtClean="0"/>
              <a:t>bilder</a:t>
            </a:r>
            <a:r>
              <a:rPr lang="en-US" dirty="0" smtClean="0"/>
              <a:t>/Platforms/</a:t>
            </a:r>
            <a:r>
              <a:rPr lang="en-US" dirty="0" err="1" smtClean="0"/>
              <a:t>Immunoassay_and_Assay_Development</a:t>
            </a:r>
            <a:r>
              <a:rPr lang="en-US" dirty="0" smtClean="0"/>
              <a:t>/</a:t>
            </a:r>
            <a:r>
              <a:rPr lang="en-US" dirty="0" err="1" smtClean="0"/>
              <a:t>Immunoassay_kits</a:t>
            </a:r>
            <a:r>
              <a:rPr lang="en-US" dirty="0" smtClean="0"/>
              <a:t>/2014-06-Immunoassay-ELISA-figure1.jpg</a:t>
            </a:r>
          </a:p>
          <a:p>
            <a:endParaRPr lang="en-US" dirty="0"/>
          </a:p>
        </p:txBody>
      </p:sp>
      <p:sp>
        <p:nvSpPr>
          <p:cNvPr id="4" name="Slide Number Placeholder 3"/>
          <p:cNvSpPr>
            <a:spLocks noGrp="1"/>
          </p:cNvSpPr>
          <p:nvPr>
            <p:ph type="sldNum" sz="quarter" idx="10"/>
          </p:nvPr>
        </p:nvSpPr>
        <p:spPr/>
        <p:txBody>
          <a:bodyPr/>
          <a:lstStyle/>
          <a:p>
            <a:fld id="{6A0DA8A6-2EFF-5548-AB9F-02BE36C065B4}" type="slidenum">
              <a:rPr lang="en-US" smtClean="0"/>
              <a:t>9</a:t>
            </a:fld>
            <a:endParaRPr lang="en-US"/>
          </a:p>
        </p:txBody>
      </p:sp>
    </p:spTree>
    <p:extLst>
      <p:ext uri="{BB962C8B-B14F-4D97-AF65-F5344CB8AC3E}">
        <p14:creationId xmlns:p14="http://schemas.microsoft.com/office/powerpoint/2010/main" val="2230582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diapharma.com</a:t>
            </a:r>
            <a:r>
              <a:rPr lang="en-US" dirty="0" smtClean="0"/>
              <a:t>/</a:t>
            </a:r>
            <a:r>
              <a:rPr lang="en-US" dirty="0" err="1" smtClean="0"/>
              <a:t>wp</a:t>
            </a:r>
            <a:r>
              <a:rPr lang="en-US" dirty="0" smtClean="0"/>
              <a:t>-content/uploads/2016/02/fviii_chromogenic_s.png.pagespeed.ce.VbOw0ZCrPf.png </a:t>
            </a:r>
            <a:r>
              <a:rPr lang="mr-IN" dirty="0" smtClean="0"/>
              <a:t>–</a:t>
            </a:r>
            <a:r>
              <a:rPr lang="en-US" dirty="0" smtClean="0"/>
              <a:t> Left image</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a:t>
            </a:r>
            <a:r>
              <a:rPr lang="en-US" dirty="0" err="1" smtClean="0"/>
              <a:t>diapharma.com</a:t>
            </a:r>
            <a:r>
              <a:rPr lang="en-US" dirty="0" smtClean="0"/>
              <a:t>/</a:t>
            </a:r>
            <a:r>
              <a:rPr lang="en-US" dirty="0" err="1" smtClean="0"/>
              <a:t>wp</a:t>
            </a:r>
            <a:r>
              <a:rPr lang="en-US" dirty="0" smtClean="0"/>
              <a:t>-content/uploads/2016/06/900020_950030_Rox_Factor_IX_FIX-A_Flyer_ML-00-00009REV02.pdf </a:t>
            </a:r>
            <a:r>
              <a:rPr lang="mr-IN" dirty="0" smtClean="0"/>
              <a:t>–</a:t>
            </a:r>
            <a:r>
              <a:rPr lang="en-US" dirty="0" smtClean="0"/>
              <a:t> Right image</a:t>
            </a:r>
          </a:p>
          <a:p>
            <a:endParaRPr lang="en-US" dirty="0"/>
          </a:p>
        </p:txBody>
      </p:sp>
      <p:sp>
        <p:nvSpPr>
          <p:cNvPr id="4" name="Slide Number Placeholder 3"/>
          <p:cNvSpPr>
            <a:spLocks noGrp="1"/>
          </p:cNvSpPr>
          <p:nvPr>
            <p:ph type="sldNum" sz="quarter" idx="10"/>
          </p:nvPr>
        </p:nvSpPr>
        <p:spPr/>
        <p:txBody>
          <a:bodyPr/>
          <a:lstStyle/>
          <a:p>
            <a:fld id="{6A0DA8A6-2EFF-5548-AB9F-02BE36C065B4}" type="slidenum">
              <a:rPr lang="en-US" smtClean="0"/>
              <a:t>10</a:t>
            </a:fld>
            <a:endParaRPr lang="en-US"/>
          </a:p>
        </p:txBody>
      </p:sp>
    </p:spTree>
    <p:extLst>
      <p:ext uri="{BB962C8B-B14F-4D97-AF65-F5344CB8AC3E}">
        <p14:creationId xmlns:p14="http://schemas.microsoft.com/office/powerpoint/2010/main" val="2707172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33D26B-DFC2-4248-8ED0-AD3E108CBDD7}" type="datetime1">
              <a:rPr lang="en-US" smtClean="0"/>
              <a:pPr/>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59EAA3-934B-41DB-B3B1-806F4BE5CC37}" type="datetime1">
              <a:rPr lang="en-US" smtClean="0"/>
              <a:pPr/>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5/9/17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B3498D-21C7-408B-8EF5-5B55DEF0BFD5}" type="datetime1">
              <a:rPr lang="en-US" smtClean="0"/>
              <a:pPr/>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DB246E-8FD1-42FF-94A4-E4133095C37A}" type="datetime1">
              <a:rPr lang="en-US" smtClean="0"/>
              <a:pPr/>
              <a:t>5/9/17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939D4-B818-4372-B1EE-7CB6D5BBC74A}" type="datetime1">
              <a:rPr lang="en-US" smtClean="0"/>
              <a:pPr/>
              <a:t>5/9/17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5/9/17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5/9/17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AFFF1-9C47-49F0-AE12-AF188F3F4E82}" type="datetime1">
              <a:rPr lang="en-US" smtClean="0"/>
              <a:pPr/>
              <a:t>5/9/17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821" r:id="rId1"/>
    <p:sldLayoutId id="2147484822" r:id="rId2"/>
    <p:sldLayoutId id="2147484823" r:id="rId3"/>
    <p:sldLayoutId id="2147484824" r:id="rId4"/>
    <p:sldLayoutId id="2147484825" r:id="rId5"/>
    <p:sldLayoutId id="2147484826" r:id="rId6"/>
    <p:sldLayoutId id="2147484827" r:id="rId7"/>
    <p:sldLayoutId id="2147484828" r:id="rId8"/>
    <p:sldLayoutId id="2147484829" r:id="rId9"/>
    <p:sldLayoutId id="2147484830" r:id="rId10"/>
    <p:sldLayoutId id="2147484831" r:id="rId11"/>
  </p:sldLayoutIdLst>
  <p:hf sldNum="0" hdr="0" ftr="0" dt="0"/>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b="1" dirty="0" err="1"/>
              <a:t>Furin</a:t>
            </a:r>
            <a:r>
              <a:rPr lang="en-US" b="1" dirty="0"/>
              <a:t>-Enhanced In Vivo Production of Factor IX</a:t>
            </a:r>
            <a:r>
              <a:rPr lang="en-US" dirty="0"/>
              <a:t> </a:t>
            </a:r>
          </a:p>
        </p:txBody>
      </p:sp>
      <p:sp>
        <p:nvSpPr>
          <p:cNvPr id="2" name="Subtitle 1"/>
          <p:cNvSpPr>
            <a:spLocks noGrp="1"/>
          </p:cNvSpPr>
          <p:nvPr>
            <p:ph type="subTitle" idx="1"/>
          </p:nvPr>
        </p:nvSpPr>
        <p:spPr/>
        <p:txBody>
          <a:bodyPr/>
          <a:lstStyle/>
          <a:p>
            <a:r>
              <a:rPr lang="en-US" dirty="0" smtClean="0"/>
              <a:t>Aarthi Prakash</a:t>
            </a:r>
          </a:p>
          <a:p>
            <a:r>
              <a:rPr lang="en-US" dirty="0" smtClean="0"/>
              <a:t>May 9, 2017</a:t>
            </a:r>
            <a:endParaRPr lang="en-US" dirty="0"/>
          </a:p>
        </p:txBody>
      </p:sp>
    </p:spTree>
    <p:extLst>
      <p:ext uri="{BB962C8B-B14F-4D97-AF65-F5344CB8AC3E}">
        <p14:creationId xmlns:p14="http://schemas.microsoft.com/office/powerpoint/2010/main" val="5821429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Chromogenic FIX Activity Assay</a:t>
            </a:r>
            <a:endParaRPr lang="en-US" dirty="0"/>
          </a:p>
        </p:txBody>
      </p:sp>
      <p:pic>
        <p:nvPicPr>
          <p:cNvPr id="4" name="Picture 3"/>
          <p:cNvPicPr>
            <a:picLocks noChangeAspect="1"/>
          </p:cNvPicPr>
          <p:nvPr/>
        </p:nvPicPr>
        <p:blipFill>
          <a:blip r:embed="rId3"/>
          <a:stretch>
            <a:fillRect/>
          </a:stretch>
        </p:blipFill>
        <p:spPr>
          <a:xfrm>
            <a:off x="457200" y="1869849"/>
            <a:ext cx="3849180" cy="3831360"/>
          </a:xfrm>
          <a:prstGeom prst="rect">
            <a:avLst/>
          </a:prstGeom>
        </p:spPr>
      </p:pic>
      <p:pic>
        <p:nvPicPr>
          <p:cNvPr id="7" name="Picture 6" descr="Screen Shot 2017-05-09 at 10.07.40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6781" y="1869849"/>
            <a:ext cx="4160019" cy="3830809"/>
          </a:xfrm>
          <a:prstGeom prst="rect">
            <a:avLst/>
          </a:prstGeom>
        </p:spPr>
      </p:pic>
    </p:spTree>
    <p:extLst>
      <p:ext uri="{BB962C8B-B14F-4D97-AF65-F5344CB8AC3E}">
        <p14:creationId xmlns:p14="http://schemas.microsoft.com/office/powerpoint/2010/main" val="7487891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083185"/>
            <a:ext cx="7772400" cy="1362075"/>
          </a:xfrm>
        </p:spPr>
        <p:txBody>
          <a:bodyPr/>
          <a:lstStyle/>
          <a:p>
            <a:pPr algn="ctr"/>
            <a:r>
              <a:rPr lang="en-US" dirty="0" smtClean="0"/>
              <a:t>Questions?</a:t>
            </a:r>
            <a:endParaRPr lang="en-US" dirty="0"/>
          </a:p>
        </p:txBody>
      </p:sp>
    </p:spTree>
    <p:extLst>
      <p:ext uri="{BB962C8B-B14F-4D97-AF65-F5344CB8AC3E}">
        <p14:creationId xmlns:p14="http://schemas.microsoft.com/office/powerpoint/2010/main" val="14805792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Hemophilia B</a:t>
            </a:r>
            <a:endParaRPr lang="en-US" dirty="0"/>
          </a:p>
        </p:txBody>
      </p:sp>
      <p:sp>
        <p:nvSpPr>
          <p:cNvPr id="3" name="Content Placeholder 2"/>
          <p:cNvSpPr>
            <a:spLocks noGrp="1"/>
          </p:cNvSpPr>
          <p:nvPr>
            <p:ph sz="half" idx="1"/>
          </p:nvPr>
        </p:nvSpPr>
        <p:spPr>
          <a:xfrm>
            <a:off x="457200" y="1600200"/>
            <a:ext cx="3380105" cy="4525963"/>
          </a:xfrm>
        </p:spPr>
        <p:txBody>
          <a:bodyPr>
            <a:normAutofit fontScale="92500" lnSpcReduction="20000"/>
          </a:bodyPr>
          <a:lstStyle/>
          <a:p>
            <a:r>
              <a:rPr lang="en-US" dirty="0" smtClean="0"/>
              <a:t>X-linked Recessive</a:t>
            </a:r>
          </a:p>
          <a:p>
            <a:r>
              <a:rPr lang="en-US" dirty="0" smtClean="0"/>
              <a:t>Mutated or reduced FIX</a:t>
            </a:r>
          </a:p>
          <a:p>
            <a:r>
              <a:rPr lang="en-US" dirty="0" smtClean="0"/>
              <a:t>1/30,000 Affected</a:t>
            </a:r>
          </a:p>
          <a:p>
            <a:r>
              <a:rPr lang="en-US" dirty="0" smtClean="0"/>
              <a:t>Prophylactic treatments </a:t>
            </a:r>
          </a:p>
          <a:p>
            <a:pPr lvl="1"/>
            <a:r>
              <a:rPr lang="en-US" dirty="0" smtClean="0"/>
              <a:t>Transient, reduced efficacy</a:t>
            </a:r>
          </a:p>
        </p:txBody>
      </p:sp>
      <p:pic>
        <p:nvPicPr>
          <p:cNvPr id="5" name="Picture 4"/>
          <p:cNvPicPr>
            <a:picLocks noChangeAspect="1"/>
          </p:cNvPicPr>
          <p:nvPr/>
        </p:nvPicPr>
        <p:blipFill>
          <a:blip r:embed="rId3"/>
          <a:stretch>
            <a:fillRect/>
          </a:stretch>
        </p:blipFill>
        <p:spPr>
          <a:xfrm>
            <a:off x="3837305" y="2016579"/>
            <a:ext cx="5080000" cy="3581400"/>
          </a:xfrm>
          <a:prstGeom prst="rect">
            <a:avLst/>
          </a:prstGeom>
        </p:spPr>
      </p:pic>
    </p:spTree>
    <p:extLst>
      <p:ext uri="{BB962C8B-B14F-4D97-AF65-F5344CB8AC3E}">
        <p14:creationId xmlns:p14="http://schemas.microsoft.com/office/powerpoint/2010/main" val="17945620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57200" y="481335"/>
            <a:ext cx="4040188" cy="1126352"/>
          </a:xfrm>
        </p:spPr>
        <p:txBody>
          <a:bodyPr>
            <a:normAutofit/>
          </a:bodyPr>
          <a:lstStyle/>
          <a:p>
            <a:pPr algn="ctr"/>
            <a:r>
              <a:rPr lang="en-US" sz="4000" dirty="0" smtClean="0"/>
              <a:t>Factor IX (FIX)</a:t>
            </a:r>
            <a:endParaRPr lang="en-US" sz="4000" dirty="0"/>
          </a:p>
        </p:txBody>
      </p:sp>
      <p:sp>
        <p:nvSpPr>
          <p:cNvPr id="3" name="Content Placeholder 2"/>
          <p:cNvSpPr>
            <a:spLocks noGrp="1"/>
          </p:cNvSpPr>
          <p:nvPr>
            <p:ph sz="half" idx="2"/>
          </p:nvPr>
        </p:nvSpPr>
        <p:spPr>
          <a:xfrm>
            <a:off x="457200" y="1810105"/>
            <a:ext cx="4040188" cy="3951288"/>
          </a:xfrm>
        </p:spPr>
        <p:txBody>
          <a:bodyPr>
            <a:normAutofit/>
          </a:bodyPr>
          <a:lstStyle/>
          <a:p>
            <a:r>
              <a:rPr lang="en-US" dirty="0" smtClean="0"/>
              <a:t>Clotting Factor</a:t>
            </a:r>
          </a:p>
          <a:p>
            <a:r>
              <a:rPr lang="en-US" dirty="0" smtClean="0"/>
              <a:t>Distinct Domains</a:t>
            </a:r>
          </a:p>
          <a:p>
            <a:r>
              <a:rPr lang="en-US" dirty="0" smtClean="0"/>
              <a:t>Many posttranslational modifications</a:t>
            </a:r>
          </a:p>
          <a:p>
            <a:pPr lvl="1"/>
            <a:r>
              <a:rPr lang="en-US" dirty="0" smtClean="0"/>
              <a:t>Ex) Gamma Carboxylation (</a:t>
            </a:r>
            <a:r>
              <a:rPr lang="en-US" dirty="0" err="1" smtClean="0"/>
              <a:t>Glu</a:t>
            </a:r>
            <a:r>
              <a:rPr lang="en-US" dirty="0" smtClean="0"/>
              <a:t> residue) </a:t>
            </a:r>
            <a:r>
              <a:rPr lang="mr-IN" dirty="0" smtClean="0"/>
              <a:t>–</a:t>
            </a:r>
            <a:r>
              <a:rPr lang="en-US" dirty="0" smtClean="0"/>
              <a:t> phospholipid and calcium bonding</a:t>
            </a:r>
            <a:endParaRPr lang="en-US" dirty="0"/>
          </a:p>
        </p:txBody>
      </p:sp>
      <p:sp>
        <p:nvSpPr>
          <p:cNvPr id="9" name="Text Placeholder 8"/>
          <p:cNvSpPr>
            <a:spLocks noGrp="1"/>
          </p:cNvSpPr>
          <p:nvPr>
            <p:ph type="body" sz="quarter" idx="3"/>
          </p:nvPr>
        </p:nvSpPr>
        <p:spPr>
          <a:xfrm>
            <a:off x="4645025" y="481335"/>
            <a:ext cx="4041775" cy="1126352"/>
          </a:xfrm>
        </p:spPr>
        <p:txBody>
          <a:bodyPr>
            <a:normAutofit/>
          </a:bodyPr>
          <a:lstStyle/>
          <a:p>
            <a:pPr algn="ctr"/>
            <a:r>
              <a:rPr lang="en-US" sz="4000" dirty="0" err="1" smtClean="0"/>
              <a:t>Furin</a:t>
            </a:r>
            <a:r>
              <a:rPr lang="en-US" sz="4000" dirty="0" smtClean="0"/>
              <a:t>/PACE</a:t>
            </a:r>
            <a:endParaRPr lang="en-US" sz="4000" dirty="0"/>
          </a:p>
        </p:txBody>
      </p:sp>
      <p:sp>
        <p:nvSpPr>
          <p:cNvPr id="10" name="Content Placeholder 9"/>
          <p:cNvSpPr>
            <a:spLocks noGrp="1"/>
          </p:cNvSpPr>
          <p:nvPr>
            <p:ph sz="quarter" idx="4"/>
          </p:nvPr>
        </p:nvSpPr>
        <p:spPr>
          <a:xfrm>
            <a:off x="4645025" y="1810105"/>
            <a:ext cx="4041775" cy="3951288"/>
          </a:xfrm>
        </p:spPr>
        <p:txBody>
          <a:bodyPr>
            <a:normAutofit fontScale="92500"/>
          </a:bodyPr>
          <a:lstStyle/>
          <a:p>
            <a:r>
              <a:rPr lang="en-US" dirty="0"/>
              <a:t>Serine Protease</a:t>
            </a:r>
          </a:p>
          <a:p>
            <a:r>
              <a:rPr lang="en-US" dirty="0" err="1"/>
              <a:t>Profactor</a:t>
            </a:r>
            <a:r>
              <a:rPr lang="en-US" dirty="0"/>
              <a:t> </a:t>
            </a:r>
            <a:r>
              <a:rPr lang="en-US" dirty="0">
                <a:sym typeface="Wingdings"/>
              </a:rPr>
              <a:t> mature FIX</a:t>
            </a:r>
          </a:p>
          <a:p>
            <a:r>
              <a:rPr lang="en-US" dirty="0"/>
              <a:t>Type of Paired Amino acid Cleaving Enzyme </a:t>
            </a:r>
          </a:p>
          <a:p>
            <a:r>
              <a:rPr lang="en-US" dirty="0"/>
              <a:t>Hepatocyte </a:t>
            </a:r>
            <a:r>
              <a:rPr lang="mr-IN" dirty="0"/>
              <a:t>–</a:t>
            </a:r>
            <a:r>
              <a:rPr lang="en-US" dirty="0"/>
              <a:t> ubiquitous</a:t>
            </a:r>
          </a:p>
          <a:p>
            <a:r>
              <a:rPr lang="en-US" dirty="0"/>
              <a:t>Chinese Hamster Ovary </a:t>
            </a:r>
            <a:r>
              <a:rPr lang="en-US" dirty="0" smtClean="0"/>
              <a:t>Cells</a:t>
            </a:r>
          </a:p>
          <a:p>
            <a:pPr marL="0" indent="0">
              <a:buNone/>
            </a:pPr>
            <a:endParaRPr lang="en-US" dirty="0"/>
          </a:p>
        </p:txBody>
      </p:sp>
    </p:spTree>
    <p:extLst>
      <p:ext uri="{BB962C8B-B14F-4D97-AF65-F5344CB8AC3E}">
        <p14:creationId xmlns:p14="http://schemas.microsoft.com/office/powerpoint/2010/main" val="10878414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Untitled:private:var:folders:v5:cj3v3h0j19z_z7y1kf86d9k80000gn:T:com.apple.iChat:Messages:Transfers:FullSizeRender.jpg"/>
          <p:cNvPicPr/>
          <p:nvPr/>
        </p:nvPicPr>
        <p:blipFill>
          <a:blip r:embed="rId2">
            <a:extLst>
              <a:ext uri="{28A0092B-C50C-407E-A947-70E740481C1C}">
                <a14:useLocalDpi xmlns:a14="http://schemas.microsoft.com/office/drawing/2010/main" val="0"/>
              </a:ext>
            </a:extLst>
          </a:blip>
          <a:srcRect/>
          <a:stretch>
            <a:fillRect/>
          </a:stretch>
        </p:blipFill>
        <p:spPr bwMode="auto">
          <a:xfrm>
            <a:off x="968182" y="885247"/>
            <a:ext cx="7192847" cy="4734902"/>
          </a:xfrm>
          <a:prstGeom prst="rect">
            <a:avLst/>
          </a:prstGeom>
          <a:noFill/>
          <a:ln>
            <a:noFill/>
          </a:ln>
        </p:spPr>
      </p:pic>
      <p:sp>
        <p:nvSpPr>
          <p:cNvPr id="9" name="Text Box 2"/>
          <p:cNvSpPr txBox="1"/>
          <p:nvPr/>
        </p:nvSpPr>
        <p:spPr>
          <a:xfrm>
            <a:off x="1828800" y="5755249"/>
            <a:ext cx="5486400" cy="91440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chemeClr val="tx1"/>
                </a:solidFill>
                <a:effectLst/>
                <a:ea typeface="ＭＳ 明朝"/>
                <a:cs typeface="Times New Roman"/>
              </a:rPr>
              <a:t>Figure 1. (A) Schematic drawing of FIX. S is the signal peptide, P is the </a:t>
            </a:r>
            <a:r>
              <a:rPr lang="en-US" sz="1000" dirty="0" err="1">
                <a:solidFill>
                  <a:schemeClr val="tx1"/>
                </a:solidFill>
                <a:effectLst/>
                <a:ea typeface="ＭＳ 明朝"/>
                <a:cs typeface="Times New Roman"/>
              </a:rPr>
              <a:t>propeptide</a:t>
            </a:r>
            <a:r>
              <a:rPr lang="en-US" sz="1000" dirty="0">
                <a:solidFill>
                  <a:schemeClr val="tx1"/>
                </a:solidFill>
                <a:effectLst/>
                <a:ea typeface="ＭＳ 明朝"/>
                <a:cs typeface="Times New Roman"/>
              </a:rPr>
              <a:t>, </a:t>
            </a:r>
            <a:r>
              <a:rPr lang="en-US" sz="1000" dirty="0" err="1">
                <a:solidFill>
                  <a:schemeClr val="tx1"/>
                </a:solidFill>
                <a:effectLst/>
                <a:ea typeface="ＭＳ 明朝"/>
                <a:cs typeface="Times New Roman"/>
              </a:rPr>
              <a:t>Gla</a:t>
            </a:r>
            <a:r>
              <a:rPr lang="en-US" sz="1000" dirty="0">
                <a:solidFill>
                  <a:schemeClr val="tx1"/>
                </a:solidFill>
                <a:effectLst/>
                <a:ea typeface="ＭＳ 明朝"/>
                <a:cs typeface="Times New Roman"/>
              </a:rPr>
              <a:t> is the domain with the glutamic acid residues, EGF is the epidermal growth factor like domains, AP is the activating protein domain, and there is the Serine Protease Domain. (B) This is the amino acid sequence of FIX and shows where </a:t>
            </a:r>
            <a:r>
              <a:rPr lang="en-US" sz="1000" dirty="0" err="1">
                <a:solidFill>
                  <a:schemeClr val="tx1"/>
                </a:solidFill>
                <a:effectLst/>
                <a:ea typeface="ＭＳ 明朝"/>
                <a:cs typeface="Times New Roman"/>
              </a:rPr>
              <a:t>Furin</a:t>
            </a:r>
            <a:r>
              <a:rPr lang="en-US" sz="1000" dirty="0">
                <a:solidFill>
                  <a:schemeClr val="tx1"/>
                </a:solidFill>
                <a:effectLst/>
                <a:ea typeface="ＭＳ 明朝"/>
                <a:cs typeface="Times New Roman"/>
              </a:rPr>
              <a:t> cleaves the protein. The shapes above the amino acids represent the posttranslational modifications the protein undergoes. </a:t>
            </a:r>
            <a:endParaRPr lang="en-US" sz="1200" dirty="0">
              <a:solidFill>
                <a:schemeClr val="tx1"/>
              </a:solidFill>
              <a:effectLst/>
              <a:ea typeface="ＭＳ 明朝"/>
              <a:cs typeface="Times New Roman"/>
            </a:endParaRPr>
          </a:p>
        </p:txBody>
      </p:sp>
    </p:spTree>
    <p:extLst>
      <p:ext uri="{BB962C8B-B14F-4D97-AF65-F5344CB8AC3E}">
        <p14:creationId xmlns:p14="http://schemas.microsoft.com/office/powerpoint/2010/main" val="28937930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Research	</a:t>
            </a:r>
            <a:endParaRPr lang="en-US" dirty="0"/>
          </a:p>
        </p:txBody>
      </p:sp>
      <p:sp>
        <p:nvSpPr>
          <p:cNvPr id="5" name="Content Placeholder 4"/>
          <p:cNvSpPr>
            <a:spLocks noGrp="1"/>
          </p:cNvSpPr>
          <p:nvPr>
            <p:ph idx="1"/>
          </p:nvPr>
        </p:nvSpPr>
        <p:spPr/>
        <p:txBody>
          <a:bodyPr/>
          <a:lstStyle/>
          <a:p>
            <a:r>
              <a:rPr lang="en-US" dirty="0" smtClean="0"/>
              <a:t>Liu et al. </a:t>
            </a:r>
            <a:r>
              <a:rPr lang="mr-IN" dirty="0" smtClean="0"/>
              <a:t>–</a:t>
            </a:r>
            <a:r>
              <a:rPr lang="en-US" dirty="0" smtClean="0"/>
              <a:t> Chinese Hamster Ovary Cells</a:t>
            </a:r>
          </a:p>
          <a:p>
            <a:pPr lvl="1"/>
            <a:r>
              <a:rPr lang="en-US" dirty="0" smtClean="0"/>
              <a:t>Co-expression of FIX with modifying enzymes</a:t>
            </a:r>
          </a:p>
          <a:p>
            <a:pPr lvl="1"/>
            <a:r>
              <a:rPr lang="en-US" dirty="0" smtClean="0"/>
              <a:t>Activation of </a:t>
            </a:r>
            <a:r>
              <a:rPr lang="en-US" dirty="0" err="1" smtClean="0"/>
              <a:t>rhFIX</a:t>
            </a:r>
            <a:endParaRPr lang="en-US" dirty="0" smtClean="0"/>
          </a:p>
          <a:p>
            <a:pPr lvl="1"/>
            <a:r>
              <a:rPr lang="en-US" dirty="0" smtClean="0"/>
              <a:t>Optimal conditions required </a:t>
            </a:r>
            <a:endParaRPr lang="en-US" dirty="0" smtClean="0"/>
          </a:p>
          <a:p>
            <a:pPr lvl="1"/>
            <a:endParaRPr lang="en-US" dirty="0" smtClean="0"/>
          </a:p>
        </p:txBody>
      </p:sp>
    </p:spTree>
    <p:extLst>
      <p:ext uri="{BB962C8B-B14F-4D97-AF65-F5344CB8AC3E}">
        <p14:creationId xmlns:p14="http://schemas.microsoft.com/office/powerpoint/2010/main" val="36904768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2231795"/>
            <a:ext cx="7772400" cy="1362075"/>
          </a:xfrm>
        </p:spPr>
        <p:txBody>
          <a:bodyPr/>
          <a:lstStyle/>
          <a:p>
            <a:pPr algn="ctr"/>
            <a:r>
              <a:rPr lang="en-US" dirty="0" smtClean="0"/>
              <a:t>Proposed</a:t>
            </a:r>
            <a:br>
              <a:rPr lang="en-US" dirty="0" smtClean="0"/>
            </a:br>
            <a:r>
              <a:rPr lang="en-US" dirty="0" smtClean="0"/>
              <a:t>Experiment</a:t>
            </a:r>
            <a:endParaRPr lang="en-US" dirty="0"/>
          </a:p>
        </p:txBody>
      </p:sp>
    </p:spTree>
    <p:extLst>
      <p:ext uri="{BB962C8B-B14F-4D97-AF65-F5344CB8AC3E}">
        <p14:creationId xmlns:p14="http://schemas.microsoft.com/office/powerpoint/2010/main" val="38915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Vector Development</a:t>
            </a:r>
            <a:endParaRPr lang="en-US" dirty="0"/>
          </a:p>
        </p:txBody>
      </p:sp>
      <p:sp>
        <p:nvSpPr>
          <p:cNvPr id="3" name="Content Placeholder 2"/>
          <p:cNvSpPr>
            <a:spLocks noGrp="1"/>
          </p:cNvSpPr>
          <p:nvPr>
            <p:ph idx="1"/>
          </p:nvPr>
        </p:nvSpPr>
        <p:spPr>
          <a:xfrm>
            <a:off x="457200" y="1600200"/>
            <a:ext cx="8229600" cy="2952661"/>
          </a:xfrm>
        </p:spPr>
        <p:txBody>
          <a:bodyPr>
            <a:normAutofit fontScale="85000" lnSpcReduction="10000"/>
          </a:bodyPr>
          <a:lstStyle/>
          <a:p>
            <a:r>
              <a:rPr lang="en-US" dirty="0" smtClean="0"/>
              <a:t>Use HB mice</a:t>
            </a:r>
          </a:p>
          <a:p>
            <a:r>
              <a:rPr lang="en-US" dirty="0" smtClean="0"/>
              <a:t>Vector plasmid with liver-specific enhancer/promoter</a:t>
            </a:r>
          </a:p>
          <a:p>
            <a:pPr lvl="1"/>
            <a:r>
              <a:rPr lang="en-US" dirty="0" smtClean="0"/>
              <a:t>Human FIX gene</a:t>
            </a:r>
          </a:p>
          <a:p>
            <a:pPr lvl="1"/>
            <a:r>
              <a:rPr lang="en-US" dirty="0" err="1" smtClean="0"/>
              <a:t>Furin</a:t>
            </a:r>
            <a:r>
              <a:rPr lang="en-US" dirty="0" smtClean="0"/>
              <a:t> gene</a:t>
            </a:r>
          </a:p>
          <a:p>
            <a:endParaRPr lang="en-US" dirty="0"/>
          </a:p>
        </p:txBody>
      </p:sp>
      <p:grpSp>
        <p:nvGrpSpPr>
          <p:cNvPr id="5" name="Group 4"/>
          <p:cNvGrpSpPr/>
          <p:nvPr/>
        </p:nvGrpSpPr>
        <p:grpSpPr>
          <a:xfrm>
            <a:off x="1341075" y="4552861"/>
            <a:ext cx="7103699" cy="1675237"/>
            <a:chOff x="3570495" y="3129268"/>
            <a:chExt cx="5434965" cy="1161157"/>
          </a:xfrm>
        </p:grpSpPr>
        <p:pic>
          <p:nvPicPr>
            <p:cNvPr id="6" name="Picture 5" descr="Untitled:private:var:folders:v5:cj3v3h0j19z_z7y1kf86d9k80000gn:T:com.apple.iChat:Messages:Transfers:FullSizeRender-1.jpg"/>
            <p:cNvPicPr/>
            <p:nvPr/>
          </p:nvPicPr>
          <p:blipFill>
            <a:blip r:embed="rId3">
              <a:extLst>
                <a:ext uri="{28A0092B-C50C-407E-A947-70E740481C1C}">
                  <a14:useLocalDpi xmlns:a14="http://schemas.microsoft.com/office/drawing/2010/main" val="0"/>
                </a:ext>
              </a:extLst>
            </a:blip>
            <a:srcRect/>
            <a:stretch>
              <a:fillRect/>
            </a:stretch>
          </p:blipFill>
          <p:spPr bwMode="auto">
            <a:xfrm>
              <a:off x="3570495" y="3129268"/>
              <a:ext cx="5434965" cy="842645"/>
            </a:xfrm>
            <a:prstGeom prst="rect">
              <a:avLst/>
            </a:prstGeom>
            <a:noFill/>
            <a:ln>
              <a:noFill/>
            </a:ln>
          </p:spPr>
        </p:pic>
        <p:sp>
          <p:nvSpPr>
            <p:cNvPr id="9" name="Text Box 31"/>
            <p:cNvSpPr txBox="1"/>
            <p:nvPr/>
          </p:nvSpPr>
          <p:spPr>
            <a:xfrm>
              <a:off x="4828383" y="3971913"/>
              <a:ext cx="3575854" cy="318512"/>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FFFF"/>
                  </a:solidFill>
                  <a:effectLst/>
                  <a:ea typeface="ＭＳ 明朝"/>
                  <a:cs typeface="Times New Roman"/>
                </a:rPr>
                <a:t>Figure 2. Schematic drawing of the </a:t>
              </a:r>
              <a:r>
                <a:rPr lang="en-US" sz="1000" dirty="0" err="1">
                  <a:solidFill>
                    <a:srgbClr val="FFFFFF"/>
                  </a:solidFill>
                  <a:effectLst/>
                  <a:ea typeface="ＭＳ 明朝"/>
                  <a:cs typeface="Times New Roman"/>
                </a:rPr>
                <a:t>pAAV</a:t>
              </a:r>
              <a:r>
                <a:rPr lang="en-US" sz="1000" dirty="0">
                  <a:solidFill>
                    <a:srgbClr val="FFFFFF"/>
                  </a:solidFill>
                  <a:effectLst/>
                  <a:ea typeface="ＭＳ 明朝"/>
                  <a:cs typeface="Times New Roman"/>
                </a:rPr>
                <a:t>-LSP-</a:t>
              </a:r>
              <a:r>
                <a:rPr lang="en-US" sz="1000" dirty="0" err="1">
                  <a:solidFill>
                    <a:srgbClr val="FFFFFF"/>
                  </a:solidFill>
                  <a:effectLst/>
                  <a:ea typeface="ＭＳ 明朝"/>
                  <a:cs typeface="Times New Roman"/>
                </a:rPr>
                <a:t>hFIX</a:t>
              </a:r>
              <a:r>
                <a:rPr lang="en-US" sz="1000" dirty="0">
                  <a:solidFill>
                    <a:srgbClr val="FFFFFF"/>
                  </a:solidFill>
                  <a:effectLst/>
                  <a:ea typeface="ＭＳ 明朝"/>
                  <a:cs typeface="Times New Roman"/>
                </a:rPr>
                <a:t>-</a:t>
              </a:r>
              <a:r>
                <a:rPr lang="en-US" sz="1000" dirty="0" err="1">
                  <a:solidFill>
                    <a:srgbClr val="FFFFFF"/>
                  </a:solidFill>
                  <a:effectLst/>
                  <a:ea typeface="ＭＳ 明朝"/>
                  <a:cs typeface="Times New Roman"/>
                </a:rPr>
                <a:t>Furin</a:t>
              </a:r>
              <a:r>
                <a:rPr lang="en-US" sz="1000" dirty="0">
                  <a:solidFill>
                    <a:srgbClr val="FFFFFF"/>
                  </a:solidFill>
                  <a:effectLst/>
                  <a:ea typeface="ＭＳ 明朝"/>
                  <a:cs typeface="Times New Roman"/>
                </a:rPr>
                <a:t> vector. </a:t>
              </a:r>
              <a:endParaRPr lang="en-US" sz="1200" dirty="0">
                <a:solidFill>
                  <a:srgbClr val="FFFFFF"/>
                </a:solidFill>
                <a:effectLst/>
                <a:ea typeface="ＭＳ 明朝"/>
                <a:cs typeface="Times New Roman"/>
              </a:endParaRPr>
            </a:p>
          </p:txBody>
        </p:sp>
      </p:grpSp>
    </p:spTree>
    <p:extLst>
      <p:ext uri="{BB962C8B-B14F-4D97-AF65-F5344CB8AC3E}">
        <p14:creationId xmlns:p14="http://schemas.microsoft.com/office/powerpoint/2010/main" val="5868765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Blot</a:t>
            </a:r>
            <a:endParaRPr lang="en-US" dirty="0"/>
          </a:p>
        </p:txBody>
      </p:sp>
      <p:pic>
        <p:nvPicPr>
          <p:cNvPr id="7" name="Picture 6"/>
          <p:cNvPicPr>
            <a:picLocks noChangeAspect="1"/>
          </p:cNvPicPr>
          <p:nvPr/>
        </p:nvPicPr>
        <p:blipFill>
          <a:blip r:embed="rId3"/>
          <a:stretch>
            <a:fillRect/>
          </a:stretch>
        </p:blipFill>
        <p:spPr>
          <a:xfrm>
            <a:off x="2281989" y="1600200"/>
            <a:ext cx="4325202" cy="4651995"/>
          </a:xfrm>
          <a:prstGeom prst="rect">
            <a:avLst/>
          </a:prstGeom>
        </p:spPr>
      </p:pic>
    </p:spTree>
    <p:extLst>
      <p:ext uri="{BB962C8B-B14F-4D97-AF65-F5344CB8AC3E}">
        <p14:creationId xmlns:p14="http://schemas.microsoft.com/office/powerpoint/2010/main" val="23233845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ELISA</a:t>
            </a:r>
            <a:endParaRPr lang="en-US" dirty="0"/>
          </a:p>
        </p:txBody>
      </p:sp>
      <p:pic>
        <p:nvPicPr>
          <p:cNvPr id="4" name="Picture 3"/>
          <p:cNvPicPr>
            <a:picLocks noChangeAspect="1"/>
          </p:cNvPicPr>
          <p:nvPr/>
        </p:nvPicPr>
        <p:blipFill>
          <a:blip r:embed="rId3"/>
          <a:stretch>
            <a:fillRect/>
          </a:stretch>
        </p:blipFill>
        <p:spPr>
          <a:xfrm>
            <a:off x="540038" y="2275699"/>
            <a:ext cx="8146762" cy="3074250"/>
          </a:xfrm>
          <a:prstGeom prst="rect">
            <a:avLst/>
          </a:prstGeom>
        </p:spPr>
      </p:pic>
    </p:spTree>
    <p:extLst>
      <p:ext uri="{BB962C8B-B14F-4D97-AF65-F5344CB8AC3E}">
        <p14:creationId xmlns:p14="http://schemas.microsoft.com/office/powerpoint/2010/main" val="28837526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1351</TotalTime>
  <Words>355</Words>
  <Application>Microsoft Macintosh PowerPoint</Application>
  <PresentationFormat>On-screen Show (4:3)</PresentationFormat>
  <Paragraphs>49</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Twilight</vt:lpstr>
      <vt:lpstr>Furin-Enhanced In Vivo Production of Factor IX </vt:lpstr>
      <vt:lpstr>Hemophilia B</vt:lpstr>
      <vt:lpstr>PowerPoint Presentation</vt:lpstr>
      <vt:lpstr>PowerPoint Presentation</vt:lpstr>
      <vt:lpstr>Current Research </vt:lpstr>
      <vt:lpstr>Proposed Experiment</vt:lpstr>
      <vt:lpstr>Vector Development</vt:lpstr>
      <vt:lpstr>Western Blot</vt:lpstr>
      <vt:lpstr>ELISA</vt:lpstr>
      <vt:lpstr>Chromogenic FIX Activity Assay</vt:lpstr>
      <vt:lpstr>Questions?</vt:lpstr>
    </vt:vector>
  </TitlesOfParts>
  <Company>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Furin-Enhanced In Vivo Production of Factor IX </dc:title>
  <dc:creator>Aarthi Prakash</dc:creator>
  <cp:lastModifiedBy>Aarthi Prakash</cp:lastModifiedBy>
  <cp:revision>33</cp:revision>
  <dcterms:created xsi:type="dcterms:W3CDTF">2017-05-01T17:40:30Z</dcterms:created>
  <dcterms:modified xsi:type="dcterms:W3CDTF">2017-05-09T15:06:20Z</dcterms:modified>
</cp:coreProperties>
</file>