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69" r:id="rId3"/>
    <p:sldId id="277" r:id="rId4"/>
    <p:sldId id="262" r:id="rId5"/>
    <p:sldId id="275" r:id="rId6"/>
    <p:sldId id="276" r:id="rId7"/>
    <p:sldId id="266" r:id="rId8"/>
    <p:sldId id="259" r:id="rId9"/>
    <p:sldId id="280" r:id="rId10"/>
    <p:sldId id="281" r:id="rId11"/>
    <p:sldId id="282" r:id="rId12"/>
    <p:sldId id="286" r:id="rId13"/>
    <p:sldId id="283" r:id="rId14"/>
    <p:sldId id="284" r:id="rId15"/>
    <p:sldId id="287" r:id="rId16"/>
    <p:sldId id="285" r:id="rId17"/>
    <p:sldId id="291" r:id="rId18"/>
    <p:sldId id="289" r:id="rId19"/>
    <p:sldId id="290" r:id="rId20"/>
    <p:sldId id="261" r:id="rId21"/>
    <p:sldId id="293" r:id="rId22"/>
    <p:sldId id="278" r:id="rId23"/>
    <p:sldId id="294" r:id="rId24"/>
    <p:sldId id="264" r:id="rId25"/>
    <p:sldId id="268" r:id="rId26"/>
    <p:sldId id="274" r:id="rId27"/>
    <p:sldId id="28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4"/>
    <p:restoredTop sz="80710"/>
  </p:normalViewPr>
  <p:slideViewPr>
    <p:cSldViewPr snapToGrid="0" snapToObjects="1">
      <p:cViewPr>
        <p:scale>
          <a:sx n="80" d="100"/>
          <a:sy n="80" d="100"/>
        </p:scale>
        <p:origin x="147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D9BB13-1683-9848-BBB7-5A5AC77E1263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4B917E-2C38-C14F-A3E6-650F91E645D7}">
      <dgm:prSet phldrT="[Text]"/>
      <dgm:spPr/>
      <dgm:t>
        <a:bodyPr/>
        <a:lstStyle/>
        <a:p>
          <a:r>
            <a:rPr lang="en-US" dirty="0" smtClean="0"/>
            <a:t>Step 1</a:t>
          </a:r>
          <a:endParaRPr lang="en-US" dirty="0"/>
        </a:p>
      </dgm:t>
    </dgm:pt>
    <dgm:pt modelId="{866C1218-EE4B-F948-8DFA-F514A3144739}" type="parTrans" cxnId="{9897B961-DA0F-C24A-83DC-E523A5EB7445}">
      <dgm:prSet/>
      <dgm:spPr/>
      <dgm:t>
        <a:bodyPr/>
        <a:lstStyle/>
        <a:p>
          <a:endParaRPr lang="en-US"/>
        </a:p>
      </dgm:t>
    </dgm:pt>
    <dgm:pt modelId="{04F8DD72-E843-574D-8C3B-021C5E3A5484}" type="sibTrans" cxnId="{9897B961-DA0F-C24A-83DC-E523A5EB7445}">
      <dgm:prSet/>
      <dgm:spPr/>
      <dgm:t>
        <a:bodyPr/>
        <a:lstStyle/>
        <a:p>
          <a:endParaRPr lang="en-US"/>
        </a:p>
      </dgm:t>
    </dgm:pt>
    <dgm:pt modelId="{68CD939D-7DC2-E341-BA4C-C2FF31750C50}">
      <dgm:prSet phldrT="[Text]"/>
      <dgm:spPr/>
      <dgm:t>
        <a:bodyPr/>
        <a:lstStyle/>
        <a:p>
          <a:r>
            <a:rPr lang="en-US" dirty="0" smtClean="0"/>
            <a:t>Group 1: Mice with ileitis are given S1P modulator Fingolomid </a:t>
          </a:r>
          <a:r>
            <a:rPr lang="en-US" dirty="0" err="1" smtClean="0"/>
            <a:t>i.e</a:t>
          </a:r>
          <a:r>
            <a:rPr lang="en-US" dirty="0" smtClean="0"/>
            <a:t> blocking S1PR1 receptor on T cells</a:t>
          </a:r>
          <a:endParaRPr lang="en-US" dirty="0"/>
        </a:p>
      </dgm:t>
    </dgm:pt>
    <dgm:pt modelId="{38B07243-084A-3748-AF06-BA582AA751B0}" type="parTrans" cxnId="{BD2C477D-FA27-2D45-AB1D-D08B41CD330B}">
      <dgm:prSet/>
      <dgm:spPr/>
      <dgm:t>
        <a:bodyPr/>
        <a:lstStyle/>
        <a:p>
          <a:endParaRPr lang="en-US"/>
        </a:p>
      </dgm:t>
    </dgm:pt>
    <dgm:pt modelId="{D074CE03-64A2-8F41-8867-494DCD8F0F91}" type="sibTrans" cxnId="{BD2C477D-FA27-2D45-AB1D-D08B41CD330B}">
      <dgm:prSet/>
      <dgm:spPr/>
      <dgm:t>
        <a:bodyPr/>
        <a:lstStyle/>
        <a:p>
          <a:endParaRPr lang="en-US"/>
        </a:p>
      </dgm:t>
    </dgm:pt>
    <dgm:pt modelId="{92BB8C5D-3105-1146-A43C-D5E2B6BB0F44}">
      <dgm:prSet phldrT="[Text]"/>
      <dgm:spPr/>
      <dgm:t>
        <a:bodyPr/>
        <a:lstStyle/>
        <a:p>
          <a:r>
            <a:rPr lang="en-US" dirty="0" smtClean="0"/>
            <a:t>Group 2 (Control): Mice with ileitis are not given S1P modulator Fingolomid</a:t>
          </a:r>
          <a:endParaRPr lang="en-US" dirty="0"/>
        </a:p>
      </dgm:t>
    </dgm:pt>
    <dgm:pt modelId="{BE3E0790-C519-994A-9702-5A67FDD0F8A6}" type="parTrans" cxnId="{78DF086C-F63F-9C4B-A318-F15C411A0BE8}">
      <dgm:prSet/>
      <dgm:spPr/>
      <dgm:t>
        <a:bodyPr/>
        <a:lstStyle/>
        <a:p>
          <a:endParaRPr lang="en-US"/>
        </a:p>
      </dgm:t>
    </dgm:pt>
    <dgm:pt modelId="{068CEBB4-7A45-8F45-BCC1-FBABC537DE5E}" type="sibTrans" cxnId="{78DF086C-F63F-9C4B-A318-F15C411A0BE8}">
      <dgm:prSet/>
      <dgm:spPr/>
      <dgm:t>
        <a:bodyPr/>
        <a:lstStyle/>
        <a:p>
          <a:endParaRPr lang="en-US"/>
        </a:p>
      </dgm:t>
    </dgm:pt>
    <dgm:pt modelId="{DF710695-71E0-EE47-A04D-3BEF10D47419}">
      <dgm:prSet phldrT="[Text]"/>
      <dgm:spPr/>
      <dgm:t>
        <a:bodyPr/>
        <a:lstStyle/>
        <a:p>
          <a:r>
            <a:rPr lang="en-US" dirty="0" smtClean="0"/>
            <a:t>Step 2</a:t>
          </a:r>
          <a:endParaRPr lang="en-US" dirty="0"/>
        </a:p>
      </dgm:t>
    </dgm:pt>
    <dgm:pt modelId="{B397F29E-B03C-BA44-A9CC-66D048F7196C}" type="parTrans" cxnId="{A284CFF1-6076-D348-9EA4-8E7B2C385555}">
      <dgm:prSet/>
      <dgm:spPr/>
      <dgm:t>
        <a:bodyPr/>
        <a:lstStyle/>
        <a:p>
          <a:endParaRPr lang="en-US"/>
        </a:p>
      </dgm:t>
    </dgm:pt>
    <dgm:pt modelId="{2ABDFEBF-ACA5-0D47-A51E-CE0392DE34F3}" type="sibTrans" cxnId="{A284CFF1-6076-D348-9EA4-8E7B2C385555}">
      <dgm:prSet/>
      <dgm:spPr/>
      <dgm:t>
        <a:bodyPr/>
        <a:lstStyle/>
        <a:p>
          <a:endParaRPr lang="en-US"/>
        </a:p>
      </dgm:t>
    </dgm:pt>
    <dgm:pt modelId="{89B87180-695C-B042-9454-C569CA7BF0D6}">
      <dgm:prSet phldrT="[Text]"/>
      <dgm:spPr/>
      <dgm:t>
        <a:bodyPr/>
        <a:lstStyle/>
        <a:p>
          <a:r>
            <a:rPr lang="en-US" dirty="0" smtClean="0"/>
            <a:t>Measure microRNAs expression in exosomes from inflamed tissue</a:t>
          </a:r>
          <a:endParaRPr lang="en-US" dirty="0"/>
        </a:p>
      </dgm:t>
    </dgm:pt>
    <dgm:pt modelId="{B542E73D-DF8F-7E47-8221-5FAEE65E6362}" type="parTrans" cxnId="{BC3F43FB-09C1-A94E-92D9-D4924D031EC4}">
      <dgm:prSet/>
      <dgm:spPr/>
      <dgm:t>
        <a:bodyPr/>
        <a:lstStyle/>
        <a:p>
          <a:endParaRPr lang="en-US"/>
        </a:p>
      </dgm:t>
    </dgm:pt>
    <dgm:pt modelId="{90B12790-8D0B-0B46-A7EB-407EA8AE2BFF}" type="sibTrans" cxnId="{BC3F43FB-09C1-A94E-92D9-D4924D031EC4}">
      <dgm:prSet/>
      <dgm:spPr/>
      <dgm:t>
        <a:bodyPr/>
        <a:lstStyle/>
        <a:p>
          <a:endParaRPr lang="en-US"/>
        </a:p>
      </dgm:t>
    </dgm:pt>
    <dgm:pt modelId="{2F35E669-424B-1B41-912F-A7019C4BF09F}">
      <dgm:prSet phldrT="[Text]"/>
      <dgm:spPr/>
      <dgm:t>
        <a:bodyPr/>
        <a:lstStyle/>
        <a:p>
          <a:r>
            <a:rPr lang="en-US" dirty="0" smtClean="0"/>
            <a:t>Step 3</a:t>
          </a:r>
          <a:endParaRPr lang="en-US" dirty="0"/>
        </a:p>
      </dgm:t>
    </dgm:pt>
    <dgm:pt modelId="{CF47C5CB-AA11-764C-8A48-8D0122BB4DC1}" type="parTrans" cxnId="{B4CCDAED-474C-0C4D-8335-18C2F7EF0764}">
      <dgm:prSet/>
      <dgm:spPr/>
      <dgm:t>
        <a:bodyPr/>
        <a:lstStyle/>
        <a:p>
          <a:endParaRPr lang="en-US"/>
        </a:p>
      </dgm:t>
    </dgm:pt>
    <dgm:pt modelId="{30CF1EB4-40C1-A742-89E4-085193A83E5D}" type="sibTrans" cxnId="{B4CCDAED-474C-0C4D-8335-18C2F7EF0764}">
      <dgm:prSet/>
      <dgm:spPr/>
      <dgm:t>
        <a:bodyPr/>
        <a:lstStyle/>
        <a:p>
          <a:endParaRPr lang="en-US"/>
        </a:p>
      </dgm:t>
    </dgm:pt>
    <dgm:pt modelId="{83D10C91-6954-644A-BE80-2B4078A09562}">
      <dgm:prSet phldrT="[Text]"/>
      <dgm:spPr/>
      <dgm:t>
        <a:bodyPr/>
        <a:lstStyle/>
        <a:p>
          <a:r>
            <a:rPr lang="en-US" dirty="0" smtClean="0"/>
            <a:t>Compare the expression of microRNAs between control and experimental</a:t>
          </a:r>
          <a:endParaRPr lang="en-US" dirty="0"/>
        </a:p>
      </dgm:t>
    </dgm:pt>
    <dgm:pt modelId="{0E10C9D8-95CD-164F-9E5A-B4F2D50B22CA}" type="parTrans" cxnId="{22919E77-C943-E944-A3AD-38A246B755FE}">
      <dgm:prSet/>
      <dgm:spPr/>
      <dgm:t>
        <a:bodyPr/>
        <a:lstStyle/>
        <a:p>
          <a:endParaRPr lang="en-US"/>
        </a:p>
      </dgm:t>
    </dgm:pt>
    <dgm:pt modelId="{DD38BC46-7A2F-764C-BA52-21E54C1E6818}" type="sibTrans" cxnId="{22919E77-C943-E944-A3AD-38A246B755FE}">
      <dgm:prSet/>
      <dgm:spPr/>
      <dgm:t>
        <a:bodyPr/>
        <a:lstStyle/>
        <a:p>
          <a:endParaRPr lang="en-US"/>
        </a:p>
      </dgm:t>
    </dgm:pt>
    <dgm:pt modelId="{3D7219F4-6018-5F41-A192-A1D9B0C7C39F}">
      <dgm:prSet phldrT="[Text]"/>
      <dgm:spPr/>
      <dgm:t>
        <a:bodyPr/>
        <a:lstStyle/>
        <a:p>
          <a:r>
            <a:rPr lang="en-US" dirty="0" smtClean="0"/>
            <a:t>Measure microRNAs expression in T cells</a:t>
          </a:r>
          <a:endParaRPr lang="en-US" dirty="0"/>
        </a:p>
      </dgm:t>
    </dgm:pt>
    <dgm:pt modelId="{5C79106E-32EC-3443-9ACC-49F3C8FAA64A}" type="parTrans" cxnId="{7575DAF6-A511-4247-94B6-269656C785DD}">
      <dgm:prSet/>
      <dgm:spPr/>
      <dgm:t>
        <a:bodyPr/>
        <a:lstStyle/>
        <a:p>
          <a:endParaRPr lang="en-US"/>
        </a:p>
      </dgm:t>
    </dgm:pt>
    <dgm:pt modelId="{11173489-9DEB-DB44-96C8-AD671FC310AB}" type="sibTrans" cxnId="{7575DAF6-A511-4247-94B6-269656C785DD}">
      <dgm:prSet/>
      <dgm:spPr/>
      <dgm:t>
        <a:bodyPr/>
        <a:lstStyle/>
        <a:p>
          <a:endParaRPr lang="en-US"/>
        </a:p>
      </dgm:t>
    </dgm:pt>
    <dgm:pt modelId="{19074846-A075-FF49-9267-FE168E8AD8E9}" type="pres">
      <dgm:prSet presAssocID="{2AD9BB13-1683-9848-BBB7-5A5AC77E126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96B7A0-D126-4C45-B22D-A879739F9B80}" type="pres">
      <dgm:prSet presAssocID="{AE4B917E-2C38-C14F-A3E6-650F91E645D7}" presName="composite" presStyleCnt="0"/>
      <dgm:spPr/>
    </dgm:pt>
    <dgm:pt modelId="{DED50E05-DD0F-8740-813A-10E37629A893}" type="pres">
      <dgm:prSet presAssocID="{AE4B917E-2C38-C14F-A3E6-650F91E645D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0EF66-7A4F-2845-9A10-ECFF81A572D4}" type="pres">
      <dgm:prSet presAssocID="{AE4B917E-2C38-C14F-A3E6-650F91E645D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6E881-123C-7444-B611-A030D1656913}" type="pres">
      <dgm:prSet presAssocID="{04F8DD72-E843-574D-8C3B-021C5E3A5484}" presName="sp" presStyleCnt="0"/>
      <dgm:spPr/>
    </dgm:pt>
    <dgm:pt modelId="{95EF4B64-DD24-384F-9069-CF8022F6F57E}" type="pres">
      <dgm:prSet presAssocID="{DF710695-71E0-EE47-A04D-3BEF10D47419}" presName="composite" presStyleCnt="0"/>
      <dgm:spPr/>
    </dgm:pt>
    <dgm:pt modelId="{7F133E5B-C71A-5746-AB5C-060DBCBAE43D}" type="pres">
      <dgm:prSet presAssocID="{DF710695-71E0-EE47-A04D-3BEF10D4741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CB1620-6F68-4943-A5A7-AC77D435167A}" type="pres">
      <dgm:prSet presAssocID="{DF710695-71E0-EE47-A04D-3BEF10D4741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9CEEA-F58F-DA47-8580-AF2E40CACFA2}" type="pres">
      <dgm:prSet presAssocID="{2ABDFEBF-ACA5-0D47-A51E-CE0392DE34F3}" presName="sp" presStyleCnt="0"/>
      <dgm:spPr/>
    </dgm:pt>
    <dgm:pt modelId="{27876C5A-E09B-E04C-A488-1F1E058ACE1C}" type="pres">
      <dgm:prSet presAssocID="{2F35E669-424B-1B41-912F-A7019C4BF09F}" presName="composite" presStyleCnt="0"/>
      <dgm:spPr/>
    </dgm:pt>
    <dgm:pt modelId="{ED071C84-912C-4648-80E5-A06419758405}" type="pres">
      <dgm:prSet presAssocID="{2F35E669-424B-1B41-912F-A7019C4BF09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CAB15-9CB7-4948-B97C-7D96F82146EF}" type="pres">
      <dgm:prSet presAssocID="{2F35E669-424B-1B41-912F-A7019C4BF09F}" presName="descendantText" presStyleLbl="alignAcc1" presStyleIdx="2" presStyleCnt="3" custLinFactNeighborX="5" custLinFactNeighborY="25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009344-EE6B-E340-821D-1795410A250B}" type="presOf" srcId="{3D7219F4-6018-5F41-A192-A1D9B0C7C39F}" destId="{EACB1620-6F68-4943-A5A7-AC77D435167A}" srcOrd="0" destOrd="1" presId="urn:microsoft.com/office/officeart/2005/8/layout/chevron2"/>
    <dgm:cxn modelId="{230BF47E-08BF-2448-AFCF-6B2B95D17430}" type="presOf" srcId="{2F35E669-424B-1B41-912F-A7019C4BF09F}" destId="{ED071C84-912C-4648-80E5-A06419758405}" srcOrd="0" destOrd="0" presId="urn:microsoft.com/office/officeart/2005/8/layout/chevron2"/>
    <dgm:cxn modelId="{A284CFF1-6076-D348-9EA4-8E7B2C385555}" srcId="{2AD9BB13-1683-9848-BBB7-5A5AC77E1263}" destId="{DF710695-71E0-EE47-A04D-3BEF10D47419}" srcOrd="1" destOrd="0" parTransId="{B397F29E-B03C-BA44-A9CC-66D048F7196C}" sibTransId="{2ABDFEBF-ACA5-0D47-A51E-CE0392DE34F3}"/>
    <dgm:cxn modelId="{56B30E39-DF98-EF42-8851-402B8528A2FC}" type="presOf" srcId="{68CD939D-7DC2-E341-BA4C-C2FF31750C50}" destId="{FE30EF66-7A4F-2845-9A10-ECFF81A572D4}" srcOrd="0" destOrd="0" presId="urn:microsoft.com/office/officeart/2005/8/layout/chevron2"/>
    <dgm:cxn modelId="{352F45D9-0860-D143-9F0B-E61EF17BE50E}" type="presOf" srcId="{92BB8C5D-3105-1146-A43C-D5E2B6BB0F44}" destId="{FE30EF66-7A4F-2845-9A10-ECFF81A572D4}" srcOrd="0" destOrd="1" presId="urn:microsoft.com/office/officeart/2005/8/layout/chevron2"/>
    <dgm:cxn modelId="{9897B961-DA0F-C24A-83DC-E523A5EB7445}" srcId="{2AD9BB13-1683-9848-BBB7-5A5AC77E1263}" destId="{AE4B917E-2C38-C14F-A3E6-650F91E645D7}" srcOrd="0" destOrd="0" parTransId="{866C1218-EE4B-F948-8DFA-F514A3144739}" sibTransId="{04F8DD72-E843-574D-8C3B-021C5E3A5484}"/>
    <dgm:cxn modelId="{5901261C-AC8B-6F41-A3E8-FD11D6EE9DFD}" type="presOf" srcId="{DF710695-71E0-EE47-A04D-3BEF10D47419}" destId="{7F133E5B-C71A-5746-AB5C-060DBCBAE43D}" srcOrd="0" destOrd="0" presId="urn:microsoft.com/office/officeart/2005/8/layout/chevron2"/>
    <dgm:cxn modelId="{BD2C477D-FA27-2D45-AB1D-D08B41CD330B}" srcId="{AE4B917E-2C38-C14F-A3E6-650F91E645D7}" destId="{68CD939D-7DC2-E341-BA4C-C2FF31750C50}" srcOrd="0" destOrd="0" parTransId="{38B07243-084A-3748-AF06-BA582AA751B0}" sibTransId="{D074CE03-64A2-8F41-8867-494DCD8F0F91}"/>
    <dgm:cxn modelId="{78DF086C-F63F-9C4B-A318-F15C411A0BE8}" srcId="{AE4B917E-2C38-C14F-A3E6-650F91E645D7}" destId="{92BB8C5D-3105-1146-A43C-D5E2B6BB0F44}" srcOrd="1" destOrd="0" parTransId="{BE3E0790-C519-994A-9702-5A67FDD0F8A6}" sibTransId="{068CEBB4-7A45-8F45-BCC1-FBABC537DE5E}"/>
    <dgm:cxn modelId="{22919E77-C943-E944-A3AD-38A246B755FE}" srcId="{2F35E669-424B-1B41-912F-A7019C4BF09F}" destId="{83D10C91-6954-644A-BE80-2B4078A09562}" srcOrd="0" destOrd="0" parTransId="{0E10C9D8-95CD-164F-9E5A-B4F2D50B22CA}" sibTransId="{DD38BC46-7A2F-764C-BA52-21E54C1E6818}"/>
    <dgm:cxn modelId="{BC3F43FB-09C1-A94E-92D9-D4924D031EC4}" srcId="{DF710695-71E0-EE47-A04D-3BEF10D47419}" destId="{89B87180-695C-B042-9454-C569CA7BF0D6}" srcOrd="0" destOrd="0" parTransId="{B542E73D-DF8F-7E47-8221-5FAEE65E6362}" sibTransId="{90B12790-8D0B-0B46-A7EB-407EA8AE2BFF}"/>
    <dgm:cxn modelId="{DB433DAA-43C9-A149-827F-56D5F2E802C2}" type="presOf" srcId="{83D10C91-6954-644A-BE80-2B4078A09562}" destId="{292CAB15-9CB7-4948-B97C-7D96F82146EF}" srcOrd="0" destOrd="0" presId="urn:microsoft.com/office/officeart/2005/8/layout/chevron2"/>
    <dgm:cxn modelId="{7575DAF6-A511-4247-94B6-269656C785DD}" srcId="{DF710695-71E0-EE47-A04D-3BEF10D47419}" destId="{3D7219F4-6018-5F41-A192-A1D9B0C7C39F}" srcOrd="1" destOrd="0" parTransId="{5C79106E-32EC-3443-9ACC-49F3C8FAA64A}" sibTransId="{11173489-9DEB-DB44-96C8-AD671FC310AB}"/>
    <dgm:cxn modelId="{D1103ACF-2DF5-E34C-9F8A-270A13AF3B59}" type="presOf" srcId="{AE4B917E-2C38-C14F-A3E6-650F91E645D7}" destId="{DED50E05-DD0F-8740-813A-10E37629A893}" srcOrd="0" destOrd="0" presId="urn:microsoft.com/office/officeart/2005/8/layout/chevron2"/>
    <dgm:cxn modelId="{5DAF404D-2062-7C4C-974B-11A3236971AD}" type="presOf" srcId="{89B87180-695C-B042-9454-C569CA7BF0D6}" destId="{EACB1620-6F68-4943-A5A7-AC77D435167A}" srcOrd="0" destOrd="0" presId="urn:microsoft.com/office/officeart/2005/8/layout/chevron2"/>
    <dgm:cxn modelId="{B4CCDAED-474C-0C4D-8335-18C2F7EF0764}" srcId="{2AD9BB13-1683-9848-BBB7-5A5AC77E1263}" destId="{2F35E669-424B-1B41-912F-A7019C4BF09F}" srcOrd="2" destOrd="0" parTransId="{CF47C5CB-AA11-764C-8A48-8D0122BB4DC1}" sibTransId="{30CF1EB4-40C1-A742-89E4-085193A83E5D}"/>
    <dgm:cxn modelId="{BD71019E-5F95-5845-9FA2-FF915D46B935}" type="presOf" srcId="{2AD9BB13-1683-9848-BBB7-5A5AC77E1263}" destId="{19074846-A075-FF49-9267-FE168E8AD8E9}" srcOrd="0" destOrd="0" presId="urn:microsoft.com/office/officeart/2005/8/layout/chevron2"/>
    <dgm:cxn modelId="{B342DE30-D9B0-B447-BA76-D9968FA44139}" type="presParOf" srcId="{19074846-A075-FF49-9267-FE168E8AD8E9}" destId="{A296B7A0-D126-4C45-B22D-A879739F9B80}" srcOrd="0" destOrd="0" presId="urn:microsoft.com/office/officeart/2005/8/layout/chevron2"/>
    <dgm:cxn modelId="{47B5DB06-1A4D-EC44-98D8-D6F01F9A3E00}" type="presParOf" srcId="{A296B7A0-D126-4C45-B22D-A879739F9B80}" destId="{DED50E05-DD0F-8740-813A-10E37629A893}" srcOrd="0" destOrd="0" presId="urn:microsoft.com/office/officeart/2005/8/layout/chevron2"/>
    <dgm:cxn modelId="{0C51BECD-13E0-6F43-962E-DB9A2A395930}" type="presParOf" srcId="{A296B7A0-D126-4C45-B22D-A879739F9B80}" destId="{FE30EF66-7A4F-2845-9A10-ECFF81A572D4}" srcOrd="1" destOrd="0" presId="urn:microsoft.com/office/officeart/2005/8/layout/chevron2"/>
    <dgm:cxn modelId="{B2E2C1D7-033C-2043-8BB9-007E23EF7B52}" type="presParOf" srcId="{19074846-A075-FF49-9267-FE168E8AD8E9}" destId="{3266E881-123C-7444-B611-A030D1656913}" srcOrd="1" destOrd="0" presId="urn:microsoft.com/office/officeart/2005/8/layout/chevron2"/>
    <dgm:cxn modelId="{CB9EA4C7-1F90-7543-A248-589C9928126C}" type="presParOf" srcId="{19074846-A075-FF49-9267-FE168E8AD8E9}" destId="{95EF4B64-DD24-384F-9069-CF8022F6F57E}" srcOrd="2" destOrd="0" presId="urn:microsoft.com/office/officeart/2005/8/layout/chevron2"/>
    <dgm:cxn modelId="{CDA1D821-7227-244D-862B-541EFBA46E7E}" type="presParOf" srcId="{95EF4B64-DD24-384F-9069-CF8022F6F57E}" destId="{7F133E5B-C71A-5746-AB5C-060DBCBAE43D}" srcOrd="0" destOrd="0" presId="urn:microsoft.com/office/officeart/2005/8/layout/chevron2"/>
    <dgm:cxn modelId="{9046F560-45D3-484C-B2CA-D4282DC6F234}" type="presParOf" srcId="{95EF4B64-DD24-384F-9069-CF8022F6F57E}" destId="{EACB1620-6F68-4943-A5A7-AC77D435167A}" srcOrd="1" destOrd="0" presId="urn:microsoft.com/office/officeart/2005/8/layout/chevron2"/>
    <dgm:cxn modelId="{35D44CFC-9791-5A4D-937E-48905F9AB3F7}" type="presParOf" srcId="{19074846-A075-FF49-9267-FE168E8AD8E9}" destId="{4659CEEA-F58F-DA47-8580-AF2E40CACFA2}" srcOrd="3" destOrd="0" presId="urn:microsoft.com/office/officeart/2005/8/layout/chevron2"/>
    <dgm:cxn modelId="{5942DCB3-693E-8446-A15C-28D7D282EFF3}" type="presParOf" srcId="{19074846-A075-FF49-9267-FE168E8AD8E9}" destId="{27876C5A-E09B-E04C-A488-1F1E058ACE1C}" srcOrd="4" destOrd="0" presId="urn:microsoft.com/office/officeart/2005/8/layout/chevron2"/>
    <dgm:cxn modelId="{8B8B4AE3-A7AF-3B4F-B1C1-3FEDDE1D5044}" type="presParOf" srcId="{27876C5A-E09B-E04C-A488-1F1E058ACE1C}" destId="{ED071C84-912C-4648-80E5-A06419758405}" srcOrd="0" destOrd="0" presId="urn:microsoft.com/office/officeart/2005/8/layout/chevron2"/>
    <dgm:cxn modelId="{C51E0B47-6DA5-3D48-9AA0-439EE2C4E67E}" type="presParOf" srcId="{27876C5A-E09B-E04C-A488-1F1E058ACE1C}" destId="{292CAB15-9CB7-4948-B97C-7D96F82146E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50E05-DD0F-8740-813A-10E37629A893}">
      <dsp:nvSpPr>
        <dsp:cNvPr id="0" name=""/>
        <dsp:cNvSpPr/>
      </dsp:nvSpPr>
      <dsp:spPr>
        <a:xfrm rot="5400000">
          <a:off x="-261190" y="261406"/>
          <a:ext cx="1741270" cy="12188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Step 1</a:t>
          </a:r>
          <a:endParaRPr lang="en-US" sz="3000" kern="1200" dirty="0"/>
        </a:p>
      </dsp:txBody>
      <dsp:txXfrm rot="-5400000">
        <a:off x="1" y="609661"/>
        <a:ext cx="1218889" cy="522381"/>
      </dsp:txXfrm>
    </dsp:sp>
    <dsp:sp modelId="{FE30EF66-7A4F-2845-9A10-ECFF81A572D4}">
      <dsp:nvSpPr>
        <dsp:cNvPr id="0" name=""/>
        <dsp:cNvSpPr/>
      </dsp:nvSpPr>
      <dsp:spPr>
        <a:xfrm rot="5400000">
          <a:off x="5275931" y="-4056826"/>
          <a:ext cx="1131825" cy="92459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Group 1: Mice with ileitis are given S1P modulator Fingolomid </a:t>
          </a:r>
          <a:r>
            <a:rPr lang="en-US" sz="1900" kern="1200" dirty="0" err="1" smtClean="0"/>
            <a:t>i.e</a:t>
          </a:r>
          <a:r>
            <a:rPr lang="en-US" sz="1900" kern="1200" dirty="0" smtClean="0"/>
            <a:t> blocking S1PR1 receptor on T cells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Group 2 (Control): Mice with ileitis are not given S1P modulator Fingolomid</a:t>
          </a:r>
          <a:endParaRPr lang="en-US" sz="1900" kern="1200" dirty="0"/>
        </a:p>
      </dsp:txBody>
      <dsp:txXfrm rot="-5400000">
        <a:off x="1218889" y="55467"/>
        <a:ext cx="9190659" cy="1021323"/>
      </dsp:txXfrm>
    </dsp:sp>
    <dsp:sp modelId="{7F133E5B-C71A-5746-AB5C-060DBCBAE43D}">
      <dsp:nvSpPr>
        <dsp:cNvPr id="0" name=""/>
        <dsp:cNvSpPr/>
      </dsp:nvSpPr>
      <dsp:spPr>
        <a:xfrm rot="5400000">
          <a:off x="-261190" y="1809905"/>
          <a:ext cx="1741270" cy="12188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Step 2</a:t>
          </a:r>
          <a:endParaRPr lang="en-US" sz="3000" kern="1200" dirty="0"/>
        </a:p>
      </dsp:txBody>
      <dsp:txXfrm rot="-5400000">
        <a:off x="1" y="2158160"/>
        <a:ext cx="1218889" cy="522381"/>
      </dsp:txXfrm>
    </dsp:sp>
    <dsp:sp modelId="{EACB1620-6F68-4943-A5A7-AC77D435167A}">
      <dsp:nvSpPr>
        <dsp:cNvPr id="0" name=""/>
        <dsp:cNvSpPr/>
      </dsp:nvSpPr>
      <dsp:spPr>
        <a:xfrm rot="5400000">
          <a:off x="5275931" y="-2508327"/>
          <a:ext cx="1131825" cy="92459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Measure microRNAs expression in exosomes from inflamed tissue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Measure microRNAs expression in T cells</a:t>
          </a:r>
          <a:endParaRPr lang="en-US" sz="1900" kern="1200" dirty="0"/>
        </a:p>
      </dsp:txBody>
      <dsp:txXfrm rot="-5400000">
        <a:off x="1218889" y="1603966"/>
        <a:ext cx="9190659" cy="1021323"/>
      </dsp:txXfrm>
    </dsp:sp>
    <dsp:sp modelId="{ED071C84-912C-4648-80E5-A06419758405}">
      <dsp:nvSpPr>
        <dsp:cNvPr id="0" name=""/>
        <dsp:cNvSpPr/>
      </dsp:nvSpPr>
      <dsp:spPr>
        <a:xfrm rot="5400000">
          <a:off x="-261190" y="3358404"/>
          <a:ext cx="1741270" cy="121888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Step 3</a:t>
          </a:r>
          <a:endParaRPr lang="en-US" sz="3000" kern="1200" dirty="0"/>
        </a:p>
      </dsp:txBody>
      <dsp:txXfrm rot="-5400000">
        <a:off x="1" y="3706659"/>
        <a:ext cx="1218889" cy="522381"/>
      </dsp:txXfrm>
    </dsp:sp>
    <dsp:sp modelId="{292CAB15-9CB7-4948-B97C-7D96F82146EF}">
      <dsp:nvSpPr>
        <dsp:cNvPr id="0" name=""/>
        <dsp:cNvSpPr/>
      </dsp:nvSpPr>
      <dsp:spPr>
        <a:xfrm rot="5400000">
          <a:off x="5275931" y="-930887"/>
          <a:ext cx="1131825" cy="92459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Compare the expression of microRNAs between control and experimental</a:t>
          </a:r>
          <a:endParaRPr lang="en-US" sz="1900" kern="1200" dirty="0"/>
        </a:p>
      </dsp:txBody>
      <dsp:txXfrm rot="-5400000">
        <a:off x="1218889" y="3181406"/>
        <a:ext cx="9190659" cy="1021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12CA6-330C-BE44-A9FB-26D25F3ADAEE}" type="datetimeFigureOut">
              <a:rPr lang="en-US" smtClean="0"/>
              <a:t>5/11/17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5EF21-6023-9A49-8144-A63716883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11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s://en.wikipedia.org/wiki/Sphingosine_kinase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www.news-medical.net</a:t>
            </a:r>
            <a:r>
              <a:rPr lang="en-US" dirty="0" smtClean="0"/>
              <a:t>/</a:t>
            </a:r>
            <a:r>
              <a:rPr lang="en-US" dirty="0" err="1" smtClean="0"/>
              <a:t>image.axd?picture</a:t>
            </a:r>
            <a:r>
              <a:rPr lang="en-US" dirty="0" smtClean="0"/>
              <a:t>=2017%2F4%2FCrohn%27s_disease_symptoms__infographic_680x_-_Designua.jpg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5EF21-6023-9A49-8144-A637168839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58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www.beatricebiologist.com</a:t>
            </a:r>
            <a:r>
              <a:rPr lang="en-US" dirty="0" smtClean="0"/>
              <a:t>/</a:t>
            </a:r>
            <a:r>
              <a:rPr lang="en-US" dirty="0" err="1" smtClean="0"/>
              <a:t>wp</a:t>
            </a:r>
            <a:r>
              <a:rPr lang="en-US" dirty="0" smtClean="0"/>
              <a:t>-content/uploads/2014/05/autoimmune-01.png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5EF21-6023-9A49-8144-A637168839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13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cdn.red-recruitment.com</a:t>
            </a:r>
            <a:r>
              <a:rPr lang="en-US" dirty="0" smtClean="0"/>
              <a:t>/</a:t>
            </a:r>
            <a:r>
              <a:rPr lang="en-US" dirty="0" err="1" smtClean="0"/>
              <a:t>redmedia</a:t>
            </a:r>
            <a:r>
              <a:rPr lang="en-US" dirty="0" smtClean="0"/>
              <a:t>/uploads/</a:t>
            </a:r>
            <a:r>
              <a:rPr lang="en-US" dirty="0" err="1" smtClean="0"/>
              <a:t>questions.jpg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5EF21-6023-9A49-8144-A637168839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06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/commons/9/9c/3v2y.png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/commons/6/6a/Sphingosine-1-phosphate.svg</a:t>
            </a:r>
          </a:p>
          <a:p>
            <a:endParaRPr lang="en-US" dirty="0" smtClean="0"/>
          </a:p>
          <a:p>
            <a:r>
              <a:rPr lang="en-US" dirty="0" smtClean="0"/>
              <a:t>S1P – sphingolipid with phosphate</a:t>
            </a:r>
            <a:r>
              <a:rPr lang="en-US" baseline="0" dirty="0" smtClean="0"/>
              <a:t> group at the end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Phosphorylation of sphingosine is catalyzed by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phingosine kinase"/>
              </a:rPr>
              <a:t>sphingosine kinase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S1PR1 – G coupled protein receptor bind to it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S1P modulator interrupts the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 coupled protein receptor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5EF21-6023-9A49-8144-A637168839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80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assets.labroots.com</a:t>
            </a:r>
            <a:r>
              <a:rPr lang="en-US" dirty="0" smtClean="0"/>
              <a:t>/_public/_files/system/</a:t>
            </a:r>
            <a:r>
              <a:rPr lang="en-US" dirty="0" err="1" smtClean="0"/>
              <a:t>ck</a:t>
            </a:r>
            <a:r>
              <a:rPr lang="en-US" dirty="0" smtClean="0"/>
              <a:t>/trending/micrornadiag_9f05ac432c93c6af01e3f4c7e3f9d79f.jpg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5EF21-6023-9A49-8144-A637168839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73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Step 1</a:t>
            </a:r>
          </a:p>
          <a:p>
            <a:pPr lvl="1"/>
            <a:r>
              <a:rPr lang="en-US" dirty="0" smtClean="0"/>
              <a:t>Group 1: Mice with ileitis are given S1P modulator Fingolomid </a:t>
            </a:r>
            <a:r>
              <a:rPr lang="en-US" dirty="0" err="1" smtClean="0"/>
              <a:t>i.e</a:t>
            </a:r>
            <a:r>
              <a:rPr lang="en-US" dirty="0" smtClean="0"/>
              <a:t> blocking S1PR1 receptor on T cells</a:t>
            </a:r>
          </a:p>
          <a:p>
            <a:pPr lvl="1"/>
            <a:r>
              <a:rPr lang="en-US" dirty="0" smtClean="0"/>
              <a:t>Group 2 (Control): Mice with ileitis are not given S1P modulator Fingolomid</a:t>
            </a:r>
          </a:p>
          <a:p>
            <a:pPr lvl="0"/>
            <a:r>
              <a:rPr lang="en-US" dirty="0" smtClean="0"/>
              <a:t>Step 2</a:t>
            </a:r>
          </a:p>
          <a:p>
            <a:pPr lvl="1"/>
            <a:r>
              <a:rPr lang="en-US" dirty="0" smtClean="0"/>
              <a:t>Measure microRNAs expression in exosomes from inflamed tissue</a:t>
            </a:r>
          </a:p>
          <a:p>
            <a:pPr lvl="1"/>
            <a:r>
              <a:rPr lang="en-US" dirty="0" smtClean="0"/>
              <a:t>Measure microRNAs expression in T cells</a:t>
            </a:r>
          </a:p>
          <a:p>
            <a:pPr lvl="0"/>
            <a:r>
              <a:rPr lang="en-US" dirty="0" smtClean="0"/>
              <a:t>Step 3</a:t>
            </a:r>
          </a:p>
          <a:p>
            <a:pPr lvl="1"/>
            <a:r>
              <a:rPr lang="en-US" dirty="0" smtClean="0"/>
              <a:t>Compare the expression of microRNAs between control and experimental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5EF21-6023-9A49-8144-A637168839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2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siRNA transfection procedure</a:t>
            </a:r>
          </a:p>
          <a:p>
            <a:r>
              <a:rPr lang="en-US" dirty="0" smtClean="0"/>
              <a:t>Generate</a:t>
            </a:r>
            <a:r>
              <a:rPr lang="en-US" baseline="0" dirty="0" smtClean="0"/>
              <a:t> siRNA that would match cell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5EF21-6023-9A49-8144-A637168839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76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www.medicinalgenomics.com</a:t>
            </a:r>
            <a:r>
              <a:rPr lang="en-US" dirty="0" smtClean="0"/>
              <a:t>/</a:t>
            </a:r>
            <a:r>
              <a:rPr lang="en-US" dirty="0" err="1" smtClean="0"/>
              <a:t>wp</a:t>
            </a:r>
            <a:r>
              <a:rPr lang="en-US" dirty="0" smtClean="0"/>
              <a:t>-content/uploads/2014/09/Screen-Shot-2015-01-15-at-9.16.09-PM.png</a:t>
            </a:r>
          </a:p>
          <a:p>
            <a:r>
              <a:rPr lang="en-US" sz="1200" b="1" dirty="0" smtClean="0">
                <a:latin typeface="Century Gothic" panose="020B0502020202020204" pitchFamily="34" charset="0"/>
              </a:rPr>
              <a:t>http://</a:t>
            </a:r>
            <a:r>
              <a:rPr lang="en-US" sz="1200" b="1" dirty="0" err="1" smtClean="0">
                <a:latin typeface="Century Gothic" panose="020B0502020202020204" pitchFamily="34" charset="0"/>
              </a:rPr>
              <a:t>media.biocompare.com</a:t>
            </a:r>
            <a:r>
              <a:rPr lang="en-US" sz="1200" b="1" dirty="0" smtClean="0">
                <a:latin typeface="Century Gothic" panose="020B0502020202020204" pitchFamily="34" charset="0"/>
              </a:rPr>
              <a:t>/m/37/product/3228864-400x300.jpg</a:t>
            </a:r>
            <a:endParaRPr lang="en-US" b="1" dirty="0" smtClean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5EF21-6023-9A49-8144-A637168839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59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the difference between</a:t>
            </a:r>
            <a:r>
              <a:rPr lang="en-US" baseline="0" dirty="0" smtClean="0"/>
              <a:t> the microRNA-155 expression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Threshold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5EF21-6023-9A49-8144-A637168839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33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 would show If</a:t>
            </a:r>
            <a:r>
              <a:rPr lang="en-US" baseline="0" dirty="0" smtClean="0"/>
              <a:t> the inflammatory response would be occurring or not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5EF21-6023-9A49-8144-A637168839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93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www.immunology.org</a:t>
            </a:r>
            <a:r>
              <a:rPr lang="en-US" dirty="0" smtClean="0"/>
              <a:t>/sites/default/files/Enzyme-linked-immunosorbent-assay-ELISA-Figure-2.png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5EF21-6023-9A49-8144-A637168839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9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4638" y="2181726"/>
            <a:ext cx="10255661" cy="3329581"/>
          </a:xfrm>
        </p:spPr>
        <p:txBody>
          <a:bodyPr/>
          <a:lstStyle/>
          <a:p>
            <a:r>
              <a:rPr lang="en-US" sz="6600" dirty="0" smtClean="0"/>
              <a:t>Comparing the blockage of the S1PR1 receptor to silencing microRNA miR-155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5511307"/>
            <a:ext cx="8825658" cy="861420"/>
          </a:xfrm>
        </p:spPr>
        <p:txBody>
          <a:bodyPr/>
          <a:lstStyle/>
          <a:p>
            <a:r>
              <a:rPr lang="en-US" dirty="0" smtClean="0"/>
              <a:t>Rachel Miller</a:t>
            </a:r>
          </a:p>
          <a:p>
            <a:r>
              <a:rPr lang="en-US" dirty="0" smtClean="0"/>
              <a:t>BNFO 300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</a:t>
            </a:r>
            <a:br>
              <a:rPr lang="en-US" dirty="0"/>
            </a:br>
            <a:r>
              <a:rPr lang="en-US" dirty="0"/>
              <a:t>Step 1</a:t>
            </a:r>
          </a:p>
        </p:txBody>
      </p:sp>
      <p:sp>
        <p:nvSpPr>
          <p:cNvPr id="5" name="Oval 4"/>
          <p:cNvSpPr/>
          <p:nvPr/>
        </p:nvSpPr>
        <p:spPr>
          <a:xfrm>
            <a:off x="3577390" y="824503"/>
            <a:ext cx="6200728" cy="54960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2951" y="338787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Fingolomid</a:t>
            </a:r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732547" y="3387879"/>
            <a:ext cx="1187116" cy="369332"/>
            <a:chOff x="1732547" y="3387879"/>
            <a:chExt cx="1187116" cy="36933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732547" y="3589611"/>
              <a:ext cx="1155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919663" y="3387879"/>
              <a:ext cx="0" cy="3693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2675022" y="3056021"/>
            <a:ext cx="505215" cy="11588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101263" y="452718"/>
            <a:ext cx="237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cell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919663" y="2647989"/>
            <a:ext cx="101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S1PR1</a:t>
            </a: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46358" y="1106906"/>
            <a:ext cx="5462792" cy="48928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256436" y="3056021"/>
            <a:ext cx="1010876" cy="994611"/>
          </a:xfrm>
          <a:custGeom>
            <a:avLst/>
            <a:gdLst>
              <a:gd name="connsiteX0" fmla="*/ 64217 w 1010876"/>
              <a:gd name="connsiteY0" fmla="*/ 994611 h 994611"/>
              <a:gd name="connsiteX1" fmla="*/ 1010701 w 1010876"/>
              <a:gd name="connsiteY1" fmla="*/ 930442 h 994611"/>
              <a:gd name="connsiteX2" fmla="*/ 49 w 1010876"/>
              <a:gd name="connsiteY2" fmla="*/ 673769 h 994611"/>
              <a:gd name="connsiteX3" fmla="*/ 962575 w 1010876"/>
              <a:gd name="connsiteY3" fmla="*/ 593558 h 994611"/>
              <a:gd name="connsiteX4" fmla="*/ 64217 w 1010876"/>
              <a:gd name="connsiteY4" fmla="*/ 336885 h 994611"/>
              <a:gd name="connsiteX5" fmla="*/ 914449 w 1010876"/>
              <a:gd name="connsiteY5" fmla="*/ 272716 h 994611"/>
              <a:gd name="connsiteX6" fmla="*/ 32133 w 1010876"/>
              <a:gd name="connsiteY6" fmla="*/ 64169 h 994611"/>
              <a:gd name="connsiteX7" fmla="*/ 882365 w 1010876"/>
              <a:gd name="connsiteY7" fmla="*/ 0 h 99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876" h="994611">
                <a:moveTo>
                  <a:pt x="64217" y="994611"/>
                </a:moveTo>
                <a:cubicBezTo>
                  <a:pt x="542806" y="989263"/>
                  <a:pt x="1021396" y="983916"/>
                  <a:pt x="1010701" y="930442"/>
                </a:cubicBezTo>
                <a:cubicBezTo>
                  <a:pt x="1000006" y="876968"/>
                  <a:pt x="8070" y="729916"/>
                  <a:pt x="49" y="673769"/>
                </a:cubicBezTo>
                <a:cubicBezTo>
                  <a:pt x="-7972" y="617622"/>
                  <a:pt x="951880" y="649705"/>
                  <a:pt x="962575" y="593558"/>
                </a:cubicBezTo>
                <a:cubicBezTo>
                  <a:pt x="973270" y="537411"/>
                  <a:pt x="72238" y="390359"/>
                  <a:pt x="64217" y="336885"/>
                </a:cubicBezTo>
                <a:cubicBezTo>
                  <a:pt x="56196" y="283411"/>
                  <a:pt x="919796" y="318169"/>
                  <a:pt x="914449" y="272716"/>
                </a:cubicBezTo>
                <a:cubicBezTo>
                  <a:pt x="909102" y="227263"/>
                  <a:pt x="37480" y="109622"/>
                  <a:pt x="32133" y="64169"/>
                </a:cubicBezTo>
                <a:cubicBezTo>
                  <a:pt x="26786" y="18716"/>
                  <a:pt x="882365" y="0"/>
                  <a:pt x="88236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82063" y="2005263"/>
            <a:ext cx="1524000" cy="108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4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</a:t>
            </a:r>
            <a:br>
              <a:rPr lang="en-US" dirty="0"/>
            </a:br>
            <a:r>
              <a:rPr lang="en-US" dirty="0"/>
              <a:t>Step 1</a:t>
            </a:r>
          </a:p>
        </p:txBody>
      </p:sp>
      <p:sp>
        <p:nvSpPr>
          <p:cNvPr id="5" name="Oval 4"/>
          <p:cNvSpPr/>
          <p:nvPr/>
        </p:nvSpPr>
        <p:spPr>
          <a:xfrm>
            <a:off x="3577390" y="824503"/>
            <a:ext cx="6200728" cy="54960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101263" y="452718"/>
            <a:ext cx="237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cell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919663" y="2647989"/>
            <a:ext cx="101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S1PR1</a:t>
            </a: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46358" y="1106906"/>
            <a:ext cx="5462792" cy="48928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256436" y="3092306"/>
            <a:ext cx="1010876" cy="994611"/>
          </a:xfrm>
          <a:custGeom>
            <a:avLst/>
            <a:gdLst>
              <a:gd name="connsiteX0" fmla="*/ 64217 w 1010876"/>
              <a:gd name="connsiteY0" fmla="*/ 994611 h 994611"/>
              <a:gd name="connsiteX1" fmla="*/ 1010701 w 1010876"/>
              <a:gd name="connsiteY1" fmla="*/ 930442 h 994611"/>
              <a:gd name="connsiteX2" fmla="*/ 49 w 1010876"/>
              <a:gd name="connsiteY2" fmla="*/ 673769 h 994611"/>
              <a:gd name="connsiteX3" fmla="*/ 962575 w 1010876"/>
              <a:gd name="connsiteY3" fmla="*/ 593558 h 994611"/>
              <a:gd name="connsiteX4" fmla="*/ 64217 w 1010876"/>
              <a:gd name="connsiteY4" fmla="*/ 336885 h 994611"/>
              <a:gd name="connsiteX5" fmla="*/ 914449 w 1010876"/>
              <a:gd name="connsiteY5" fmla="*/ 272716 h 994611"/>
              <a:gd name="connsiteX6" fmla="*/ 32133 w 1010876"/>
              <a:gd name="connsiteY6" fmla="*/ 64169 h 994611"/>
              <a:gd name="connsiteX7" fmla="*/ 882365 w 1010876"/>
              <a:gd name="connsiteY7" fmla="*/ 0 h 99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876" h="994611">
                <a:moveTo>
                  <a:pt x="64217" y="994611"/>
                </a:moveTo>
                <a:cubicBezTo>
                  <a:pt x="542806" y="989263"/>
                  <a:pt x="1021396" y="983916"/>
                  <a:pt x="1010701" y="930442"/>
                </a:cubicBezTo>
                <a:cubicBezTo>
                  <a:pt x="1000006" y="876968"/>
                  <a:pt x="8070" y="729916"/>
                  <a:pt x="49" y="673769"/>
                </a:cubicBezTo>
                <a:cubicBezTo>
                  <a:pt x="-7972" y="617622"/>
                  <a:pt x="951880" y="649705"/>
                  <a:pt x="962575" y="593558"/>
                </a:cubicBezTo>
                <a:cubicBezTo>
                  <a:pt x="973270" y="537411"/>
                  <a:pt x="72238" y="390359"/>
                  <a:pt x="64217" y="336885"/>
                </a:cubicBezTo>
                <a:cubicBezTo>
                  <a:pt x="56196" y="283411"/>
                  <a:pt x="919796" y="318169"/>
                  <a:pt x="914449" y="272716"/>
                </a:cubicBezTo>
                <a:cubicBezTo>
                  <a:pt x="909102" y="227263"/>
                  <a:pt x="37480" y="109622"/>
                  <a:pt x="32133" y="64169"/>
                </a:cubicBezTo>
                <a:cubicBezTo>
                  <a:pt x="26786" y="18716"/>
                  <a:pt x="882365" y="0"/>
                  <a:pt x="88236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82063" y="2005263"/>
            <a:ext cx="1524000" cy="108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</a:t>
            </a:r>
            <a:br>
              <a:rPr lang="en-US" dirty="0"/>
            </a:br>
            <a:r>
              <a:rPr lang="en-US" dirty="0"/>
              <a:t>Step 1</a:t>
            </a:r>
          </a:p>
        </p:txBody>
      </p:sp>
      <p:sp>
        <p:nvSpPr>
          <p:cNvPr id="5" name="Oval 4"/>
          <p:cNvSpPr/>
          <p:nvPr/>
        </p:nvSpPr>
        <p:spPr>
          <a:xfrm>
            <a:off x="3577390" y="824503"/>
            <a:ext cx="6200728" cy="54960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274" y="3096318"/>
            <a:ext cx="1041400" cy="990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01263" y="452718"/>
            <a:ext cx="237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cell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19663" y="2647989"/>
            <a:ext cx="101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S1PR1</a:t>
            </a: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46358" y="1106906"/>
            <a:ext cx="5462792" cy="48928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252370" y="3075239"/>
            <a:ext cx="1010876" cy="994611"/>
          </a:xfrm>
          <a:custGeom>
            <a:avLst/>
            <a:gdLst>
              <a:gd name="connsiteX0" fmla="*/ 64217 w 1010876"/>
              <a:gd name="connsiteY0" fmla="*/ 994611 h 994611"/>
              <a:gd name="connsiteX1" fmla="*/ 1010701 w 1010876"/>
              <a:gd name="connsiteY1" fmla="*/ 930442 h 994611"/>
              <a:gd name="connsiteX2" fmla="*/ 49 w 1010876"/>
              <a:gd name="connsiteY2" fmla="*/ 673769 h 994611"/>
              <a:gd name="connsiteX3" fmla="*/ 962575 w 1010876"/>
              <a:gd name="connsiteY3" fmla="*/ 593558 h 994611"/>
              <a:gd name="connsiteX4" fmla="*/ 64217 w 1010876"/>
              <a:gd name="connsiteY4" fmla="*/ 336885 h 994611"/>
              <a:gd name="connsiteX5" fmla="*/ 914449 w 1010876"/>
              <a:gd name="connsiteY5" fmla="*/ 272716 h 994611"/>
              <a:gd name="connsiteX6" fmla="*/ 32133 w 1010876"/>
              <a:gd name="connsiteY6" fmla="*/ 64169 h 994611"/>
              <a:gd name="connsiteX7" fmla="*/ 882365 w 1010876"/>
              <a:gd name="connsiteY7" fmla="*/ 0 h 99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876" h="994611">
                <a:moveTo>
                  <a:pt x="64217" y="994611"/>
                </a:moveTo>
                <a:cubicBezTo>
                  <a:pt x="542806" y="989263"/>
                  <a:pt x="1021396" y="983916"/>
                  <a:pt x="1010701" y="930442"/>
                </a:cubicBezTo>
                <a:cubicBezTo>
                  <a:pt x="1000006" y="876968"/>
                  <a:pt x="8070" y="729916"/>
                  <a:pt x="49" y="673769"/>
                </a:cubicBezTo>
                <a:cubicBezTo>
                  <a:pt x="-7972" y="617622"/>
                  <a:pt x="951880" y="649705"/>
                  <a:pt x="962575" y="593558"/>
                </a:cubicBezTo>
                <a:cubicBezTo>
                  <a:pt x="973270" y="537411"/>
                  <a:pt x="72238" y="390359"/>
                  <a:pt x="64217" y="336885"/>
                </a:cubicBezTo>
                <a:cubicBezTo>
                  <a:pt x="56196" y="283411"/>
                  <a:pt x="919796" y="318169"/>
                  <a:pt x="914449" y="272716"/>
                </a:cubicBezTo>
                <a:cubicBezTo>
                  <a:pt x="909102" y="227263"/>
                  <a:pt x="37480" y="109622"/>
                  <a:pt x="32133" y="64169"/>
                </a:cubicBezTo>
                <a:cubicBezTo>
                  <a:pt x="26786" y="18716"/>
                  <a:pt x="882365" y="0"/>
                  <a:pt x="88236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82063" y="2005263"/>
            <a:ext cx="1524000" cy="108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</a:t>
            </a:r>
            <a:br>
              <a:rPr lang="en-US" dirty="0"/>
            </a:br>
            <a:r>
              <a:rPr lang="en-US" dirty="0"/>
              <a:t>Step 1</a:t>
            </a:r>
          </a:p>
        </p:txBody>
      </p:sp>
      <p:sp>
        <p:nvSpPr>
          <p:cNvPr id="5" name="Oval 4"/>
          <p:cNvSpPr/>
          <p:nvPr/>
        </p:nvSpPr>
        <p:spPr>
          <a:xfrm>
            <a:off x="3577390" y="824503"/>
            <a:ext cx="6200728" cy="54960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13588" y="3064042"/>
            <a:ext cx="1010653" cy="962526"/>
            <a:chOff x="999727" y="3420988"/>
            <a:chExt cx="1010653" cy="962526"/>
          </a:xfrm>
        </p:grpSpPr>
        <p:sp>
          <p:nvSpPr>
            <p:cNvPr id="6" name="Oval 5"/>
            <p:cNvSpPr/>
            <p:nvPr/>
          </p:nvSpPr>
          <p:spPr>
            <a:xfrm>
              <a:off x="999727" y="3420988"/>
              <a:ext cx="1010653" cy="9625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97351" y="3717586"/>
              <a:ext cx="615407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S1P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101263" y="452718"/>
            <a:ext cx="237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cell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919663" y="2647989"/>
            <a:ext cx="101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S1PR1</a:t>
            </a: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46358" y="1106906"/>
            <a:ext cx="5462792" cy="48928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224241" y="3056021"/>
            <a:ext cx="1010876" cy="994611"/>
          </a:xfrm>
          <a:custGeom>
            <a:avLst/>
            <a:gdLst>
              <a:gd name="connsiteX0" fmla="*/ 64217 w 1010876"/>
              <a:gd name="connsiteY0" fmla="*/ 994611 h 994611"/>
              <a:gd name="connsiteX1" fmla="*/ 1010701 w 1010876"/>
              <a:gd name="connsiteY1" fmla="*/ 930442 h 994611"/>
              <a:gd name="connsiteX2" fmla="*/ 49 w 1010876"/>
              <a:gd name="connsiteY2" fmla="*/ 673769 h 994611"/>
              <a:gd name="connsiteX3" fmla="*/ 962575 w 1010876"/>
              <a:gd name="connsiteY3" fmla="*/ 593558 h 994611"/>
              <a:gd name="connsiteX4" fmla="*/ 64217 w 1010876"/>
              <a:gd name="connsiteY4" fmla="*/ 336885 h 994611"/>
              <a:gd name="connsiteX5" fmla="*/ 914449 w 1010876"/>
              <a:gd name="connsiteY5" fmla="*/ 272716 h 994611"/>
              <a:gd name="connsiteX6" fmla="*/ 32133 w 1010876"/>
              <a:gd name="connsiteY6" fmla="*/ 64169 h 994611"/>
              <a:gd name="connsiteX7" fmla="*/ 882365 w 1010876"/>
              <a:gd name="connsiteY7" fmla="*/ 0 h 99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876" h="994611">
                <a:moveTo>
                  <a:pt x="64217" y="994611"/>
                </a:moveTo>
                <a:cubicBezTo>
                  <a:pt x="542806" y="989263"/>
                  <a:pt x="1021396" y="983916"/>
                  <a:pt x="1010701" y="930442"/>
                </a:cubicBezTo>
                <a:cubicBezTo>
                  <a:pt x="1000006" y="876968"/>
                  <a:pt x="8070" y="729916"/>
                  <a:pt x="49" y="673769"/>
                </a:cubicBezTo>
                <a:cubicBezTo>
                  <a:pt x="-7972" y="617622"/>
                  <a:pt x="951880" y="649705"/>
                  <a:pt x="962575" y="593558"/>
                </a:cubicBezTo>
                <a:cubicBezTo>
                  <a:pt x="973270" y="537411"/>
                  <a:pt x="72238" y="390359"/>
                  <a:pt x="64217" y="336885"/>
                </a:cubicBezTo>
                <a:cubicBezTo>
                  <a:pt x="56196" y="283411"/>
                  <a:pt x="919796" y="318169"/>
                  <a:pt x="914449" y="272716"/>
                </a:cubicBezTo>
                <a:cubicBezTo>
                  <a:pt x="909102" y="227263"/>
                  <a:pt x="37480" y="109622"/>
                  <a:pt x="32133" y="64169"/>
                </a:cubicBezTo>
                <a:cubicBezTo>
                  <a:pt x="26786" y="18716"/>
                  <a:pt x="882365" y="0"/>
                  <a:pt x="88236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82063" y="2005263"/>
            <a:ext cx="1524000" cy="108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</a:t>
            </a:r>
            <a:br>
              <a:rPr lang="en-US" dirty="0"/>
            </a:br>
            <a:r>
              <a:rPr lang="en-US" dirty="0"/>
              <a:t>Step 1</a:t>
            </a:r>
          </a:p>
        </p:txBody>
      </p:sp>
      <p:sp>
        <p:nvSpPr>
          <p:cNvPr id="5" name="Oval 4"/>
          <p:cNvSpPr/>
          <p:nvPr/>
        </p:nvSpPr>
        <p:spPr>
          <a:xfrm>
            <a:off x="3577390" y="824503"/>
            <a:ext cx="6200728" cy="54960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184943" y="3072064"/>
            <a:ext cx="1010653" cy="962526"/>
            <a:chOff x="999727" y="3420988"/>
            <a:chExt cx="1010653" cy="962526"/>
          </a:xfrm>
        </p:grpSpPr>
        <p:sp>
          <p:nvSpPr>
            <p:cNvPr id="6" name="Oval 5"/>
            <p:cNvSpPr/>
            <p:nvPr/>
          </p:nvSpPr>
          <p:spPr>
            <a:xfrm>
              <a:off x="999727" y="3420988"/>
              <a:ext cx="1010653" cy="9625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97351" y="3717586"/>
              <a:ext cx="615407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S1P</a:t>
              </a: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101263" y="452718"/>
            <a:ext cx="237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cell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919663" y="2647989"/>
            <a:ext cx="101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S1PR1</a:t>
            </a: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46358" y="1106906"/>
            <a:ext cx="5462792" cy="48928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232201" y="3075239"/>
            <a:ext cx="1010876" cy="994611"/>
          </a:xfrm>
          <a:custGeom>
            <a:avLst/>
            <a:gdLst>
              <a:gd name="connsiteX0" fmla="*/ 64217 w 1010876"/>
              <a:gd name="connsiteY0" fmla="*/ 994611 h 994611"/>
              <a:gd name="connsiteX1" fmla="*/ 1010701 w 1010876"/>
              <a:gd name="connsiteY1" fmla="*/ 930442 h 994611"/>
              <a:gd name="connsiteX2" fmla="*/ 49 w 1010876"/>
              <a:gd name="connsiteY2" fmla="*/ 673769 h 994611"/>
              <a:gd name="connsiteX3" fmla="*/ 962575 w 1010876"/>
              <a:gd name="connsiteY3" fmla="*/ 593558 h 994611"/>
              <a:gd name="connsiteX4" fmla="*/ 64217 w 1010876"/>
              <a:gd name="connsiteY4" fmla="*/ 336885 h 994611"/>
              <a:gd name="connsiteX5" fmla="*/ 914449 w 1010876"/>
              <a:gd name="connsiteY5" fmla="*/ 272716 h 994611"/>
              <a:gd name="connsiteX6" fmla="*/ 32133 w 1010876"/>
              <a:gd name="connsiteY6" fmla="*/ 64169 h 994611"/>
              <a:gd name="connsiteX7" fmla="*/ 882365 w 1010876"/>
              <a:gd name="connsiteY7" fmla="*/ 0 h 99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876" h="994611">
                <a:moveTo>
                  <a:pt x="64217" y="994611"/>
                </a:moveTo>
                <a:cubicBezTo>
                  <a:pt x="542806" y="989263"/>
                  <a:pt x="1021396" y="983916"/>
                  <a:pt x="1010701" y="930442"/>
                </a:cubicBezTo>
                <a:cubicBezTo>
                  <a:pt x="1000006" y="876968"/>
                  <a:pt x="8070" y="729916"/>
                  <a:pt x="49" y="673769"/>
                </a:cubicBezTo>
                <a:cubicBezTo>
                  <a:pt x="-7972" y="617622"/>
                  <a:pt x="951880" y="649705"/>
                  <a:pt x="962575" y="593558"/>
                </a:cubicBezTo>
                <a:cubicBezTo>
                  <a:pt x="973270" y="537411"/>
                  <a:pt x="72238" y="390359"/>
                  <a:pt x="64217" y="336885"/>
                </a:cubicBezTo>
                <a:cubicBezTo>
                  <a:pt x="56196" y="283411"/>
                  <a:pt x="919796" y="318169"/>
                  <a:pt x="914449" y="272716"/>
                </a:cubicBezTo>
                <a:cubicBezTo>
                  <a:pt x="909102" y="227263"/>
                  <a:pt x="37480" y="109622"/>
                  <a:pt x="32133" y="64169"/>
                </a:cubicBezTo>
                <a:cubicBezTo>
                  <a:pt x="26786" y="18716"/>
                  <a:pt x="882365" y="0"/>
                  <a:pt x="88236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235116" y="3625516"/>
            <a:ext cx="1491916" cy="16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71375" y="3404945"/>
            <a:ext cx="181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miR-155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31624" y="3035613"/>
            <a:ext cx="199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Measure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882063" y="2005263"/>
            <a:ext cx="1524000" cy="108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</a:t>
            </a:r>
            <a:br>
              <a:rPr lang="en-US" dirty="0"/>
            </a:br>
            <a:r>
              <a:rPr lang="en-US" dirty="0"/>
              <a:t>Step 1</a:t>
            </a:r>
          </a:p>
        </p:txBody>
      </p:sp>
      <p:sp>
        <p:nvSpPr>
          <p:cNvPr id="5" name="Oval 4"/>
          <p:cNvSpPr/>
          <p:nvPr/>
        </p:nvSpPr>
        <p:spPr>
          <a:xfrm>
            <a:off x="3577390" y="824503"/>
            <a:ext cx="6200728" cy="54960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57811" y="3152274"/>
            <a:ext cx="1010653" cy="962526"/>
            <a:chOff x="999727" y="3420988"/>
            <a:chExt cx="1010653" cy="962526"/>
          </a:xfrm>
        </p:grpSpPr>
        <p:sp>
          <p:nvSpPr>
            <p:cNvPr id="6" name="Oval 5"/>
            <p:cNvSpPr/>
            <p:nvPr/>
          </p:nvSpPr>
          <p:spPr>
            <a:xfrm>
              <a:off x="999727" y="3420988"/>
              <a:ext cx="1010653" cy="9625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97351" y="3717586"/>
              <a:ext cx="615407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S1P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050834" y="4299950"/>
            <a:ext cx="1772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Cytokines:</a:t>
            </a:r>
          </a:p>
          <a:p>
            <a:r>
              <a:rPr lang="en-US" dirty="0" smtClean="0"/>
              <a:t>IL-2</a:t>
            </a:r>
          </a:p>
          <a:p>
            <a:r>
              <a:rPr lang="en-US" dirty="0" smtClean="0"/>
              <a:t>IL-17</a:t>
            </a:r>
          </a:p>
          <a:p>
            <a:r>
              <a:rPr lang="en-US" dirty="0" smtClean="0"/>
              <a:t>IFN-gamma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041037" y="3743499"/>
            <a:ext cx="199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101263" y="452718"/>
            <a:ext cx="237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cell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919663" y="2647989"/>
            <a:ext cx="101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S1PR1</a:t>
            </a: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46358" y="1106906"/>
            <a:ext cx="5462792" cy="48928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235116" y="3625516"/>
            <a:ext cx="1491916" cy="16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71375" y="3404945"/>
            <a:ext cx="181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miR-155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343613" y="3683160"/>
            <a:ext cx="2478848" cy="1161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31624" y="3035613"/>
            <a:ext cx="199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Measure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232201" y="3092306"/>
            <a:ext cx="1010876" cy="994611"/>
          </a:xfrm>
          <a:custGeom>
            <a:avLst/>
            <a:gdLst>
              <a:gd name="connsiteX0" fmla="*/ 64217 w 1010876"/>
              <a:gd name="connsiteY0" fmla="*/ 994611 h 994611"/>
              <a:gd name="connsiteX1" fmla="*/ 1010701 w 1010876"/>
              <a:gd name="connsiteY1" fmla="*/ 930442 h 994611"/>
              <a:gd name="connsiteX2" fmla="*/ 49 w 1010876"/>
              <a:gd name="connsiteY2" fmla="*/ 673769 h 994611"/>
              <a:gd name="connsiteX3" fmla="*/ 962575 w 1010876"/>
              <a:gd name="connsiteY3" fmla="*/ 593558 h 994611"/>
              <a:gd name="connsiteX4" fmla="*/ 64217 w 1010876"/>
              <a:gd name="connsiteY4" fmla="*/ 336885 h 994611"/>
              <a:gd name="connsiteX5" fmla="*/ 914449 w 1010876"/>
              <a:gd name="connsiteY5" fmla="*/ 272716 h 994611"/>
              <a:gd name="connsiteX6" fmla="*/ 32133 w 1010876"/>
              <a:gd name="connsiteY6" fmla="*/ 64169 h 994611"/>
              <a:gd name="connsiteX7" fmla="*/ 882365 w 1010876"/>
              <a:gd name="connsiteY7" fmla="*/ 0 h 99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876" h="994611">
                <a:moveTo>
                  <a:pt x="64217" y="994611"/>
                </a:moveTo>
                <a:cubicBezTo>
                  <a:pt x="542806" y="989263"/>
                  <a:pt x="1021396" y="983916"/>
                  <a:pt x="1010701" y="930442"/>
                </a:cubicBezTo>
                <a:cubicBezTo>
                  <a:pt x="1000006" y="876968"/>
                  <a:pt x="8070" y="729916"/>
                  <a:pt x="49" y="673769"/>
                </a:cubicBezTo>
                <a:cubicBezTo>
                  <a:pt x="-7972" y="617622"/>
                  <a:pt x="951880" y="649705"/>
                  <a:pt x="962575" y="593558"/>
                </a:cubicBezTo>
                <a:cubicBezTo>
                  <a:pt x="973270" y="537411"/>
                  <a:pt x="72238" y="390359"/>
                  <a:pt x="64217" y="336885"/>
                </a:cubicBezTo>
                <a:cubicBezTo>
                  <a:pt x="56196" y="283411"/>
                  <a:pt x="919796" y="318169"/>
                  <a:pt x="914449" y="272716"/>
                </a:cubicBezTo>
                <a:cubicBezTo>
                  <a:pt x="909102" y="227263"/>
                  <a:pt x="37480" y="109622"/>
                  <a:pt x="32133" y="64169"/>
                </a:cubicBezTo>
                <a:cubicBezTo>
                  <a:pt x="26786" y="18716"/>
                  <a:pt x="882365" y="0"/>
                  <a:pt x="88236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82063" y="2005263"/>
            <a:ext cx="1524000" cy="108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</a:t>
            </a:r>
            <a:br>
              <a:rPr lang="en-US" dirty="0" smtClean="0"/>
            </a:br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77390" y="824503"/>
            <a:ext cx="6200728" cy="54960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37873" y="3152655"/>
            <a:ext cx="1010653" cy="962526"/>
            <a:chOff x="999727" y="3420988"/>
            <a:chExt cx="1010653" cy="962526"/>
          </a:xfrm>
        </p:grpSpPr>
        <p:sp>
          <p:nvSpPr>
            <p:cNvPr id="6" name="Oval 5"/>
            <p:cNvSpPr/>
            <p:nvPr/>
          </p:nvSpPr>
          <p:spPr>
            <a:xfrm>
              <a:off x="999727" y="3420988"/>
              <a:ext cx="1010653" cy="9625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97351" y="3717586"/>
              <a:ext cx="615407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S1P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101263" y="452718"/>
            <a:ext cx="237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cell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919663" y="2647989"/>
            <a:ext cx="101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S1PR1</a:t>
            </a: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46358" y="1106906"/>
            <a:ext cx="5462792" cy="48928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269576" y="3120570"/>
            <a:ext cx="1010876" cy="994611"/>
          </a:xfrm>
          <a:custGeom>
            <a:avLst/>
            <a:gdLst>
              <a:gd name="connsiteX0" fmla="*/ 64217 w 1010876"/>
              <a:gd name="connsiteY0" fmla="*/ 994611 h 994611"/>
              <a:gd name="connsiteX1" fmla="*/ 1010701 w 1010876"/>
              <a:gd name="connsiteY1" fmla="*/ 930442 h 994611"/>
              <a:gd name="connsiteX2" fmla="*/ 49 w 1010876"/>
              <a:gd name="connsiteY2" fmla="*/ 673769 h 994611"/>
              <a:gd name="connsiteX3" fmla="*/ 962575 w 1010876"/>
              <a:gd name="connsiteY3" fmla="*/ 593558 h 994611"/>
              <a:gd name="connsiteX4" fmla="*/ 64217 w 1010876"/>
              <a:gd name="connsiteY4" fmla="*/ 336885 h 994611"/>
              <a:gd name="connsiteX5" fmla="*/ 914449 w 1010876"/>
              <a:gd name="connsiteY5" fmla="*/ 272716 h 994611"/>
              <a:gd name="connsiteX6" fmla="*/ 32133 w 1010876"/>
              <a:gd name="connsiteY6" fmla="*/ 64169 h 994611"/>
              <a:gd name="connsiteX7" fmla="*/ 882365 w 1010876"/>
              <a:gd name="connsiteY7" fmla="*/ 0 h 99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876" h="994611">
                <a:moveTo>
                  <a:pt x="64217" y="994611"/>
                </a:moveTo>
                <a:cubicBezTo>
                  <a:pt x="542806" y="989263"/>
                  <a:pt x="1021396" y="983916"/>
                  <a:pt x="1010701" y="930442"/>
                </a:cubicBezTo>
                <a:cubicBezTo>
                  <a:pt x="1000006" y="876968"/>
                  <a:pt x="8070" y="729916"/>
                  <a:pt x="49" y="673769"/>
                </a:cubicBezTo>
                <a:cubicBezTo>
                  <a:pt x="-7972" y="617622"/>
                  <a:pt x="951880" y="649705"/>
                  <a:pt x="962575" y="593558"/>
                </a:cubicBezTo>
                <a:cubicBezTo>
                  <a:pt x="973270" y="537411"/>
                  <a:pt x="72238" y="390359"/>
                  <a:pt x="64217" y="336885"/>
                </a:cubicBezTo>
                <a:cubicBezTo>
                  <a:pt x="56196" y="283411"/>
                  <a:pt x="919796" y="318169"/>
                  <a:pt x="914449" y="272716"/>
                </a:cubicBezTo>
                <a:cubicBezTo>
                  <a:pt x="909102" y="227263"/>
                  <a:pt x="37480" y="109622"/>
                  <a:pt x="32133" y="64169"/>
                </a:cubicBezTo>
                <a:cubicBezTo>
                  <a:pt x="26786" y="18716"/>
                  <a:pt x="882365" y="0"/>
                  <a:pt x="88236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882063" y="2005263"/>
            <a:ext cx="1524000" cy="108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</a:t>
            </a:r>
            <a:br>
              <a:rPr lang="en-US" dirty="0" smtClean="0"/>
            </a:br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77390" y="824503"/>
            <a:ext cx="6200728" cy="54960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24624" y="3134474"/>
            <a:ext cx="1010653" cy="962526"/>
            <a:chOff x="999727" y="3420988"/>
            <a:chExt cx="1010653" cy="962526"/>
          </a:xfrm>
        </p:grpSpPr>
        <p:sp>
          <p:nvSpPr>
            <p:cNvPr id="6" name="Oval 5"/>
            <p:cNvSpPr/>
            <p:nvPr/>
          </p:nvSpPr>
          <p:spPr>
            <a:xfrm>
              <a:off x="999727" y="3420988"/>
              <a:ext cx="1010653" cy="9625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97351" y="3717586"/>
              <a:ext cx="615407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S1P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101263" y="452718"/>
            <a:ext cx="237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cell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919663" y="2647989"/>
            <a:ext cx="101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S1PR1</a:t>
            </a: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46358" y="1106906"/>
            <a:ext cx="5462792" cy="48928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243298" y="3092306"/>
            <a:ext cx="1010876" cy="994611"/>
          </a:xfrm>
          <a:custGeom>
            <a:avLst/>
            <a:gdLst>
              <a:gd name="connsiteX0" fmla="*/ 64217 w 1010876"/>
              <a:gd name="connsiteY0" fmla="*/ 994611 h 994611"/>
              <a:gd name="connsiteX1" fmla="*/ 1010701 w 1010876"/>
              <a:gd name="connsiteY1" fmla="*/ 930442 h 994611"/>
              <a:gd name="connsiteX2" fmla="*/ 49 w 1010876"/>
              <a:gd name="connsiteY2" fmla="*/ 673769 h 994611"/>
              <a:gd name="connsiteX3" fmla="*/ 962575 w 1010876"/>
              <a:gd name="connsiteY3" fmla="*/ 593558 h 994611"/>
              <a:gd name="connsiteX4" fmla="*/ 64217 w 1010876"/>
              <a:gd name="connsiteY4" fmla="*/ 336885 h 994611"/>
              <a:gd name="connsiteX5" fmla="*/ 914449 w 1010876"/>
              <a:gd name="connsiteY5" fmla="*/ 272716 h 994611"/>
              <a:gd name="connsiteX6" fmla="*/ 32133 w 1010876"/>
              <a:gd name="connsiteY6" fmla="*/ 64169 h 994611"/>
              <a:gd name="connsiteX7" fmla="*/ 882365 w 1010876"/>
              <a:gd name="connsiteY7" fmla="*/ 0 h 99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876" h="994611">
                <a:moveTo>
                  <a:pt x="64217" y="994611"/>
                </a:moveTo>
                <a:cubicBezTo>
                  <a:pt x="542806" y="989263"/>
                  <a:pt x="1021396" y="983916"/>
                  <a:pt x="1010701" y="930442"/>
                </a:cubicBezTo>
                <a:cubicBezTo>
                  <a:pt x="1000006" y="876968"/>
                  <a:pt x="8070" y="729916"/>
                  <a:pt x="49" y="673769"/>
                </a:cubicBezTo>
                <a:cubicBezTo>
                  <a:pt x="-7972" y="617622"/>
                  <a:pt x="951880" y="649705"/>
                  <a:pt x="962575" y="593558"/>
                </a:cubicBezTo>
                <a:cubicBezTo>
                  <a:pt x="973270" y="537411"/>
                  <a:pt x="72238" y="390359"/>
                  <a:pt x="64217" y="336885"/>
                </a:cubicBezTo>
                <a:cubicBezTo>
                  <a:pt x="56196" y="283411"/>
                  <a:pt x="919796" y="318169"/>
                  <a:pt x="914449" y="272716"/>
                </a:cubicBezTo>
                <a:cubicBezTo>
                  <a:pt x="909102" y="227263"/>
                  <a:pt x="37480" y="109622"/>
                  <a:pt x="32133" y="64169"/>
                </a:cubicBezTo>
                <a:cubicBezTo>
                  <a:pt x="26786" y="18716"/>
                  <a:pt x="882365" y="0"/>
                  <a:pt x="88236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82063" y="2005263"/>
            <a:ext cx="1524000" cy="108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4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</a:t>
            </a:r>
            <a:br>
              <a:rPr lang="en-US" dirty="0" smtClean="0"/>
            </a:br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77390" y="824503"/>
            <a:ext cx="6200728" cy="54960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49960" y="3129418"/>
            <a:ext cx="1010653" cy="962526"/>
            <a:chOff x="999727" y="3420988"/>
            <a:chExt cx="1010653" cy="962526"/>
          </a:xfrm>
        </p:grpSpPr>
        <p:sp>
          <p:nvSpPr>
            <p:cNvPr id="6" name="Oval 5"/>
            <p:cNvSpPr/>
            <p:nvPr/>
          </p:nvSpPr>
          <p:spPr>
            <a:xfrm>
              <a:off x="999727" y="3420988"/>
              <a:ext cx="1010653" cy="9625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97351" y="3717586"/>
              <a:ext cx="615407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S1P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101263" y="452718"/>
            <a:ext cx="237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cell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919663" y="2647989"/>
            <a:ext cx="101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S1PR1</a:t>
            </a: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946358" y="1106906"/>
            <a:ext cx="5462792" cy="48928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248586" y="3075239"/>
            <a:ext cx="1010876" cy="994611"/>
          </a:xfrm>
          <a:custGeom>
            <a:avLst/>
            <a:gdLst>
              <a:gd name="connsiteX0" fmla="*/ 64217 w 1010876"/>
              <a:gd name="connsiteY0" fmla="*/ 994611 h 994611"/>
              <a:gd name="connsiteX1" fmla="*/ 1010701 w 1010876"/>
              <a:gd name="connsiteY1" fmla="*/ 930442 h 994611"/>
              <a:gd name="connsiteX2" fmla="*/ 49 w 1010876"/>
              <a:gd name="connsiteY2" fmla="*/ 673769 h 994611"/>
              <a:gd name="connsiteX3" fmla="*/ 962575 w 1010876"/>
              <a:gd name="connsiteY3" fmla="*/ 593558 h 994611"/>
              <a:gd name="connsiteX4" fmla="*/ 64217 w 1010876"/>
              <a:gd name="connsiteY4" fmla="*/ 336885 h 994611"/>
              <a:gd name="connsiteX5" fmla="*/ 914449 w 1010876"/>
              <a:gd name="connsiteY5" fmla="*/ 272716 h 994611"/>
              <a:gd name="connsiteX6" fmla="*/ 32133 w 1010876"/>
              <a:gd name="connsiteY6" fmla="*/ 64169 h 994611"/>
              <a:gd name="connsiteX7" fmla="*/ 882365 w 1010876"/>
              <a:gd name="connsiteY7" fmla="*/ 0 h 99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876" h="994611">
                <a:moveTo>
                  <a:pt x="64217" y="994611"/>
                </a:moveTo>
                <a:cubicBezTo>
                  <a:pt x="542806" y="989263"/>
                  <a:pt x="1021396" y="983916"/>
                  <a:pt x="1010701" y="930442"/>
                </a:cubicBezTo>
                <a:cubicBezTo>
                  <a:pt x="1000006" y="876968"/>
                  <a:pt x="8070" y="729916"/>
                  <a:pt x="49" y="673769"/>
                </a:cubicBezTo>
                <a:cubicBezTo>
                  <a:pt x="-7972" y="617622"/>
                  <a:pt x="951880" y="649705"/>
                  <a:pt x="962575" y="593558"/>
                </a:cubicBezTo>
                <a:cubicBezTo>
                  <a:pt x="973270" y="537411"/>
                  <a:pt x="72238" y="390359"/>
                  <a:pt x="64217" y="336885"/>
                </a:cubicBezTo>
                <a:cubicBezTo>
                  <a:pt x="56196" y="283411"/>
                  <a:pt x="919796" y="318169"/>
                  <a:pt x="914449" y="272716"/>
                </a:cubicBezTo>
                <a:cubicBezTo>
                  <a:pt x="909102" y="227263"/>
                  <a:pt x="37480" y="109622"/>
                  <a:pt x="32133" y="64169"/>
                </a:cubicBezTo>
                <a:cubicBezTo>
                  <a:pt x="26786" y="18716"/>
                  <a:pt x="882365" y="0"/>
                  <a:pt x="88236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235116" y="3625516"/>
            <a:ext cx="1491916" cy="16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71375" y="3404945"/>
            <a:ext cx="181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miR-155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176211" y="2329923"/>
            <a:ext cx="501543" cy="1075022"/>
            <a:chOff x="6176211" y="2329923"/>
            <a:chExt cx="501543" cy="107502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426982" y="2329923"/>
              <a:ext cx="16042" cy="10750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8" idx="0"/>
            </p:cNvCxnSpPr>
            <p:nvPr/>
          </p:nvCxnSpPr>
          <p:spPr>
            <a:xfrm>
              <a:off x="6176211" y="3404945"/>
              <a:ext cx="5015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089202" y="1935991"/>
            <a:ext cx="141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siRNA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1624" y="3928165"/>
            <a:ext cx="199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Measure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882063" y="2005263"/>
            <a:ext cx="1524000" cy="108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</a:t>
            </a:r>
            <a:br>
              <a:rPr lang="en-US" dirty="0" smtClean="0"/>
            </a:br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77390" y="824503"/>
            <a:ext cx="6200728" cy="54960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85945" y="3144252"/>
            <a:ext cx="1010653" cy="962526"/>
            <a:chOff x="999727" y="3420988"/>
            <a:chExt cx="1010653" cy="962526"/>
          </a:xfrm>
        </p:grpSpPr>
        <p:sp>
          <p:nvSpPr>
            <p:cNvPr id="6" name="Oval 5"/>
            <p:cNvSpPr/>
            <p:nvPr/>
          </p:nvSpPr>
          <p:spPr>
            <a:xfrm>
              <a:off x="999727" y="3420988"/>
              <a:ext cx="1010653" cy="9625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97351" y="3717586"/>
              <a:ext cx="615407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S1P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050834" y="4299950"/>
            <a:ext cx="1772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Cytokines:</a:t>
            </a:r>
          </a:p>
          <a:p>
            <a:r>
              <a:rPr lang="en-US" dirty="0" smtClean="0"/>
              <a:t>IL-2</a:t>
            </a:r>
          </a:p>
          <a:p>
            <a:r>
              <a:rPr lang="en-US" dirty="0" smtClean="0"/>
              <a:t>IL-17</a:t>
            </a:r>
          </a:p>
          <a:p>
            <a:r>
              <a:rPr lang="en-US" dirty="0" smtClean="0"/>
              <a:t>IFN-gamma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041037" y="3743499"/>
            <a:ext cx="199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101263" y="452718"/>
            <a:ext cx="237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cell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919663" y="2647989"/>
            <a:ext cx="101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S1PR1</a:t>
            </a: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946358" y="1106906"/>
            <a:ext cx="5462792" cy="48928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262428" y="3092306"/>
            <a:ext cx="1010876" cy="994611"/>
          </a:xfrm>
          <a:custGeom>
            <a:avLst/>
            <a:gdLst>
              <a:gd name="connsiteX0" fmla="*/ 64217 w 1010876"/>
              <a:gd name="connsiteY0" fmla="*/ 994611 h 994611"/>
              <a:gd name="connsiteX1" fmla="*/ 1010701 w 1010876"/>
              <a:gd name="connsiteY1" fmla="*/ 930442 h 994611"/>
              <a:gd name="connsiteX2" fmla="*/ 49 w 1010876"/>
              <a:gd name="connsiteY2" fmla="*/ 673769 h 994611"/>
              <a:gd name="connsiteX3" fmla="*/ 962575 w 1010876"/>
              <a:gd name="connsiteY3" fmla="*/ 593558 h 994611"/>
              <a:gd name="connsiteX4" fmla="*/ 64217 w 1010876"/>
              <a:gd name="connsiteY4" fmla="*/ 336885 h 994611"/>
              <a:gd name="connsiteX5" fmla="*/ 914449 w 1010876"/>
              <a:gd name="connsiteY5" fmla="*/ 272716 h 994611"/>
              <a:gd name="connsiteX6" fmla="*/ 32133 w 1010876"/>
              <a:gd name="connsiteY6" fmla="*/ 64169 h 994611"/>
              <a:gd name="connsiteX7" fmla="*/ 882365 w 1010876"/>
              <a:gd name="connsiteY7" fmla="*/ 0 h 99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876" h="994611">
                <a:moveTo>
                  <a:pt x="64217" y="994611"/>
                </a:moveTo>
                <a:cubicBezTo>
                  <a:pt x="542806" y="989263"/>
                  <a:pt x="1021396" y="983916"/>
                  <a:pt x="1010701" y="930442"/>
                </a:cubicBezTo>
                <a:cubicBezTo>
                  <a:pt x="1000006" y="876968"/>
                  <a:pt x="8070" y="729916"/>
                  <a:pt x="49" y="673769"/>
                </a:cubicBezTo>
                <a:cubicBezTo>
                  <a:pt x="-7972" y="617622"/>
                  <a:pt x="951880" y="649705"/>
                  <a:pt x="962575" y="593558"/>
                </a:cubicBezTo>
                <a:cubicBezTo>
                  <a:pt x="973270" y="537411"/>
                  <a:pt x="72238" y="390359"/>
                  <a:pt x="64217" y="336885"/>
                </a:cubicBezTo>
                <a:cubicBezTo>
                  <a:pt x="56196" y="283411"/>
                  <a:pt x="919796" y="318169"/>
                  <a:pt x="914449" y="272716"/>
                </a:cubicBezTo>
                <a:cubicBezTo>
                  <a:pt x="909102" y="227263"/>
                  <a:pt x="37480" y="109622"/>
                  <a:pt x="32133" y="64169"/>
                </a:cubicBezTo>
                <a:cubicBezTo>
                  <a:pt x="26786" y="18716"/>
                  <a:pt x="882365" y="0"/>
                  <a:pt x="88236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235116" y="3625516"/>
            <a:ext cx="1491916" cy="16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71375" y="3404945"/>
            <a:ext cx="181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miR-155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343613" y="3683160"/>
            <a:ext cx="2478848" cy="1161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6176211" y="2329923"/>
            <a:ext cx="501543" cy="1075022"/>
            <a:chOff x="6176211" y="2329923"/>
            <a:chExt cx="501543" cy="107502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426982" y="2329923"/>
              <a:ext cx="16042" cy="10750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8" idx="0"/>
            </p:cNvCxnSpPr>
            <p:nvPr/>
          </p:nvCxnSpPr>
          <p:spPr>
            <a:xfrm>
              <a:off x="6176211" y="3404945"/>
              <a:ext cx="5015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089202" y="1935991"/>
            <a:ext cx="141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siRNA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1624" y="3928165"/>
            <a:ext cx="199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Measure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882063" y="2005263"/>
            <a:ext cx="1524000" cy="108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Crohn’s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133" y="1524000"/>
            <a:ext cx="4396339" cy="45250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Autoimmune Disease</a:t>
            </a:r>
          </a:p>
          <a:p>
            <a:r>
              <a:rPr lang="en-US" sz="2800" dirty="0" smtClean="0"/>
              <a:t>Classified by the Inflammation of the GI tract</a:t>
            </a:r>
          </a:p>
          <a:p>
            <a:r>
              <a:rPr lang="en-US" sz="2800" dirty="0" smtClean="0"/>
              <a:t>400,000 people affected in the United </a:t>
            </a:r>
            <a:r>
              <a:rPr lang="en-US" sz="2800" dirty="0" smtClean="0"/>
              <a:t>States</a:t>
            </a:r>
            <a:endParaRPr lang="en-US" sz="28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43" y="884393"/>
            <a:ext cx="5040457" cy="5549746"/>
          </a:xfrm>
        </p:spPr>
      </p:pic>
    </p:spTree>
    <p:extLst>
      <p:ext uri="{BB962C8B-B14F-4D97-AF65-F5344CB8AC3E}">
        <p14:creationId xmlns:p14="http://schemas.microsoft.com/office/powerpoint/2010/main" val="59599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are measuring our results: miRNAs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4687888" cy="4195481"/>
          </a:xfrm>
        </p:spPr>
        <p:txBody>
          <a:bodyPr/>
          <a:lstStyle/>
          <a:p>
            <a:r>
              <a:rPr lang="en-US" dirty="0" smtClean="0"/>
              <a:t>qPCR – quantitative polymerase chain reaction</a:t>
            </a:r>
          </a:p>
          <a:p>
            <a:r>
              <a:rPr lang="en-US" dirty="0" smtClean="0"/>
              <a:t>Real time PCR with</a:t>
            </a:r>
          </a:p>
          <a:p>
            <a:pPr lvl="1"/>
            <a:r>
              <a:rPr lang="en-US" dirty="0" smtClean="0"/>
              <a:t>Fluorescent dye binds to DNA</a:t>
            </a:r>
          </a:p>
          <a:p>
            <a:r>
              <a:rPr lang="en-US" dirty="0" smtClean="0"/>
              <a:t>Fluorescent light will increase as qPCR continues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485" y="1853248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 microRNA Expression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21" y="1507958"/>
            <a:ext cx="8983579" cy="49409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42947" y="4331368"/>
            <a:ext cx="1307887" cy="5614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are measuring our </a:t>
            </a:r>
            <a:r>
              <a:rPr lang="en-US" dirty="0" smtClean="0"/>
              <a:t>results: Cytokines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ELISA</a:t>
            </a:r>
          </a:p>
          <a:p>
            <a:r>
              <a:rPr lang="en-US" dirty="0" smtClean="0"/>
              <a:t>Targets are pro-inflammatory cytokines</a:t>
            </a:r>
          </a:p>
          <a:p>
            <a:pPr lvl="1"/>
            <a:r>
              <a:rPr lang="en-US" dirty="0" smtClean="0"/>
              <a:t>IL-2</a:t>
            </a:r>
            <a:endParaRPr lang="en-US" dirty="0"/>
          </a:p>
          <a:p>
            <a:pPr lvl="1"/>
            <a:r>
              <a:rPr lang="en-US" dirty="0"/>
              <a:t>IL-17</a:t>
            </a:r>
          </a:p>
          <a:p>
            <a:pPr lvl="1"/>
            <a:r>
              <a:rPr lang="en-US" dirty="0" smtClean="0"/>
              <a:t>IFN-gamma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218947" y="1529247"/>
            <a:ext cx="4044733" cy="471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 Cytokine Expression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474" y="1352595"/>
            <a:ext cx="7700211" cy="504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Fingolomid is blocking the S1PR1 receptor, microRNA-155 expression will decrease AND cytokine expression will decreased</a:t>
            </a:r>
          </a:p>
          <a:p>
            <a:r>
              <a:rPr lang="en-US" sz="2800" dirty="0" smtClean="0"/>
              <a:t>When miRNA-155 is silenced with siRNA, cytokine expression will match the results with Fingolomid was present</a:t>
            </a:r>
          </a:p>
          <a:p>
            <a:r>
              <a:rPr lang="en-US" sz="2800" dirty="0" smtClean="0"/>
              <a:t>What would these results tell us?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42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56084"/>
            <a:ext cx="9452393" cy="4692315"/>
          </a:xfrm>
        </p:spPr>
        <p:txBody>
          <a:bodyPr>
            <a:normAutofit/>
          </a:bodyPr>
          <a:lstStyle/>
          <a:p>
            <a:r>
              <a:rPr lang="en-US" sz="2600" dirty="0"/>
              <a:t>Is the reduction of microRNAs in T cells caused by the blockage of S1PR1 using Fingolomid or is it correlated</a:t>
            </a:r>
            <a:r>
              <a:rPr lang="en-US" sz="2600" dirty="0" smtClean="0"/>
              <a:t>?</a:t>
            </a:r>
          </a:p>
          <a:p>
            <a:r>
              <a:rPr lang="en-US" sz="2600" dirty="0" smtClean="0"/>
              <a:t>Experiment:</a:t>
            </a:r>
            <a:endParaRPr lang="en-US" sz="2600" dirty="0"/>
          </a:p>
          <a:p>
            <a:r>
              <a:rPr lang="en-US" sz="2600" dirty="0" smtClean="0"/>
              <a:t>Compare </a:t>
            </a:r>
            <a:r>
              <a:rPr lang="en-US" sz="2600" dirty="0" smtClean="0"/>
              <a:t>silencing of miR-155 using siRNA to adding Fingolomid to block S1PR1</a:t>
            </a:r>
          </a:p>
          <a:p>
            <a:r>
              <a:rPr lang="en-US" sz="2600" dirty="0" smtClean="0"/>
              <a:t>Compare </a:t>
            </a:r>
            <a:r>
              <a:rPr lang="en-US" sz="2600" dirty="0" smtClean="0"/>
              <a:t>microRNA expressions between the two tests using qPCR</a:t>
            </a:r>
          </a:p>
          <a:p>
            <a:r>
              <a:rPr lang="en-US" sz="2600" dirty="0" smtClean="0"/>
              <a:t>Compare </a:t>
            </a:r>
            <a:r>
              <a:rPr lang="en-US" sz="2600" dirty="0" smtClean="0"/>
              <a:t>cytokine expression between the two tests using ELISA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5562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6112" y="1684421"/>
            <a:ext cx="4853540" cy="4571917"/>
          </a:xfrm>
        </p:spPr>
        <p:txBody>
          <a:bodyPr>
            <a:noAutofit/>
          </a:bodyPr>
          <a:lstStyle/>
          <a:p>
            <a:r>
              <a:rPr lang="en-US" sz="2600" dirty="0" smtClean="0"/>
              <a:t>One step closer in understanding Crohn’s disease and other autoimmune diseases</a:t>
            </a:r>
          </a:p>
          <a:p>
            <a:r>
              <a:rPr lang="en-US" sz="2600" dirty="0" smtClean="0"/>
              <a:t>Shows evidence that S1PR1 and microRNAs are tied together </a:t>
            </a:r>
          </a:p>
          <a:p>
            <a:r>
              <a:rPr lang="en-US" sz="2600" dirty="0" smtClean="0"/>
              <a:t>Possible treatment for patients with Crohn’s disease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834" y="1384936"/>
            <a:ext cx="4693066" cy="48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763" y="1459830"/>
            <a:ext cx="6312866" cy="477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S1P and S1PR1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476" y="890336"/>
            <a:ext cx="3048000" cy="533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993862"/>
            <a:ext cx="6261100" cy="1371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179" y="2087585"/>
            <a:ext cx="697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Sphingosine-1-phosphate (S1P)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23882" y="6274007"/>
            <a:ext cx="697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Sphingosine-1-phosphate receptor 1 (S1PR1)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111" y="4902408"/>
            <a:ext cx="6261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Involved in regulation of lymphocyte migration, maturation and trafficking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S1PR1 main S1P receptor involved in the immune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11" y="325718"/>
            <a:ext cx="9404723" cy="1400530"/>
          </a:xfrm>
        </p:spPr>
        <p:txBody>
          <a:bodyPr/>
          <a:lstStyle/>
          <a:p>
            <a:r>
              <a:rPr lang="en-US" dirty="0" smtClean="0"/>
              <a:t>MicroRNAs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00" y="1152983"/>
            <a:ext cx="9029700" cy="509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8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EXPERIMENT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395872"/>
              </p:ext>
            </p:extLst>
          </p:nvPr>
        </p:nvGraphicFramePr>
        <p:xfrm>
          <a:off x="495300" y="1562100"/>
          <a:ext cx="10464800" cy="483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31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Results from Background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When Fingolomid was present, the number of microRNAs </a:t>
            </a:r>
            <a:r>
              <a:rPr lang="en-US" sz="2800" b="1" i="1" dirty="0" smtClean="0"/>
              <a:t>decreased</a:t>
            </a:r>
            <a:r>
              <a:rPr lang="en-US" sz="2800" dirty="0" smtClean="0"/>
              <a:t> in both T cells and exosomes</a:t>
            </a:r>
            <a:endParaRPr lang="is-IS" sz="2800" b="1" i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2800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2800" dirty="0" smtClean="0"/>
              <a:t>Which leads us to our big question....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08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1312" y="2027518"/>
            <a:ext cx="8946541" cy="41954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/>
              <a:t>Is the reduction of microRNAs in T cells </a:t>
            </a:r>
            <a:r>
              <a:rPr lang="en-US" sz="4400" b="1" dirty="0" smtClean="0"/>
              <a:t>caused</a:t>
            </a:r>
            <a:r>
              <a:rPr lang="en-US" sz="4400" dirty="0" smtClean="0"/>
              <a:t> by the blockage of S1PR1 using Fingolomid or is it </a:t>
            </a:r>
            <a:r>
              <a:rPr lang="en-US" sz="4400" b="1" dirty="0" smtClean="0"/>
              <a:t>correlated</a:t>
            </a:r>
            <a:r>
              <a:rPr lang="en-US" sz="4400" dirty="0" smtClean="0"/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8829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</a:t>
            </a:r>
            <a:br>
              <a:rPr lang="en-US" dirty="0" smtClean="0"/>
            </a:br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77390" y="824503"/>
            <a:ext cx="6200728" cy="54960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2951" y="338787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Fingolomid</a:t>
            </a:r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732547" y="3387879"/>
            <a:ext cx="1187116" cy="369332"/>
            <a:chOff x="1732547" y="3387879"/>
            <a:chExt cx="1187116" cy="36933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732547" y="3589611"/>
              <a:ext cx="1155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919663" y="3387879"/>
              <a:ext cx="0" cy="3693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2727269" y="3092306"/>
            <a:ext cx="505215" cy="11588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01263" y="452718"/>
            <a:ext cx="237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cell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919663" y="2647989"/>
            <a:ext cx="101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S1PR1</a:t>
            </a: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46358" y="1106906"/>
            <a:ext cx="5462792" cy="48928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240505" y="3092306"/>
            <a:ext cx="1010876" cy="994611"/>
          </a:xfrm>
          <a:custGeom>
            <a:avLst/>
            <a:gdLst>
              <a:gd name="connsiteX0" fmla="*/ 64217 w 1010876"/>
              <a:gd name="connsiteY0" fmla="*/ 994611 h 994611"/>
              <a:gd name="connsiteX1" fmla="*/ 1010701 w 1010876"/>
              <a:gd name="connsiteY1" fmla="*/ 930442 h 994611"/>
              <a:gd name="connsiteX2" fmla="*/ 49 w 1010876"/>
              <a:gd name="connsiteY2" fmla="*/ 673769 h 994611"/>
              <a:gd name="connsiteX3" fmla="*/ 962575 w 1010876"/>
              <a:gd name="connsiteY3" fmla="*/ 593558 h 994611"/>
              <a:gd name="connsiteX4" fmla="*/ 64217 w 1010876"/>
              <a:gd name="connsiteY4" fmla="*/ 336885 h 994611"/>
              <a:gd name="connsiteX5" fmla="*/ 914449 w 1010876"/>
              <a:gd name="connsiteY5" fmla="*/ 272716 h 994611"/>
              <a:gd name="connsiteX6" fmla="*/ 32133 w 1010876"/>
              <a:gd name="connsiteY6" fmla="*/ 64169 h 994611"/>
              <a:gd name="connsiteX7" fmla="*/ 882365 w 1010876"/>
              <a:gd name="connsiteY7" fmla="*/ 0 h 99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876" h="994611">
                <a:moveTo>
                  <a:pt x="64217" y="994611"/>
                </a:moveTo>
                <a:cubicBezTo>
                  <a:pt x="542806" y="989263"/>
                  <a:pt x="1021396" y="983916"/>
                  <a:pt x="1010701" y="930442"/>
                </a:cubicBezTo>
                <a:cubicBezTo>
                  <a:pt x="1000006" y="876968"/>
                  <a:pt x="8070" y="729916"/>
                  <a:pt x="49" y="673769"/>
                </a:cubicBezTo>
                <a:cubicBezTo>
                  <a:pt x="-7972" y="617622"/>
                  <a:pt x="951880" y="649705"/>
                  <a:pt x="962575" y="593558"/>
                </a:cubicBezTo>
                <a:cubicBezTo>
                  <a:pt x="973270" y="537411"/>
                  <a:pt x="72238" y="390359"/>
                  <a:pt x="64217" y="336885"/>
                </a:cubicBezTo>
                <a:cubicBezTo>
                  <a:pt x="56196" y="283411"/>
                  <a:pt x="919796" y="318169"/>
                  <a:pt x="914449" y="272716"/>
                </a:cubicBezTo>
                <a:cubicBezTo>
                  <a:pt x="909102" y="227263"/>
                  <a:pt x="37480" y="109622"/>
                  <a:pt x="32133" y="64169"/>
                </a:cubicBezTo>
                <a:cubicBezTo>
                  <a:pt x="26786" y="18716"/>
                  <a:pt x="882365" y="0"/>
                  <a:pt x="88236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82063" y="2005263"/>
            <a:ext cx="1524000" cy="108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Experiment:</a:t>
            </a:r>
            <a:br>
              <a:rPr lang="en-US" dirty="0"/>
            </a:br>
            <a:r>
              <a:rPr lang="en-US" dirty="0"/>
              <a:t>Step 1</a:t>
            </a:r>
          </a:p>
        </p:txBody>
      </p:sp>
      <p:sp>
        <p:nvSpPr>
          <p:cNvPr id="5" name="Oval 4"/>
          <p:cNvSpPr/>
          <p:nvPr/>
        </p:nvSpPr>
        <p:spPr>
          <a:xfrm>
            <a:off x="3577390" y="824503"/>
            <a:ext cx="6200728" cy="54960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2951" y="338787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Fingolomid</a:t>
            </a:r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732547" y="3387879"/>
            <a:ext cx="1187116" cy="369332"/>
            <a:chOff x="1732547" y="3387879"/>
            <a:chExt cx="1187116" cy="369332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732547" y="3589611"/>
              <a:ext cx="115503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919663" y="3387879"/>
              <a:ext cx="0" cy="3693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2727269" y="3092306"/>
            <a:ext cx="505215" cy="11588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01263" y="452718"/>
            <a:ext cx="237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 cell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919663" y="2647989"/>
            <a:ext cx="101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S1PR1</a:t>
            </a: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946358" y="1106906"/>
            <a:ext cx="5462792" cy="48928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240505" y="3092306"/>
            <a:ext cx="1010876" cy="994611"/>
          </a:xfrm>
          <a:custGeom>
            <a:avLst/>
            <a:gdLst>
              <a:gd name="connsiteX0" fmla="*/ 64217 w 1010876"/>
              <a:gd name="connsiteY0" fmla="*/ 994611 h 994611"/>
              <a:gd name="connsiteX1" fmla="*/ 1010701 w 1010876"/>
              <a:gd name="connsiteY1" fmla="*/ 930442 h 994611"/>
              <a:gd name="connsiteX2" fmla="*/ 49 w 1010876"/>
              <a:gd name="connsiteY2" fmla="*/ 673769 h 994611"/>
              <a:gd name="connsiteX3" fmla="*/ 962575 w 1010876"/>
              <a:gd name="connsiteY3" fmla="*/ 593558 h 994611"/>
              <a:gd name="connsiteX4" fmla="*/ 64217 w 1010876"/>
              <a:gd name="connsiteY4" fmla="*/ 336885 h 994611"/>
              <a:gd name="connsiteX5" fmla="*/ 914449 w 1010876"/>
              <a:gd name="connsiteY5" fmla="*/ 272716 h 994611"/>
              <a:gd name="connsiteX6" fmla="*/ 32133 w 1010876"/>
              <a:gd name="connsiteY6" fmla="*/ 64169 h 994611"/>
              <a:gd name="connsiteX7" fmla="*/ 882365 w 1010876"/>
              <a:gd name="connsiteY7" fmla="*/ 0 h 99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876" h="994611">
                <a:moveTo>
                  <a:pt x="64217" y="994611"/>
                </a:moveTo>
                <a:cubicBezTo>
                  <a:pt x="542806" y="989263"/>
                  <a:pt x="1021396" y="983916"/>
                  <a:pt x="1010701" y="930442"/>
                </a:cubicBezTo>
                <a:cubicBezTo>
                  <a:pt x="1000006" y="876968"/>
                  <a:pt x="8070" y="729916"/>
                  <a:pt x="49" y="673769"/>
                </a:cubicBezTo>
                <a:cubicBezTo>
                  <a:pt x="-7972" y="617622"/>
                  <a:pt x="951880" y="649705"/>
                  <a:pt x="962575" y="593558"/>
                </a:cubicBezTo>
                <a:cubicBezTo>
                  <a:pt x="973270" y="537411"/>
                  <a:pt x="72238" y="390359"/>
                  <a:pt x="64217" y="336885"/>
                </a:cubicBezTo>
                <a:cubicBezTo>
                  <a:pt x="56196" y="283411"/>
                  <a:pt x="919796" y="318169"/>
                  <a:pt x="914449" y="272716"/>
                </a:cubicBezTo>
                <a:cubicBezTo>
                  <a:pt x="909102" y="227263"/>
                  <a:pt x="37480" y="109622"/>
                  <a:pt x="32133" y="64169"/>
                </a:cubicBezTo>
                <a:cubicBezTo>
                  <a:pt x="26786" y="18716"/>
                  <a:pt x="882365" y="0"/>
                  <a:pt x="88236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6882063" y="2005263"/>
            <a:ext cx="1524000" cy="1087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3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3109</TotalTime>
  <Words>609</Words>
  <Application>Microsoft Macintosh PowerPoint</Application>
  <PresentationFormat>Widescreen</PresentationFormat>
  <Paragraphs>162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Century Gothic</vt:lpstr>
      <vt:lpstr>Wingdings 3</vt:lpstr>
      <vt:lpstr>Arial</vt:lpstr>
      <vt:lpstr>Ion</vt:lpstr>
      <vt:lpstr>Comparing the blockage of the S1PR1 receptor to silencing microRNA miR-155</vt:lpstr>
      <vt:lpstr>Crohn’s Disease</vt:lpstr>
      <vt:lpstr>S1P and S1PR1</vt:lpstr>
      <vt:lpstr>MicroRNAs</vt:lpstr>
      <vt:lpstr>BACKGROUND EXPERIMENT</vt:lpstr>
      <vt:lpstr>The Results from Background Experiment</vt:lpstr>
      <vt:lpstr>Big Question</vt:lpstr>
      <vt:lpstr>Experiment: Step 1</vt:lpstr>
      <vt:lpstr>Experiment: Step 1</vt:lpstr>
      <vt:lpstr>Experiment: Step 1</vt:lpstr>
      <vt:lpstr>Experiment: Step 1</vt:lpstr>
      <vt:lpstr>Experiment: Step 1</vt:lpstr>
      <vt:lpstr>Experiment: Step 1</vt:lpstr>
      <vt:lpstr>Experiment: Step 1</vt:lpstr>
      <vt:lpstr>Experiment: Step 1</vt:lpstr>
      <vt:lpstr>Experiment: Step 2</vt:lpstr>
      <vt:lpstr>Experiment: Step 2</vt:lpstr>
      <vt:lpstr>Experiment: Step 2</vt:lpstr>
      <vt:lpstr>Experiment: Step 2</vt:lpstr>
      <vt:lpstr>How we are measuring our results: miRNAs</vt:lpstr>
      <vt:lpstr>Quantify microRNA Expression</vt:lpstr>
      <vt:lpstr>How we are measuring our results: Cytokines</vt:lpstr>
      <vt:lpstr>Quantify Cytokine Expression</vt:lpstr>
      <vt:lpstr>Expected Results</vt:lpstr>
      <vt:lpstr>Recap</vt:lpstr>
      <vt:lpstr>Why it Matters</vt:lpstr>
      <vt:lpstr>Questions?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the blockage of the S1PR1 receptor on T cells to silencing microRNA miR-155</dc:title>
  <dc:creator>Rachel Miller</dc:creator>
  <cp:lastModifiedBy>Rachel Miller</cp:lastModifiedBy>
  <cp:revision>48</cp:revision>
  <dcterms:created xsi:type="dcterms:W3CDTF">2017-05-02T02:16:11Z</dcterms:created>
  <dcterms:modified xsi:type="dcterms:W3CDTF">2017-05-12T13:56:35Z</dcterms:modified>
</cp:coreProperties>
</file>