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03" r:id="rId1"/>
  </p:sldMasterIdLst>
  <p:notesMasterIdLst>
    <p:notesMasterId r:id="rId15"/>
  </p:notesMasterIdLst>
  <p:sldIdLst>
    <p:sldId id="256" r:id="rId2"/>
    <p:sldId id="275" r:id="rId3"/>
    <p:sldId id="257" r:id="rId4"/>
    <p:sldId id="267" r:id="rId5"/>
    <p:sldId id="269" r:id="rId6"/>
    <p:sldId id="266" r:id="rId7"/>
    <p:sldId id="258" r:id="rId8"/>
    <p:sldId id="273" r:id="rId9"/>
    <p:sldId id="274" r:id="rId10"/>
    <p:sldId id="270" r:id="rId11"/>
    <p:sldId id="272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quezd@vcu.edu" initials="m" lastIdx="3" clrIdx="0">
    <p:extLst/>
  </p:cmAuthor>
  <p:cmAuthor id="2" name="marquezd@vcu.edu" initials="m [2]" lastIdx="1" clrIdx="1">
    <p:extLst/>
  </p:cmAuthor>
  <p:cmAuthor id="3" name="CSBC-Faculty-User" initials="C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712"/>
  </p:normalViewPr>
  <p:slideViewPr>
    <p:cSldViewPr snapToGrid="0" snapToObjects="1">
      <p:cViewPr varScale="1">
        <p:scale>
          <a:sx n="101" d="100"/>
          <a:sy n="101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E5012-C119-B146-B557-5AC7163862D2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9867-C2D8-3441-AD30-05ED92AB1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Don’t’ read your 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9867-C2D8-3441-AD30-05ED92AB1E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Exact functional nature of every </a:t>
            </a:r>
            <a:r>
              <a:rPr lang="en-US" sz="12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protein is not fully </a:t>
            </a:r>
            <a:r>
              <a:rPr lang="en-US" sz="12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known</a:t>
            </a:r>
            <a:endParaRPr lang="en-US" sz="12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9867-C2D8-3441-AD30-05ED92AB1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study</a:t>
            </a:r>
            <a:r>
              <a:rPr lang="en-US" baseline="0" dirty="0" smtClean="0"/>
              <a:t> is based on this work by Hale to investigate the requirements for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9867-C2D8-3441-AD30-05ED92AB1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1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6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  <p:sldLayoutId id="2147484217" r:id="rId14"/>
    <p:sldLayoutId id="2147484218" r:id="rId15"/>
    <p:sldLayoutId id="2147484219" r:id="rId16"/>
    <p:sldLayoutId id="214748422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nesdev.cshlp.org/content/28/21/2432" TargetMode="External"/><Relationship Id="rId4" Type="http://schemas.openxmlformats.org/officeDocument/2006/relationships/hyperlink" Target="http://www.sciencedirect.com/science/article/pii/S0966842X16301445" TargetMode="External"/><Relationship Id="rId5" Type="http://schemas.openxmlformats.org/officeDocument/2006/relationships/hyperlink" Target="http://science.sciencemag.org/content/348/6234/581.f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enesdev.cshlp.org/content/30/4/46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genesdev.cshlp.org/content/28/21/243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787399"/>
            <a:ext cx="11206878" cy="4025901"/>
          </a:xfrm>
          <a:scene3d>
            <a:camera prst="orthographicFront"/>
            <a:lightRig rig="flood" dir="t"/>
          </a:scene3d>
          <a:sp3d extrusionH="76200">
            <a:bevelT prst="slope"/>
            <a:bevelB prst="angle"/>
            <a:extrusionClr>
              <a:schemeClr val="bg2">
                <a:lumMod val="60000"/>
                <a:lumOff val="40000"/>
              </a:schemeClr>
            </a:extrusionClr>
          </a:sp3d>
        </p:spPr>
        <p:txBody>
          <a:bodyPr>
            <a:normAutofit/>
            <a:sp3d extrusionH="57150">
              <a:bevelT w="38100" h="38100" prst="slope"/>
              <a:bevelB w="38100" h="38100" prst="angle"/>
            </a:sp3d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Implementing CRISPR </a:t>
            </a:r>
            <a:r>
              <a:rPr lang="en-US" sz="6000" b="1" i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Type </a:t>
            </a:r>
            <a:r>
              <a:rPr lang="en-US" sz="6000" b="1" i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III-B to </a:t>
            </a:r>
            <a:r>
              <a:rPr lang="en-US" sz="6000" b="1" i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Target RNA Encoded </a:t>
            </a:r>
            <a:r>
              <a:rPr lang="en-US" sz="6000" b="1" i="1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Viruses infecting humans</a:t>
            </a:r>
            <a:r>
              <a:rPr lang="en-US" sz="6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endParaRPr lang="en-US" sz="60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96759"/>
            <a:ext cx="3578772" cy="126124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Presented By: Diana Marquez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2065" y="2048100"/>
            <a:ext cx="5439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Successful binding and cleavage of the Rhinovirus sequences by the crRNA.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Cleavage product size of 6 nucleotides on the Rhinovirus RNA.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Successful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non-archaeal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sequences tolerance by this assay.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4623" y="375343"/>
            <a:ext cx="562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Expected results</a:t>
            </a:r>
            <a:endParaRPr lang="en-US" sz="3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1636" y="2057021"/>
            <a:ext cx="3082158" cy="19312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665773" y="2344720"/>
            <a:ext cx="567553" cy="28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65773" y="3126764"/>
            <a:ext cx="567553" cy="311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009783" y="3154114"/>
            <a:ext cx="567553" cy="28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0009783" y="2344720"/>
            <a:ext cx="567553" cy="28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47016" y="1718280"/>
            <a:ext cx="1005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P. </a:t>
            </a:r>
            <a:r>
              <a:rPr lang="en-US" sz="1400" i="1" dirty="0" err="1" smtClean="0">
                <a:solidFill>
                  <a:schemeClr val="bg1"/>
                </a:solidFill>
              </a:rPr>
              <a:t>furiosus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2715" y="1718279"/>
            <a:ext cx="1223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Rhinovirus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289800" y="2489200"/>
            <a:ext cx="1157216" cy="0"/>
          </a:xfrm>
          <a:prstGeom prst="line">
            <a:avLst/>
          </a:prstGeom>
          <a:ln>
            <a:head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89800" y="3302000"/>
            <a:ext cx="1157216" cy="12700"/>
          </a:xfrm>
          <a:prstGeom prst="line">
            <a:avLst/>
          </a:prstGeom>
          <a:ln>
            <a:head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66243" y="235483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37 </a:t>
            </a:r>
            <a:r>
              <a:rPr lang="en-US" sz="1200" dirty="0" err="1" smtClean="0">
                <a:solidFill>
                  <a:schemeClr val="bg1"/>
                </a:solidFill>
              </a:rPr>
              <a:t>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6243" y="3186458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12 </a:t>
            </a:r>
            <a:r>
              <a:rPr lang="en-US" sz="1200" dirty="0" err="1" smtClean="0">
                <a:solidFill>
                  <a:schemeClr val="bg1"/>
                </a:solidFill>
              </a:rPr>
              <a:t>nt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5933" y="1270806"/>
            <a:ext cx="285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Cleavage </a:t>
            </a:r>
            <a:r>
              <a:rPr lang="en-US" smtClean="0">
                <a:solidFill>
                  <a:schemeClr val="bg1"/>
                </a:solidFill>
              </a:rPr>
              <a:t>assay comparison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745" y="599090"/>
            <a:ext cx="1046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What is next?</a:t>
            </a:r>
            <a:endParaRPr lang="en-US" sz="3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745" y="1576551"/>
            <a:ext cx="1064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Use longer sequences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 possible in vivo assay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Test combinatorial approach to attack multiple viruses at once 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490" y="2963917"/>
            <a:ext cx="666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Future possible uses:</a:t>
            </a:r>
            <a:endParaRPr lang="en-US" sz="36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262" y="3767959"/>
            <a:ext cx="10326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Therapeutic: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Shorten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lifespan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of common cold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Prevention: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Prevent life threatening complications of the common cold in infants and adults.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Prevent monetary loss.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Perhaps create some solution to spray on doorknobs and buffet serving utensils. </a:t>
            </a:r>
          </a:p>
        </p:txBody>
      </p:sp>
    </p:spTree>
    <p:extLst>
      <p:ext uri="{BB962C8B-B14F-4D97-AF65-F5344CB8AC3E}">
        <p14:creationId xmlns:p14="http://schemas.microsoft.com/office/powerpoint/2010/main" val="565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8083"/>
            <a:ext cx="10131425" cy="5092262"/>
          </a:xfrm>
        </p:spPr>
        <p:txBody>
          <a:bodyPr>
            <a:normAutofit fontScale="92500" lnSpcReduction="10000"/>
          </a:bodyPr>
          <a:lstStyle/>
          <a:p>
            <a:r>
              <a:rPr lang="es-US" dirty="0" smtClean="0">
                <a:solidFill>
                  <a:schemeClr val="bg1"/>
                </a:solidFill>
              </a:rPr>
              <a:t>Estrella </a:t>
            </a:r>
            <a:r>
              <a:rPr lang="es-US" dirty="0">
                <a:solidFill>
                  <a:schemeClr val="bg1"/>
                </a:solidFill>
              </a:rPr>
              <a:t>M.A., Kuo F., Bailey S. (2016). </a:t>
            </a:r>
            <a:r>
              <a:rPr lang="en-US" dirty="0">
                <a:solidFill>
                  <a:schemeClr val="bg1"/>
                </a:solidFill>
              </a:rPr>
              <a:t>RNA-activated DNA cleavage by the Type III-B </a:t>
            </a:r>
            <a:r>
              <a:rPr lang="en-US" dirty="0" smtClean="0">
                <a:solidFill>
                  <a:schemeClr val="bg1"/>
                </a:solidFill>
              </a:rPr>
              <a:t>CRISPR-</a:t>
            </a:r>
            <a:r>
              <a:rPr lang="en-US" dirty="0" err="1" smtClean="0">
                <a:solidFill>
                  <a:schemeClr val="bg1"/>
                </a:solidFill>
              </a:rPr>
              <a:t>Cas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	effector complex. Genes and Development, 30(4): 460-470. DOI: </a:t>
            </a:r>
            <a:r>
              <a:rPr lang="en-US" u="sng" dirty="0" smtClean="0">
                <a:solidFill>
                  <a:schemeClr val="bg2"/>
                </a:solidFill>
                <a:hlinkClick r:id="rId2"/>
              </a:rPr>
              <a:t>10.1101/gad.273722.115</a:t>
            </a:r>
            <a:endParaRPr lang="en-US" u="sng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Foxman</a:t>
            </a:r>
            <a:r>
              <a:rPr lang="en-US" dirty="0">
                <a:solidFill>
                  <a:schemeClr val="bg1"/>
                </a:solidFill>
              </a:rPr>
              <a:t>, E., Iwasaki, A (2011). Genome-</a:t>
            </a:r>
            <a:r>
              <a:rPr lang="en-US" dirty="0" err="1">
                <a:solidFill>
                  <a:schemeClr val="bg1"/>
                </a:solidFill>
              </a:rPr>
              <a:t>virome</a:t>
            </a:r>
            <a:r>
              <a:rPr lang="en-US" dirty="0">
                <a:solidFill>
                  <a:schemeClr val="bg1"/>
                </a:solidFill>
              </a:rPr>
              <a:t> interactions: examining the role of common </a:t>
            </a:r>
            <a:r>
              <a:rPr lang="en-US" dirty="0" smtClean="0">
                <a:solidFill>
                  <a:schemeClr val="bg1"/>
                </a:solidFill>
              </a:rPr>
              <a:t>viral </a:t>
            </a:r>
            <a:r>
              <a:rPr lang="en-US" dirty="0">
                <a:solidFill>
                  <a:schemeClr val="bg1"/>
                </a:solidFill>
              </a:rPr>
              <a:t>infections in complex disease. National Review of Microbiology, 9(4): 254-264. </a:t>
            </a:r>
            <a:r>
              <a:rPr lang="en-US" dirty="0" err="1" smtClean="0">
                <a:solidFill>
                  <a:schemeClr val="bg1"/>
                </a:solidFill>
              </a:rPr>
              <a:t>Doi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10.1038/nrmicro2541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Hale C. R., </a:t>
            </a:r>
            <a:r>
              <a:rPr lang="en-US" dirty="0" err="1">
                <a:solidFill>
                  <a:schemeClr val="bg1"/>
                </a:solidFill>
              </a:rPr>
              <a:t>Cocozaki</a:t>
            </a:r>
            <a:r>
              <a:rPr lang="en-US" dirty="0">
                <a:solidFill>
                  <a:schemeClr val="bg1"/>
                </a:solidFill>
              </a:rPr>
              <a:t> A., Hong L., Terns R.M., &amp; Terns M. P. (2014) Target RNA capture and </a:t>
            </a:r>
            <a:r>
              <a:rPr lang="en-US" dirty="0" smtClean="0">
                <a:solidFill>
                  <a:schemeClr val="bg1"/>
                </a:solidFill>
              </a:rPr>
              <a:t>cleavage </a:t>
            </a:r>
            <a:r>
              <a:rPr lang="en-US" dirty="0">
                <a:solidFill>
                  <a:schemeClr val="bg1"/>
                </a:solidFill>
              </a:rPr>
              <a:t>by the </a:t>
            </a:r>
            <a:r>
              <a:rPr lang="en-US" dirty="0" err="1">
                <a:solidFill>
                  <a:schemeClr val="bg1"/>
                </a:solidFill>
              </a:rPr>
              <a:t>Cmr</a:t>
            </a:r>
            <a:r>
              <a:rPr lang="en-US" dirty="0">
                <a:solidFill>
                  <a:schemeClr val="bg1"/>
                </a:solidFill>
              </a:rPr>
              <a:t> type III-B CRISPR-</a:t>
            </a:r>
            <a:r>
              <a:rPr lang="en-US" dirty="0" err="1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bg1"/>
                </a:solidFill>
              </a:rPr>
              <a:t> effector complex. Genes and Development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28):2432-2443. DOI: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10.1101/gad.250712.114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Tamulaitis</a:t>
            </a:r>
            <a:r>
              <a:rPr lang="en-US" dirty="0">
                <a:solidFill>
                  <a:schemeClr val="bg1"/>
                </a:solidFill>
              </a:rPr>
              <a:t> G., </a:t>
            </a:r>
            <a:r>
              <a:rPr lang="en-US" dirty="0" err="1">
                <a:solidFill>
                  <a:schemeClr val="bg1"/>
                </a:solidFill>
              </a:rPr>
              <a:t>Venclovas</a:t>
            </a:r>
            <a:r>
              <a:rPr lang="en-US" dirty="0">
                <a:solidFill>
                  <a:schemeClr val="bg1"/>
                </a:solidFill>
              </a:rPr>
              <a:t> C., </a:t>
            </a:r>
            <a:r>
              <a:rPr lang="en-US" dirty="0" err="1">
                <a:solidFill>
                  <a:schemeClr val="bg1"/>
                </a:solidFill>
              </a:rPr>
              <a:t>Siksnys</a:t>
            </a:r>
            <a:r>
              <a:rPr lang="en-US" dirty="0">
                <a:solidFill>
                  <a:schemeClr val="bg1"/>
                </a:solidFill>
              </a:rPr>
              <a:t> V. (2017) Type III CRISPR-</a:t>
            </a:r>
            <a:r>
              <a:rPr lang="en-US" dirty="0" err="1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bg1"/>
                </a:solidFill>
              </a:rPr>
              <a:t> Immunity: Major </a:t>
            </a:r>
            <a:r>
              <a:rPr lang="en-US" dirty="0" smtClean="0">
                <a:solidFill>
                  <a:schemeClr val="bg1"/>
                </a:solidFill>
              </a:rPr>
              <a:t>differences Brushed </a:t>
            </a:r>
            <a:r>
              <a:rPr lang="en-US" dirty="0">
                <a:solidFill>
                  <a:schemeClr val="bg1"/>
                </a:solidFill>
              </a:rPr>
              <a:t>Aside. Trends in Microbiology 25(1): 49-61. DOI: </a:t>
            </a:r>
            <a:r>
              <a:rPr lang="en-US" u="sng" dirty="0" smtClean="0">
                <a:solidFill>
                  <a:schemeClr val="bg1"/>
                </a:solidFill>
                <a:hlinkClick r:id="rId4"/>
              </a:rPr>
              <a:t>10.1016/j.tim.2016.09.012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Taylor D.W., Zhu Y., </a:t>
            </a:r>
            <a:r>
              <a:rPr lang="en-US" dirty="0" err="1">
                <a:solidFill>
                  <a:schemeClr val="bg1"/>
                </a:solidFill>
              </a:rPr>
              <a:t>Staals</a:t>
            </a:r>
            <a:r>
              <a:rPr lang="en-US" dirty="0">
                <a:solidFill>
                  <a:schemeClr val="bg1"/>
                </a:solidFill>
              </a:rPr>
              <a:t> R.H., </a:t>
            </a:r>
            <a:r>
              <a:rPr lang="en-US" dirty="0" err="1">
                <a:solidFill>
                  <a:schemeClr val="bg1"/>
                </a:solidFill>
              </a:rPr>
              <a:t>Kornfeld</a:t>
            </a:r>
            <a:r>
              <a:rPr lang="en-US" dirty="0">
                <a:solidFill>
                  <a:schemeClr val="bg1"/>
                </a:solidFill>
              </a:rPr>
              <a:t> J. E., </a:t>
            </a:r>
            <a:r>
              <a:rPr lang="en-US" dirty="0" err="1">
                <a:solidFill>
                  <a:schemeClr val="bg1"/>
                </a:solidFill>
              </a:rPr>
              <a:t>Shinkai</a:t>
            </a:r>
            <a:r>
              <a:rPr lang="en-US" dirty="0">
                <a:solidFill>
                  <a:schemeClr val="bg1"/>
                </a:solidFill>
              </a:rPr>
              <a:t> A., van der Oost J., Nogales E., 	</a:t>
            </a:r>
            <a:r>
              <a:rPr lang="en-US" dirty="0" err="1">
                <a:solidFill>
                  <a:schemeClr val="bg1"/>
                </a:solidFill>
              </a:rPr>
              <a:t>Doudna</a:t>
            </a:r>
            <a:r>
              <a:rPr lang="en-US" dirty="0">
                <a:solidFill>
                  <a:schemeClr val="bg1"/>
                </a:solidFill>
              </a:rPr>
              <a:t> J. (2015) Structures of the CRISPR-</a:t>
            </a:r>
            <a:r>
              <a:rPr lang="en-US" dirty="0" err="1">
                <a:solidFill>
                  <a:schemeClr val="bg1"/>
                </a:solidFill>
              </a:rPr>
              <a:t>Cmr</a:t>
            </a:r>
            <a:r>
              <a:rPr lang="en-US" dirty="0">
                <a:solidFill>
                  <a:schemeClr val="bg1"/>
                </a:solidFill>
              </a:rPr>
              <a:t> complex reveal mode of RNA target </a:t>
            </a:r>
            <a:r>
              <a:rPr lang="en-US" dirty="0" smtClean="0">
                <a:solidFill>
                  <a:schemeClr val="bg1"/>
                </a:solidFill>
              </a:rPr>
              <a:t>positioning</a:t>
            </a:r>
            <a:r>
              <a:rPr lang="en-US" dirty="0">
                <a:solidFill>
                  <a:schemeClr val="bg1"/>
                </a:solidFill>
              </a:rPr>
              <a:t>. Science </a:t>
            </a:r>
            <a:r>
              <a:rPr lang="en-US" dirty="0" smtClean="0">
                <a:solidFill>
                  <a:schemeClr val="bg1"/>
                </a:solidFill>
              </a:rPr>
              <a:t>348(6234</a:t>
            </a:r>
            <a:r>
              <a:rPr lang="en-US" dirty="0">
                <a:solidFill>
                  <a:schemeClr val="bg1"/>
                </a:solidFill>
              </a:rPr>
              <a:t>): 581-585. DOI: </a:t>
            </a:r>
            <a:r>
              <a:rPr lang="en-US" u="sng" dirty="0">
                <a:solidFill>
                  <a:schemeClr val="bg1"/>
                </a:solidFill>
                <a:hlinkClick r:id="rId5"/>
              </a:rPr>
              <a:t>10.1126/science.aaa4535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Wright </a:t>
            </a:r>
            <a:r>
              <a:rPr lang="en-US" dirty="0" err="1">
                <a:solidFill>
                  <a:schemeClr val="bg1"/>
                </a:solidFill>
              </a:rPr>
              <a:t>A.,Nunez</a:t>
            </a:r>
            <a:r>
              <a:rPr lang="en-US" dirty="0">
                <a:solidFill>
                  <a:schemeClr val="bg1"/>
                </a:solidFill>
              </a:rPr>
              <a:t> J., </a:t>
            </a:r>
            <a:r>
              <a:rPr lang="en-US" dirty="0" err="1">
                <a:solidFill>
                  <a:schemeClr val="bg1"/>
                </a:solidFill>
              </a:rPr>
              <a:t>Doudna</a:t>
            </a:r>
            <a:r>
              <a:rPr lang="en-US" dirty="0">
                <a:solidFill>
                  <a:schemeClr val="bg1"/>
                </a:solidFill>
              </a:rPr>
              <a:t> (2016).Biology and applications of CRISPR systems: </a:t>
            </a:r>
            <a:r>
              <a:rPr lang="en-US" dirty="0" smtClean="0">
                <a:solidFill>
                  <a:schemeClr val="bg1"/>
                </a:solidFill>
              </a:rPr>
              <a:t>harnessing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nature’s </a:t>
            </a:r>
            <a:r>
              <a:rPr lang="en-US" dirty="0">
                <a:solidFill>
                  <a:schemeClr val="bg1"/>
                </a:solidFill>
              </a:rPr>
              <a:t>toolbox for genome engineering. Cell 164(1–2):29–44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Van der Oost J, </a:t>
            </a:r>
            <a:r>
              <a:rPr lang="en-US" dirty="0" err="1">
                <a:solidFill>
                  <a:schemeClr val="bg1"/>
                </a:solidFill>
              </a:rPr>
              <a:t>Westra</a:t>
            </a:r>
            <a:r>
              <a:rPr lang="en-US" dirty="0">
                <a:solidFill>
                  <a:schemeClr val="bg1"/>
                </a:solidFill>
              </a:rPr>
              <a:t> ER, Jackson RN, </a:t>
            </a:r>
            <a:r>
              <a:rPr lang="en-US" dirty="0" err="1">
                <a:solidFill>
                  <a:schemeClr val="bg1"/>
                </a:solidFill>
              </a:rPr>
              <a:t>Wiedenheft</a:t>
            </a:r>
            <a:r>
              <a:rPr lang="en-US" dirty="0">
                <a:solidFill>
                  <a:schemeClr val="bg1"/>
                </a:solidFill>
              </a:rPr>
              <a:t> B. 2014. Unravelling the structural and </a:t>
            </a:r>
            <a:r>
              <a:rPr lang="en-US" dirty="0" smtClean="0">
                <a:solidFill>
                  <a:schemeClr val="bg1"/>
                </a:solidFill>
              </a:rPr>
              <a:t>mechanistic </a:t>
            </a:r>
            <a:r>
              <a:rPr lang="en-US" dirty="0">
                <a:solidFill>
                  <a:schemeClr val="bg1"/>
                </a:solidFill>
              </a:rPr>
              <a:t>basis of CRISPR–</a:t>
            </a:r>
            <a:r>
              <a:rPr lang="en-US" dirty="0" err="1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bg1"/>
                </a:solidFill>
              </a:rPr>
              <a:t> systems. Nat. Rev. Microbiology. 12(7):</a:t>
            </a:r>
            <a:r>
              <a:rPr lang="en-US" dirty="0" smtClean="0">
                <a:solidFill>
                  <a:schemeClr val="bg1"/>
                </a:solidFill>
              </a:rPr>
              <a:t>479–92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</a:t>
            </a:r>
            <a:r>
              <a:rPr lang="en-US" sz="3600" dirty="0" smtClean="0">
                <a:solidFill>
                  <a:schemeClr val="bg1"/>
                </a:solidFill>
              </a:rPr>
              <a:t>uestions???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532003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350" y="2914650"/>
            <a:ext cx="6191250" cy="3837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5425" y="1001494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Rhinovirus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277" y="4510260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Common cold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00" y="5727700"/>
            <a:ext cx="527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Impacts adults 2-3 times a year and children 6-10.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8"/>
          <a:stretch/>
        </p:blipFill>
        <p:spPr>
          <a:xfrm>
            <a:off x="161742" y="777271"/>
            <a:ext cx="11842505" cy="1694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172" y="3253529"/>
            <a:ext cx="10656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+ stranded RNA virus.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Length of </a:t>
            </a:r>
            <a:r>
              <a:rPr lang="mr-IN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7.2kb (HRB14) to 8.5kb (FMDV)</a:t>
            </a:r>
            <a:endParaRPr lang="en-US" sz="24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10 genes</a:t>
            </a:r>
            <a:r>
              <a:rPr lang="en-US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50 </a:t>
            </a:r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or more </a:t>
            </a:r>
            <a:r>
              <a:rPr lang="en-US" sz="24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genotypically</a:t>
            </a:r>
            <a:r>
              <a:rPr lang="en-US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defined and distinct types (genotypes</a:t>
            </a:r>
            <a:r>
              <a:rPr lang="en-US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729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62" y="2685977"/>
            <a:ext cx="11545904" cy="4172023"/>
          </a:xfr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CRISPR Type III </a:t>
            </a:r>
            <a:r>
              <a:rPr lang="mr-IN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B derived from </a:t>
            </a:r>
            <a:r>
              <a:rPr lang="en-US" sz="2000" i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Pyrococcus</a:t>
            </a:r>
            <a:r>
              <a:rPr lang="en-US" sz="2000" i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furiosus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(</a:t>
            </a:r>
            <a:r>
              <a:rPr lang="en-US" sz="2000" i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P. </a:t>
            </a:r>
            <a:r>
              <a:rPr lang="en-US" sz="2000" i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furiosus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6 </a:t>
            </a:r>
            <a:r>
              <a:rPr lang="en-US" sz="2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proteins</a:t>
            </a:r>
          </a:p>
          <a:p>
            <a:pPr lvl="1">
              <a:buFont typeface="Wingdings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 and </a:t>
            </a:r>
            <a:r>
              <a:rPr lang="en-US" sz="20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2 are involved in 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cleavage of target RNA </a:t>
            </a:r>
            <a:endParaRPr lang="en-US" sz="20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>
              <a:buFont typeface="Wingdings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and </a:t>
            </a:r>
            <a:r>
              <a:rPr lang="en-US" sz="2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6 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are linked 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 binding 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target RNA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</a:t>
            </a:r>
            <a:r>
              <a:rPr lang="en-US" sz="2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proteins are 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essential for target RNA cleavage 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Cmr2 </a:t>
            </a:r>
            <a:r>
              <a:rPr lang="mr-IN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5 are required for specific binding of crRNA </a:t>
            </a:r>
            <a:endParaRPr lang="en-US" sz="20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000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2417" r="45571" b="77392"/>
          <a:stretch/>
        </p:blipFill>
        <p:spPr bwMode="auto">
          <a:xfrm>
            <a:off x="2803879" y="99265"/>
            <a:ext cx="6373988" cy="289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72" r="37456"/>
          <a:stretch/>
        </p:blipFill>
        <p:spPr>
          <a:xfrm>
            <a:off x="880374" y="1020876"/>
            <a:ext cx="3675860" cy="3713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20234" y="4791608"/>
            <a:ext cx="474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enaturing 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gel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electrophoresis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Radiolabeled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marker RNAs were used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</a:t>
            </a: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proteins are 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029" y="425668"/>
            <a:ext cx="452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protein requirements for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crRNA binding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6028" y="4699276"/>
            <a:ext cx="4225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Radiolableled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crRNA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Native gel electrophoresis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Binding 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still occurs in absence of Cmr1 and 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Cmr6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Cmr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2 </a:t>
            </a:r>
            <a:r>
              <a:rPr lang="mr-IN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5 are required for binding 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9" t="8098" b="45676"/>
          <a:stretch/>
        </p:blipFill>
        <p:spPr>
          <a:xfrm>
            <a:off x="7527323" y="1077864"/>
            <a:ext cx="2727435" cy="36567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79370" y="651544"/>
            <a:ext cx="322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Target RNA cleavage 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7323" y="6050845"/>
            <a:ext cx="438681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Hale C. R., </a:t>
            </a:r>
            <a:r>
              <a:rPr lang="en-US" sz="1100" dirty="0" err="1">
                <a:solidFill>
                  <a:schemeClr val="bg1"/>
                </a:solidFill>
              </a:rPr>
              <a:t>Cocozaki</a:t>
            </a:r>
            <a:r>
              <a:rPr lang="en-US" sz="1100" dirty="0">
                <a:solidFill>
                  <a:schemeClr val="bg1"/>
                </a:solidFill>
              </a:rPr>
              <a:t> A., Hong L., Terns R.M., &amp; Terns M. P. (2014) Target RNA capture and 	cleavage by the </a:t>
            </a:r>
            <a:r>
              <a:rPr lang="en-US" sz="1100" dirty="0" err="1">
                <a:solidFill>
                  <a:schemeClr val="bg1"/>
                </a:solidFill>
              </a:rPr>
              <a:t>Cmr</a:t>
            </a:r>
            <a:r>
              <a:rPr lang="en-US" sz="1100" dirty="0">
                <a:solidFill>
                  <a:schemeClr val="bg1"/>
                </a:solidFill>
              </a:rPr>
              <a:t> type III-B CRISPR-</a:t>
            </a:r>
            <a:r>
              <a:rPr lang="en-US" sz="1100" dirty="0" err="1">
                <a:solidFill>
                  <a:schemeClr val="bg1"/>
                </a:solidFill>
              </a:rPr>
              <a:t>Cas</a:t>
            </a:r>
            <a:r>
              <a:rPr lang="en-US" sz="1100" dirty="0">
                <a:solidFill>
                  <a:schemeClr val="bg1"/>
                </a:solidFill>
              </a:rPr>
              <a:t> effector complex. </a:t>
            </a:r>
            <a:r>
              <a:rPr lang="en-US" sz="1100" i="1" dirty="0">
                <a:solidFill>
                  <a:schemeClr val="bg1"/>
                </a:solidFill>
              </a:rPr>
              <a:t>Genes and Development</a:t>
            </a:r>
            <a:r>
              <a:rPr lang="en-US" sz="1100" dirty="0">
                <a:solidFill>
                  <a:schemeClr val="bg1"/>
                </a:solidFill>
              </a:rPr>
              <a:t> 	(28):2432-2443. DOI: </a:t>
            </a:r>
            <a:r>
              <a:rPr lang="en-US" sz="1100" u="sng" dirty="0">
                <a:solidFill>
                  <a:schemeClr val="bg1"/>
                </a:solidFill>
                <a:hlinkClick r:id="rId4"/>
              </a:rPr>
              <a:t>10.1101/gad.250712.114</a:t>
            </a:r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6667" y="3378125"/>
            <a:ext cx="208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major target RNA cleavage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2685" y="4532731"/>
            <a:ext cx="982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5’-</a:t>
            </a:r>
            <a:r>
              <a:rPr lang="en-US" i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TAATACGACTCACTATA</a:t>
            </a:r>
            <a:r>
              <a:rPr lang="en-US" b="1" i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US" i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GGAGA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ATTGAAAG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TTGTCCAATCCACTCTAGCCCACGTGCTGCTTACAC</a:t>
            </a:r>
          </a:p>
          <a:p>
            <a:r>
              <a:rPr lang="en-US" i="1" dirty="0">
                <a:solidFill>
                  <a:schemeClr val="bg1"/>
                </a:solidFill>
              </a:rPr>
              <a:t>3’-</a:t>
            </a:r>
            <a:r>
              <a:rPr lang="en-US" i="1" dirty="0">
                <a:solidFill>
                  <a:srgbClr val="7030A0"/>
                </a:solidFill>
                <a:latin typeface="Courier" charset="0"/>
                <a:ea typeface="Courier" charset="0"/>
                <a:cs typeface="Courier" charset="0"/>
              </a:rPr>
              <a:t>ATTATGCTGAGTGATATCCCTCT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TAACTTTC</a:t>
            </a:r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AACAGGTTAGGTGAGATCGGGTGCACGACGAATGTG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0463" y="4024096"/>
            <a:ext cx="618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ORDER SYNTHETIC OLIGONUCLEOTIDES FROM COMPANY: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619" y="650480"/>
            <a:ext cx="82645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Create RNA substrates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Order synthetic oligonucleotides from company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Create crRNA and target RNA by in vitro transcription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Gel purify RNA products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562600" y="5179062"/>
            <a:ext cx="139700" cy="637538"/>
          </a:xfrm>
          <a:prstGeom prst="line">
            <a:avLst/>
          </a:prstGeom>
          <a:ln>
            <a:solidFill>
              <a:schemeClr val="accent2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62300" y="5179062"/>
            <a:ext cx="101600" cy="637538"/>
          </a:xfrm>
          <a:prstGeom prst="line">
            <a:avLst/>
          </a:prstGeom>
          <a:ln>
            <a:solidFill>
              <a:srgbClr val="7030A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5100" y="5825393"/>
            <a:ext cx="1014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Promoter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5825393"/>
            <a:ext cx="52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Tag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469951" y="5179062"/>
            <a:ext cx="204149" cy="646331"/>
          </a:xfrm>
          <a:prstGeom prst="line">
            <a:avLst/>
          </a:prstGeom>
          <a:ln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6324" y="5825393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Rhinovirus sequences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1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98295" y="1400580"/>
            <a:ext cx="19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CRISPR Type III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en-US" dirty="0" smtClean="0">
                <a:solidFill>
                  <a:schemeClr val="bg1"/>
                </a:solidFill>
              </a:rPr>
              <a:t> B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2417" r="45571" b="71306"/>
          <a:stretch/>
        </p:blipFill>
        <p:spPr bwMode="auto">
          <a:xfrm>
            <a:off x="3437104" y="392189"/>
            <a:ext cx="4461191" cy="29119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reeform 8"/>
          <p:cNvSpPr/>
          <p:nvPr/>
        </p:nvSpPr>
        <p:spPr>
          <a:xfrm>
            <a:off x="4232561" y="2256303"/>
            <a:ext cx="2870278" cy="398657"/>
          </a:xfrm>
          <a:custGeom>
            <a:avLst/>
            <a:gdLst>
              <a:gd name="connsiteX0" fmla="*/ 0 w 2554014"/>
              <a:gd name="connsiteY0" fmla="*/ 346842 h 362607"/>
              <a:gd name="connsiteX1" fmla="*/ 63062 w 2554014"/>
              <a:gd name="connsiteY1" fmla="*/ 362607 h 362607"/>
              <a:gd name="connsiteX2" fmla="*/ 662152 w 2554014"/>
              <a:gd name="connsiteY2" fmla="*/ 346842 h 362607"/>
              <a:gd name="connsiteX3" fmla="*/ 851338 w 2554014"/>
              <a:gd name="connsiteY3" fmla="*/ 252248 h 362607"/>
              <a:gd name="connsiteX4" fmla="*/ 945931 w 2554014"/>
              <a:gd name="connsiteY4" fmla="*/ 189186 h 362607"/>
              <a:gd name="connsiteX5" fmla="*/ 993228 w 2554014"/>
              <a:gd name="connsiteY5" fmla="*/ 157655 h 362607"/>
              <a:gd name="connsiteX6" fmla="*/ 1056290 w 2554014"/>
              <a:gd name="connsiteY6" fmla="*/ 141890 h 362607"/>
              <a:gd name="connsiteX7" fmla="*/ 1150883 w 2554014"/>
              <a:gd name="connsiteY7" fmla="*/ 78828 h 362607"/>
              <a:gd name="connsiteX8" fmla="*/ 1245476 w 2554014"/>
              <a:gd name="connsiteY8" fmla="*/ 47297 h 362607"/>
              <a:gd name="connsiteX9" fmla="*/ 1355835 w 2554014"/>
              <a:gd name="connsiteY9" fmla="*/ 15766 h 362607"/>
              <a:gd name="connsiteX10" fmla="*/ 1545021 w 2554014"/>
              <a:gd name="connsiteY10" fmla="*/ 0 h 362607"/>
              <a:gd name="connsiteX11" fmla="*/ 2128345 w 2554014"/>
              <a:gd name="connsiteY11" fmla="*/ 15766 h 362607"/>
              <a:gd name="connsiteX12" fmla="*/ 2222938 w 2554014"/>
              <a:gd name="connsiteY12" fmla="*/ 47297 h 362607"/>
              <a:gd name="connsiteX13" fmla="*/ 2270235 w 2554014"/>
              <a:gd name="connsiteY13" fmla="*/ 63062 h 362607"/>
              <a:gd name="connsiteX14" fmla="*/ 2364828 w 2554014"/>
              <a:gd name="connsiteY14" fmla="*/ 110359 h 362607"/>
              <a:gd name="connsiteX15" fmla="*/ 2459421 w 2554014"/>
              <a:gd name="connsiteY15" fmla="*/ 157655 h 362607"/>
              <a:gd name="connsiteX16" fmla="*/ 2506718 w 2554014"/>
              <a:gd name="connsiteY16" fmla="*/ 189186 h 362607"/>
              <a:gd name="connsiteX17" fmla="*/ 2554014 w 2554014"/>
              <a:gd name="connsiteY17" fmla="*/ 204952 h 3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54014" h="362607">
                <a:moveTo>
                  <a:pt x="0" y="346842"/>
                </a:moveTo>
                <a:cubicBezTo>
                  <a:pt x="21021" y="352097"/>
                  <a:pt x="41394" y="362607"/>
                  <a:pt x="63062" y="362607"/>
                </a:cubicBezTo>
                <a:cubicBezTo>
                  <a:pt x="262828" y="362607"/>
                  <a:pt x="462849" y="360431"/>
                  <a:pt x="662152" y="346842"/>
                </a:cubicBezTo>
                <a:cubicBezTo>
                  <a:pt x="734858" y="341885"/>
                  <a:pt x="795036" y="289783"/>
                  <a:pt x="851338" y="252248"/>
                </a:cubicBezTo>
                <a:lnTo>
                  <a:pt x="945931" y="189186"/>
                </a:lnTo>
                <a:cubicBezTo>
                  <a:pt x="961697" y="178676"/>
                  <a:pt x="974846" y="162250"/>
                  <a:pt x="993228" y="157655"/>
                </a:cubicBezTo>
                <a:lnTo>
                  <a:pt x="1056290" y="141890"/>
                </a:lnTo>
                <a:cubicBezTo>
                  <a:pt x="1087821" y="120869"/>
                  <a:pt x="1114932" y="90812"/>
                  <a:pt x="1150883" y="78828"/>
                </a:cubicBezTo>
                <a:lnTo>
                  <a:pt x="1245476" y="47297"/>
                </a:lnTo>
                <a:cubicBezTo>
                  <a:pt x="1276893" y="36824"/>
                  <a:pt x="1324156" y="19726"/>
                  <a:pt x="1355835" y="15766"/>
                </a:cubicBezTo>
                <a:cubicBezTo>
                  <a:pt x="1418627" y="7917"/>
                  <a:pt x="1481959" y="5255"/>
                  <a:pt x="1545021" y="0"/>
                </a:cubicBezTo>
                <a:cubicBezTo>
                  <a:pt x="1739462" y="5255"/>
                  <a:pt x="1934304" y="2228"/>
                  <a:pt x="2128345" y="15766"/>
                </a:cubicBezTo>
                <a:cubicBezTo>
                  <a:pt x="2161501" y="18079"/>
                  <a:pt x="2191407" y="36787"/>
                  <a:pt x="2222938" y="47297"/>
                </a:cubicBezTo>
                <a:lnTo>
                  <a:pt x="2270235" y="63062"/>
                </a:lnTo>
                <a:cubicBezTo>
                  <a:pt x="2405777" y="153424"/>
                  <a:pt x="2234285" y="45087"/>
                  <a:pt x="2364828" y="110359"/>
                </a:cubicBezTo>
                <a:cubicBezTo>
                  <a:pt x="2487068" y="171480"/>
                  <a:pt x="2340545" y="118031"/>
                  <a:pt x="2459421" y="157655"/>
                </a:cubicBezTo>
                <a:cubicBezTo>
                  <a:pt x="2475187" y="168165"/>
                  <a:pt x="2489771" y="180712"/>
                  <a:pt x="2506718" y="189186"/>
                </a:cubicBezTo>
                <a:cubicBezTo>
                  <a:pt x="2521582" y="196618"/>
                  <a:pt x="2554014" y="204952"/>
                  <a:pt x="2554014" y="204952"/>
                </a:cubicBezTo>
              </a:path>
            </a:pathLst>
          </a:custGeom>
          <a:noFill/>
          <a:ln w="34925" cmpd="sng">
            <a:solidFill>
              <a:srgbClr val="FF0000"/>
            </a:solidFill>
            <a:headEnd type="triangle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44772" y="2293829"/>
            <a:ext cx="21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Rhinovirus RNA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989" y="3341664"/>
            <a:ext cx="10131425" cy="30466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RNA </a:t>
            </a:r>
            <a:r>
              <a:rPr lang="en-US" sz="2400" dirty="0" smtClean="0">
                <a:solidFill>
                  <a:schemeClr val="bg1"/>
                </a:solidFill>
              </a:rPr>
              <a:t>polymerase binds </a:t>
            </a:r>
            <a:r>
              <a:rPr lang="en-US" sz="2400" dirty="0">
                <a:solidFill>
                  <a:schemeClr val="bg1"/>
                </a:solidFill>
              </a:rPr>
              <a:t>to the double stranded DNA promoter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Two DNA strands, 3</a:t>
            </a:r>
            <a:r>
              <a:rPr lang="en-US" sz="2400" dirty="0">
                <a:solidFill>
                  <a:schemeClr val="bg1"/>
                </a:solidFill>
              </a:rPr>
              <a:t>’ to 5’ strand </a:t>
            </a:r>
            <a:r>
              <a:rPr lang="en-US" sz="2400" dirty="0" smtClean="0">
                <a:solidFill>
                  <a:schemeClr val="bg1"/>
                </a:solidFill>
              </a:rPr>
              <a:t>serves as </a:t>
            </a:r>
            <a:r>
              <a:rPr lang="en-US" sz="2400" dirty="0">
                <a:solidFill>
                  <a:schemeClr val="bg1"/>
                </a:solidFill>
              </a:rPr>
              <a:t>template for </a:t>
            </a:r>
            <a:r>
              <a:rPr lang="en-US" sz="2400" dirty="0" smtClean="0">
                <a:solidFill>
                  <a:schemeClr val="bg1"/>
                </a:solidFill>
              </a:rPr>
              <a:t>synthesizing complementary </a:t>
            </a:r>
            <a:r>
              <a:rPr lang="en-US" sz="2400" dirty="0">
                <a:solidFill>
                  <a:schemeClr val="bg1"/>
                </a:solidFill>
              </a:rPr>
              <a:t>5’ to 3’ RNA strand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Binding </a:t>
            </a:r>
            <a:r>
              <a:rPr lang="en-US" sz="2400" dirty="0">
                <a:solidFill>
                  <a:schemeClr val="bg1"/>
                </a:solidFill>
              </a:rPr>
              <a:t>assay will </a:t>
            </a:r>
            <a:r>
              <a:rPr lang="en-US" sz="2400" dirty="0" smtClean="0">
                <a:solidFill>
                  <a:schemeClr val="bg1"/>
                </a:solidFill>
              </a:rPr>
              <a:t>verify </a:t>
            </a:r>
            <a:r>
              <a:rPr lang="en-US" sz="2400" dirty="0">
                <a:solidFill>
                  <a:schemeClr val="bg1"/>
                </a:solidFill>
              </a:rPr>
              <a:t>crRNA </a:t>
            </a:r>
            <a:r>
              <a:rPr lang="en-US" sz="2400" dirty="0" smtClean="0">
                <a:solidFill>
                  <a:schemeClr val="bg1"/>
                </a:solidFill>
              </a:rPr>
              <a:t>binding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Target </a:t>
            </a:r>
            <a:r>
              <a:rPr lang="en-US" sz="2400" dirty="0">
                <a:solidFill>
                  <a:schemeClr val="bg1"/>
                </a:solidFill>
              </a:rPr>
              <a:t>cleavage assay will </a:t>
            </a:r>
            <a:r>
              <a:rPr lang="en-US" sz="2400" dirty="0" smtClean="0">
                <a:solidFill>
                  <a:schemeClr val="bg1"/>
                </a:solidFill>
              </a:rPr>
              <a:t>perform cleavage </a:t>
            </a:r>
            <a:r>
              <a:rPr lang="en-US" sz="2400" dirty="0">
                <a:solidFill>
                  <a:schemeClr val="bg1"/>
                </a:solidFill>
              </a:rPr>
              <a:t>of target </a:t>
            </a:r>
            <a:r>
              <a:rPr lang="en-US" sz="2400" dirty="0" smtClean="0">
                <a:solidFill>
                  <a:schemeClr val="bg1"/>
                </a:solidFill>
              </a:rPr>
              <a:t>RNA </a:t>
            </a:r>
            <a:r>
              <a:rPr lang="en-US" sz="2400" dirty="0">
                <a:solidFill>
                  <a:schemeClr val="bg1"/>
                </a:solidFill>
              </a:rPr>
              <a:t>derived from Rhinovirus </a:t>
            </a:r>
            <a:r>
              <a:rPr lang="en-US" sz="2400" dirty="0" smtClean="0">
                <a:solidFill>
                  <a:schemeClr val="bg1"/>
                </a:solidFill>
              </a:rPr>
              <a:t>sequences every 6nt (As modeled in Hale </a:t>
            </a:r>
            <a:r>
              <a:rPr lang="en-US" sz="2400" i="1" dirty="0" smtClean="0">
                <a:solidFill>
                  <a:schemeClr val="bg1"/>
                </a:solidFill>
              </a:rPr>
              <a:t>et al.)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4400" y="2478495"/>
            <a:ext cx="40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4600" y="2610217"/>
            <a:ext cx="44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3’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9351" y="1794356"/>
            <a:ext cx="9821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5’-</a:t>
            </a:r>
            <a:r>
              <a:rPr lang="en-US" i="1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TAATACGACTCACTATA</a:t>
            </a:r>
            <a:r>
              <a:rPr lang="en-US" b="1" i="1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US" i="1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GGAGA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ATTGAAAG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TTGTCCAATCCACTCTAGCCCACGTGCTGCTTACAC</a:t>
            </a: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i="1" dirty="0">
                <a:solidFill>
                  <a:schemeClr val="bg1"/>
                </a:solidFill>
              </a:rPr>
              <a:t>3’-</a:t>
            </a:r>
            <a:r>
              <a:rPr lang="en-US" i="1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ATTATGCTGAGTGATATCCCTCT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TAACTTTC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AACAGGTTAGGTGAGATCGGGTGCACGACGAATGTG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5213" y="1511651"/>
            <a:ext cx="4146332" cy="176573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794" y="2245371"/>
            <a:ext cx="666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5’-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AUUGAAAG</a:t>
            </a:r>
            <a:r>
              <a:rPr lang="en-US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UUGUCCAAUCCACUCUAGCCCACGUGCUGCUUACAC</a:t>
            </a:r>
            <a:endParaRPr lang="en-U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8152" y="4501055"/>
            <a:ext cx="3082158" cy="19312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547241" y="4792717"/>
            <a:ext cx="567553" cy="283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47241" y="5727063"/>
            <a:ext cx="567553" cy="311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70234" y="4792717"/>
            <a:ext cx="1135118" cy="12612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33297" y="5849007"/>
            <a:ext cx="1087820" cy="6306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3586" y="4598202"/>
            <a:ext cx="15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 NT DNA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166" y="5641510"/>
            <a:ext cx="173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37 NT 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128" y="1095411"/>
            <a:ext cx="8053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CREATE crRNA AND TARGET RNA SUBSTRATES BY IN VITRO TRANSCRIPTION: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761" y="3978846"/>
            <a:ext cx="807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GEL PURIFY crRNA AND TARGET RNA IN VITRO TRANSCRIPTION PRODUCTS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128" y="3076564"/>
            <a:ext cx="17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RNA Polymerase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14794" y="2506133"/>
            <a:ext cx="1915516" cy="313537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763" y="5559930"/>
            <a:ext cx="11055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target sequences were chosen based on matching GC content to the Hale </a:t>
            </a:r>
            <a:r>
              <a:rPr lang="en-US" i="1" dirty="0" smtClean="0">
                <a:solidFill>
                  <a:schemeClr val="bg1"/>
                </a:solidFill>
              </a:rPr>
              <a:t>et al.</a:t>
            </a:r>
            <a:r>
              <a:rPr lang="en-US" dirty="0" smtClean="0">
                <a:solidFill>
                  <a:schemeClr val="bg1"/>
                </a:solidFill>
              </a:rPr>
              <a:t> experiment target sequence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GC content was fund through the use of </a:t>
            </a:r>
            <a:r>
              <a:rPr lang="en-US" dirty="0" err="1" smtClean="0">
                <a:solidFill>
                  <a:schemeClr val="bg1"/>
                </a:solidFill>
              </a:rPr>
              <a:t>BioBike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39599"/>
              </p:ext>
            </p:extLst>
          </p:nvPr>
        </p:nvGraphicFramePr>
        <p:xfrm>
          <a:off x="2139950" y="2438401"/>
          <a:ext cx="8216899" cy="271646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4864101"/>
                <a:gridCol w="1650998"/>
                <a:gridCol w="1701800"/>
              </a:tblGrid>
              <a:tr h="666082">
                <a:tc gridSpan="3">
                  <a:txBody>
                    <a:bodyPr/>
                    <a:lstStyle/>
                    <a:p>
                      <a:pPr marL="0" marR="0" algn="l"/>
                      <a:endParaRPr lang="en-US" sz="1600" dirty="0" smtClean="0">
                        <a:effectLst/>
                      </a:endParaRPr>
                    </a:p>
                    <a:p>
                      <a:pPr marL="0" marR="0" algn="l"/>
                      <a:r>
                        <a:rPr lang="en-US" sz="1600" dirty="0" smtClean="0">
                          <a:effectLst/>
                        </a:rPr>
                        <a:t>Table </a:t>
                      </a:r>
                      <a:r>
                        <a:rPr lang="en-US" sz="1600" dirty="0">
                          <a:effectLst/>
                        </a:rPr>
                        <a:t>2. </a:t>
                      </a:r>
                      <a:r>
                        <a:rPr lang="en-US" sz="1600" dirty="0" smtClean="0">
                          <a:effectLst/>
                        </a:rPr>
                        <a:t>Rhinovirus Target Sequences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l"/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3739">
                <a:tc>
                  <a:txBody>
                    <a:bodyPr/>
                    <a:lstStyle/>
                    <a:p>
                      <a:pPr marL="0" marR="0" algn="l"/>
                      <a:endParaRPr lang="en-US" sz="1600" b="0" dirty="0" smtClean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  <a:p>
                      <a:pPr marL="0" marR="0" algn="l"/>
                      <a:r>
                        <a:rPr lang="en-US" sz="1600" b="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37nt </a:t>
                      </a:r>
                      <a:r>
                        <a:rPr lang="en-US" sz="1600" b="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sequences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endParaRPr lang="es-US" sz="1600" dirty="0" smtClean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  <a:p>
                      <a:pPr marL="0" marR="0" algn="ctr"/>
                      <a:r>
                        <a:rPr lang="es-US" sz="16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GC </a:t>
                      </a:r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Content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endParaRPr lang="es-US" sz="1600" dirty="0" smtClean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  <a:p>
                      <a:pPr marL="0" marR="0" algn="ctr"/>
                      <a:r>
                        <a:rPr lang="es-US" sz="16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Coordinates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</a:tr>
              <a:tr h="333041">
                <a:tc>
                  <a:txBody>
                    <a:bodyPr/>
                    <a:lstStyle/>
                    <a:p>
                      <a:pPr marL="0" marR="0" algn="l"/>
                      <a:r>
                        <a:rPr lang="es-US" sz="14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5’-GGACATCTGCCTCATCTGGATGGTGGTGGAAATTGCC-3’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54%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1073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</a:tr>
              <a:tr h="3330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5’-ACCGCCTCACTAGTTGTACCATGGGTTAGTGCTAGCC-3’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54%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2146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</a:tr>
              <a:tr h="3330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5’-CAATTT</a:t>
                      </a:r>
                      <a:r>
                        <a:rPr lang="en-US" sz="14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ATGTATGTACCCCCAGGAGCACCTGTCCCCG-3’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54%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2812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</a:tr>
              <a:tr h="3330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5’-GTGTAACGCAGCACGTGGGCTAGAGTGGATTGGACAA-3’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54%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s-US" sz="1600" dirty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3996</a:t>
                      </a:r>
                      <a:endParaRPr lang="en-US" sz="1600" dirty="0">
                        <a:effectLst/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632179"/>
              </p:ext>
            </p:extLst>
          </p:nvPr>
        </p:nvGraphicFramePr>
        <p:xfrm>
          <a:off x="3098800" y="506306"/>
          <a:ext cx="6299200" cy="14875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86179"/>
                <a:gridCol w="1313021"/>
              </a:tblGrid>
              <a:tr h="576945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Table 1. Hale </a:t>
                      </a:r>
                      <a:r>
                        <a:rPr lang="en-US" i="1" dirty="0" smtClean="0"/>
                        <a:t>et al. </a:t>
                      </a:r>
                      <a:r>
                        <a:rPr lang="en-US" i="0" dirty="0" smtClean="0"/>
                        <a:t>T</a:t>
                      </a:r>
                      <a:r>
                        <a:rPr lang="en-US" dirty="0" smtClean="0"/>
                        <a:t>arget Sequence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248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37 nucleotide</a:t>
                      </a:r>
                      <a:r>
                        <a:rPr lang="en-US" sz="1400" b="0" baseline="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 sequence</a:t>
                      </a:r>
                      <a:endParaRPr lang="en-US" sz="1400" b="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GC Content</a:t>
                      </a:r>
                      <a:endParaRPr lang="en-US" sz="140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  <a:tr h="403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5’-CUGAAGUGCUCUCAGCCGCAAGGACCGCAUACUACAA-3’</a:t>
                      </a:r>
                      <a:r>
                        <a:rPr lang="en-US" sz="1400" b="1" dirty="0" smtClean="0">
                          <a:effectLst/>
                          <a:latin typeface="Courier" charset="0"/>
                          <a:ea typeface="Courier" charset="0"/>
                          <a:cs typeface="Courier" charset="0"/>
                        </a:rPr>
                        <a:t> </a:t>
                      </a:r>
                      <a:endParaRPr lang="en-US" sz="1400" b="1" dirty="0" smtClean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  <a:p>
                      <a:endParaRPr lang="en-US" sz="1400" b="1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" charset="0"/>
                          <a:ea typeface="Courier" charset="0"/>
                          <a:cs typeface="Courier" charset="0"/>
                        </a:rPr>
                        <a:t>54%</a:t>
                      </a:r>
                      <a:endParaRPr lang="en-US" sz="1400" dirty="0">
                        <a:latin typeface="Courier" charset="0"/>
                        <a:ea typeface="Courier" charset="0"/>
                        <a:cs typeface="Courier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5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5472</TotalTime>
  <Words>600</Words>
  <Application>Microsoft Macintosh PowerPoint</Application>
  <PresentationFormat>Widescreen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Courier</vt:lpstr>
      <vt:lpstr>Mangal</vt:lpstr>
      <vt:lpstr>Wingdings</vt:lpstr>
      <vt:lpstr>Arial</vt:lpstr>
      <vt:lpstr>Celestial</vt:lpstr>
      <vt:lpstr>Implementing CRISPR Type III-B to Target RNA Encoded Viruses infecting humans   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Feedback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CRISPER Type III-B</dc:title>
  <dc:creator>marquezd@vcu.edu</dc:creator>
  <cp:lastModifiedBy>marquezd@vcu.edu</cp:lastModifiedBy>
  <cp:revision>72</cp:revision>
  <dcterms:created xsi:type="dcterms:W3CDTF">2017-05-01T23:03:03Z</dcterms:created>
  <dcterms:modified xsi:type="dcterms:W3CDTF">2017-05-12T02:00:46Z</dcterms:modified>
</cp:coreProperties>
</file>