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57"/>
  </p:notesMasterIdLst>
  <p:sldIdLst>
    <p:sldId id="259" r:id="rId2"/>
    <p:sldId id="262" r:id="rId3"/>
    <p:sldId id="264" r:id="rId4"/>
    <p:sldId id="265" r:id="rId5"/>
    <p:sldId id="266" r:id="rId6"/>
    <p:sldId id="267" r:id="rId7"/>
    <p:sldId id="257" r:id="rId8"/>
    <p:sldId id="269" r:id="rId9"/>
    <p:sldId id="270" r:id="rId10"/>
    <p:sldId id="271" r:id="rId11"/>
    <p:sldId id="272" r:id="rId12"/>
    <p:sldId id="277" r:id="rId13"/>
    <p:sldId id="276" r:id="rId14"/>
    <p:sldId id="275" r:id="rId15"/>
    <p:sldId id="274" r:id="rId16"/>
    <p:sldId id="273" r:id="rId17"/>
    <p:sldId id="278" r:id="rId18"/>
    <p:sldId id="282" r:id="rId19"/>
    <p:sldId id="281" r:id="rId20"/>
    <p:sldId id="280" r:id="rId21"/>
    <p:sldId id="279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8" r:id="rId30"/>
    <p:sldId id="296" r:id="rId31"/>
    <p:sldId id="297" r:id="rId32"/>
    <p:sldId id="299" r:id="rId33"/>
    <p:sldId id="298" r:id="rId34"/>
    <p:sldId id="301" r:id="rId35"/>
    <p:sldId id="300" r:id="rId36"/>
    <p:sldId id="302" r:id="rId37"/>
    <p:sldId id="304" r:id="rId38"/>
    <p:sldId id="303" r:id="rId39"/>
    <p:sldId id="305" r:id="rId40"/>
    <p:sldId id="306" r:id="rId41"/>
    <p:sldId id="307" r:id="rId42"/>
    <p:sldId id="308" r:id="rId43"/>
    <p:sldId id="309" r:id="rId44"/>
    <p:sldId id="311" r:id="rId45"/>
    <p:sldId id="312" r:id="rId46"/>
    <p:sldId id="313" r:id="rId47"/>
    <p:sldId id="314" r:id="rId48"/>
    <p:sldId id="315" r:id="rId49"/>
    <p:sldId id="316" r:id="rId50"/>
    <p:sldId id="320" r:id="rId51"/>
    <p:sldId id="319" r:id="rId52"/>
    <p:sldId id="318" r:id="rId53"/>
    <p:sldId id="317" r:id="rId54"/>
    <p:sldId id="321" r:id="rId55"/>
    <p:sldId id="322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5C974-AE66-44F5-8ADD-D2E1321436D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E6153-3C23-4E4E-A53E-5ACFE2F6C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E6153-3C23-4E4E-A53E-5ACFE2F6C2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02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E6153-3C23-4E4E-A53E-5ACFE2F6C2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E6153-3C23-4E4E-A53E-5ACFE2F6C2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9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E6153-3C23-4E4E-A53E-5ACFE2F6C2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E6153-3C23-4E4E-A53E-5ACFE2F6C2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1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7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27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606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06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4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65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09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1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0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6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1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1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9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9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4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F0AE1-859E-47E2-9912-0CA4C691910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D8843-E44C-43D8-AE1A-B965ADE3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62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Downregulation of Sox2 with CBD via AMPK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Jared Mann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53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31449"/>
            <a:ext cx="9905998" cy="1478570"/>
          </a:xfrm>
        </p:spPr>
        <p:txBody>
          <a:bodyPr/>
          <a:lstStyle/>
          <a:p>
            <a:r>
              <a:rPr lang="en-US" dirty="0" smtClean="0"/>
              <a:t>Cancer Stem cells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769" y="3689420"/>
            <a:ext cx="3399128" cy="2916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1318" y="2171910"/>
            <a:ext cx="514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Overexpression of Sox2</a:t>
            </a:r>
            <a:endParaRPr lang="en-US" sz="2800" dirty="0"/>
          </a:p>
        </p:txBody>
      </p:sp>
      <p:sp>
        <p:nvSpPr>
          <p:cNvPr id="17" name="Right Arrow 16"/>
          <p:cNvSpPr/>
          <p:nvPr/>
        </p:nvSpPr>
        <p:spPr>
          <a:xfrm>
            <a:off x="5029747" y="2237501"/>
            <a:ext cx="878468" cy="3920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57167" y="2171910"/>
            <a:ext cx="235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Pluripotency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8049769" y="2237500"/>
            <a:ext cx="878468" cy="3920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013226" y="2171909"/>
            <a:ext cx="2324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Tumor Initiation</a:t>
            </a:r>
            <a:endParaRPr lang="en-US" sz="2800" dirty="0"/>
          </a:p>
        </p:txBody>
      </p:sp>
      <p:pic>
        <p:nvPicPr>
          <p:cNvPr id="1026" name="Picture 2" descr="Image result for D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4" y="4454962"/>
            <a:ext cx="3040035" cy="12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892" y="4051040"/>
            <a:ext cx="1718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Sox2 gene</a:t>
            </a:r>
            <a:endParaRPr lang="en-US" sz="2800" dirty="0"/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2558370" y="3952421"/>
            <a:ext cx="1097280" cy="548640"/>
          </a:xfrm>
          <a:prstGeom prst="bentConnector3">
            <a:avLst>
              <a:gd name="adj1" fmla="val 0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6780" y="3689420"/>
            <a:ext cx="81945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RNA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7366" y="3965131"/>
            <a:ext cx="127971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08215" y="3689420"/>
            <a:ext cx="1995803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Sox2 Protein</a:t>
            </a:r>
            <a:endParaRPr lang="en-US" sz="28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842166" y="4312650"/>
            <a:ext cx="1134728" cy="11055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93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31449"/>
            <a:ext cx="9905998" cy="1478570"/>
          </a:xfrm>
        </p:spPr>
        <p:txBody>
          <a:bodyPr/>
          <a:lstStyle/>
          <a:p>
            <a:r>
              <a:rPr lang="en-US" dirty="0" smtClean="0"/>
              <a:t>Cancer Stem cells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769" y="3689420"/>
            <a:ext cx="3399128" cy="2916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1318" y="2171910"/>
            <a:ext cx="514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Overexpression of Sox2</a:t>
            </a:r>
            <a:endParaRPr lang="en-US" sz="2800" dirty="0"/>
          </a:p>
        </p:txBody>
      </p:sp>
      <p:sp>
        <p:nvSpPr>
          <p:cNvPr id="17" name="Right Arrow 16"/>
          <p:cNvSpPr/>
          <p:nvPr/>
        </p:nvSpPr>
        <p:spPr>
          <a:xfrm>
            <a:off x="5029747" y="2237501"/>
            <a:ext cx="878468" cy="3920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57167" y="2171910"/>
            <a:ext cx="235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Pluripotency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8049769" y="2237500"/>
            <a:ext cx="878468" cy="3920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013226" y="2171909"/>
            <a:ext cx="2324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Tumor Initiation</a:t>
            </a:r>
            <a:endParaRPr lang="en-US" sz="2800" dirty="0"/>
          </a:p>
        </p:txBody>
      </p:sp>
      <p:pic>
        <p:nvPicPr>
          <p:cNvPr id="1026" name="Picture 2" descr="Image result for D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4" y="4454962"/>
            <a:ext cx="3040035" cy="12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892" y="4051040"/>
            <a:ext cx="1718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Sox2 gene</a:t>
            </a:r>
            <a:endParaRPr lang="en-US" sz="2800" dirty="0"/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2558370" y="3952421"/>
            <a:ext cx="1097280" cy="548640"/>
          </a:xfrm>
          <a:prstGeom prst="bentConnector3">
            <a:avLst>
              <a:gd name="adj1" fmla="val 0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6780" y="3689420"/>
            <a:ext cx="81945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RNA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7366" y="3965131"/>
            <a:ext cx="127971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08215" y="3689420"/>
            <a:ext cx="1995803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Sox2 Protein</a:t>
            </a:r>
            <a:endParaRPr lang="en-US" sz="28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842166" y="4312650"/>
            <a:ext cx="1134728" cy="11055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&quot;No&quot; Symbol 2"/>
          <p:cNvSpPr/>
          <p:nvPr/>
        </p:nvSpPr>
        <p:spPr>
          <a:xfrm>
            <a:off x="2292824" y="3521122"/>
            <a:ext cx="1023582" cy="93384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7674" y="5206930"/>
            <a:ext cx="3367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Downregulating Drug?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316406" y="4312650"/>
            <a:ext cx="1078173" cy="8942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0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cannabidiol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Cannabis Derivative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318" y="618518"/>
            <a:ext cx="3866093" cy="19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cannabidiol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Cannabis Derivative</a:t>
            </a:r>
          </a:p>
          <a:p>
            <a:r>
              <a:rPr lang="en-US" sz="2800" dirty="0" smtClean="0"/>
              <a:t>Non-Psychoactive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318" y="618518"/>
            <a:ext cx="3866093" cy="19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cannabidiol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Cannabis Derivative</a:t>
            </a:r>
          </a:p>
          <a:p>
            <a:r>
              <a:rPr lang="en-US" sz="2800" dirty="0" smtClean="0"/>
              <a:t>Non-Psychoactive</a:t>
            </a:r>
          </a:p>
          <a:p>
            <a:r>
              <a:rPr lang="en-US" sz="2800" dirty="0" smtClean="0"/>
              <a:t>Antitumor Activity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318" y="618518"/>
            <a:ext cx="3866093" cy="19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cannabidiol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Cannabis Derivative</a:t>
            </a:r>
          </a:p>
          <a:p>
            <a:r>
              <a:rPr lang="en-US" sz="2800" dirty="0" smtClean="0"/>
              <a:t>Non-Psychoactive</a:t>
            </a:r>
          </a:p>
          <a:p>
            <a:r>
              <a:rPr lang="en-US" sz="2800" dirty="0" smtClean="0"/>
              <a:t>Antitumor Activity</a:t>
            </a:r>
          </a:p>
          <a:p>
            <a:r>
              <a:rPr lang="en-US" sz="2800" dirty="0" smtClean="0"/>
              <a:t>Downregulates Sox2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318" y="618518"/>
            <a:ext cx="3866093" cy="19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cannabidiol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Cannabis Derivative</a:t>
            </a:r>
          </a:p>
          <a:p>
            <a:r>
              <a:rPr lang="en-US" sz="2800" dirty="0" smtClean="0"/>
              <a:t>Non-Psychoactive</a:t>
            </a:r>
          </a:p>
          <a:p>
            <a:r>
              <a:rPr lang="en-US" sz="2800" dirty="0" smtClean="0"/>
              <a:t>Antitumor Activity</a:t>
            </a:r>
          </a:p>
          <a:p>
            <a:r>
              <a:rPr lang="en-US" sz="2800" dirty="0" smtClean="0"/>
              <a:t>Downregulates Sox2</a:t>
            </a:r>
          </a:p>
          <a:p>
            <a:r>
              <a:rPr lang="en-US" sz="2800" dirty="0" smtClean="0"/>
              <a:t>Needs More </a:t>
            </a:r>
            <a:r>
              <a:rPr lang="en-US" sz="2800" dirty="0"/>
              <a:t>R</a:t>
            </a:r>
            <a:r>
              <a:rPr lang="en-US" sz="2800" dirty="0" smtClean="0"/>
              <a:t>esearch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318" y="618518"/>
            <a:ext cx="3866093" cy="19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5249" y="580988"/>
            <a:ext cx="4472583" cy="284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649" y="146073"/>
            <a:ext cx="2666312" cy="7732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Pathway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56" y="527855"/>
            <a:ext cx="3866093" cy="197417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4580649" y="1514943"/>
            <a:ext cx="2939268" cy="5507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2093" y="1894775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NADH Increase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780274" y="2417995"/>
            <a:ext cx="11266" cy="512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2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5249" y="580988"/>
            <a:ext cx="4472583" cy="284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649" y="146073"/>
            <a:ext cx="2666312" cy="7732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Pathway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56" y="527855"/>
            <a:ext cx="3866093" cy="197417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4580649" y="1514943"/>
            <a:ext cx="2939268" cy="5507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2093" y="1894775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NADH Increase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780274" y="2417995"/>
            <a:ext cx="11266" cy="512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00378" y="3044509"/>
            <a:ext cx="3627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Electron Transport Chain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5249" y="580988"/>
            <a:ext cx="4472583" cy="284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649" y="146073"/>
            <a:ext cx="2666312" cy="7732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Pathway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56" y="527855"/>
            <a:ext cx="3866093" cy="197417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4580649" y="1514943"/>
            <a:ext cx="2939268" cy="5507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2093" y="1894775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NADH Increase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780274" y="2417995"/>
            <a:ext cx="11266" cy="512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00378" y="3044509"/>
            <a:ext cx="3627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Electron Transport Chain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3073" y="3434486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9917" y="3731782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02434" y="3834595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2775" y="3587040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777425" y="3525532"/>
            <a:ext cx="600380" cy="202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880166" y="3543131"/>
            <a:ext cx="226215" cy="291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094137" y="3566892"/>
            <a:ext cx="239682" cy="4202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0185772" y="3566892"/>
            <a:ext cx="415021" cy="2677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1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68375" cy="6858000"/>
          </a:xfrm>
          <a:prstGeom prst="rect">
            <a:avLst/>
          </a:prstGeom>
        </p:spPr>
      </p:pic>
      <p:pic>
        <p:nvPicPr>
          <p:cNvPr id="1028" name="Picture 4" descr="Image result for glioblasto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6"/>
          <a:stretch/>
        </p:blipFill>
        <p:spPr bwMode="auto">
          <a:xfrm>
            <a:off x="4168375" y="0"/>
            <a:ext cx="80034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87027" y="305047"/>
            <a:ext cx="8791575" cy="1655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GLIOBLASTOMA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819" y="1659285"/>
            <a:ext cx="7839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4182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5249" y="580988"/>
            <a:ext cx="4472583" cy="284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649" y="146073"/>
            <a:ext cx="2666312" cy="7732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Pathway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56" y="527855"/>
            <a:ext cx="3866093" cy="197417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4580649" y="1514943"/>
            <a:ext cx="2939268" cy="5507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2093" y="1894775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NADH Increase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780274" y="2417995"/>
            <a:ext cx="11266" cy="512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00378" y="3044509"/>
            <a:ext cx="3627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Electron Transport Chain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3073" y="3434486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9917" y="3731782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02434" y="3834595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2775" y="3587040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777425" y="3525532"/>
            <a:ext cx="600380" cy="202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880166" y="3543131"/>
            <a:ext cx="226215" cy="291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094137" y="3566892"/>
            <a:ext cx="239682" cy="4202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0185772" y="3566892"/>
            <a:ext cx="415021" cy="2677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27705" y="3463929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aseline="300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+</a:t>
            </a:r>
            <a:endParaRPr lang="en-US" sz="2800" baseline="30000" dirty="0" smtClean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978676" y="3777020"/>
            <a:ext cx="539045" cy="437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15137" y="3515410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/>
          </a:p>
        </p:txBody>
      </p:sp>
      <p:sp>
        <p:nvSpPr>
          <p:cNvPr id="46" name="Explosion 2 45"/>
          <p:cNvSpPr/>
          <p:nvPr/>
        </p:nvSpPr>
        <p:spPr>
          <a:xfrm>
            <a:off x="3947501" y="2883812"/>
            <a:ext cx="2974565" cy="186560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ROS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5249" y="580988"/>
            <a:ext cx="4472583" cy="284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649" y="146073"/>
            <a:ext cx="2666312" cy="7732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Pathway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56" y="527855"/>
            <a:ext cx="3866093" cy="197417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4580649" y="1514943"/>
            <a:ext cx="2939268" cy="5507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2093" y="1894775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NADH Increase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780274" y="2417995"/>
            <a:ext cx="11266" cy="512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00378" y="3044509"/>
            <a:ext cx="3627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Electron Transport Chain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3073" y="3434486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9917" y="3731782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02434" y="3834595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2775" y="3587040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777425" y="3525532"/>
            <a:ext cx="600380" cy="202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880166" y="3543131"/>
            <a:ext cx="226215" cy="291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094137" y="3566892"/>
            <a:ext cx="239682" cy="4202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0185772" y="3566892"/>
            <a:ext cx="415021" cy="2677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27705" y="3463929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aseline="300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+</a:t>
            </a:r>
            <a:endParaRPr lang="en-US" sz="2800" baseline="30000" dirty="0" smtClean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978676" y="3777020"/>
            <a:ext cx="539045" cy="437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15137" y="3515410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/>
          </a:p>
        </p:txBody>
      </p:sp>
      <p:sp>
        <p:nvSpPr>
          <p:cNvPr id="46" name="Explosion 2 45"/>
          <p:cNvSpPr/>
          <p:nvPr/>
        </p:nvSpPr>
        <p:spPr>
          <a:xfrm>
            <a:off x="3947501" y="2883812"/>
            <a:ext cx="2974565" cy="186560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ROS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87143" y="2922079"/>
            <a:ext cx="181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ATM censor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5249" y="580988"/>
            <a:ext cx="4472583" cy="284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649" y="146073"/>
            <a:ext cx="2666312" cy="7732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Pathway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56" y="527855"/>
            <a:ext cx="3866093" cy="197417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4580649" y="1514943"/>
            <a:ext cx="2939268" cy="5507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2093" y="1894775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NADH Increase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780274" y="2417995"/>
            <a:ext cx="11266" cy="512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00378" y="3044509"/>
            <a:ext cx="3627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Electron Transport Chain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3073" y="3434486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9917" y="3731782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02434" y="3834595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2775" y="3587040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777425" y="3525532"/>
            <a:ext cx="600380" cy="202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880166" y="3543131"/>
            <a:ext cx="226215" cy="291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094137" y="3566892"/>
            <a:ext cx="239682" cy="4202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0185772" y="3566892"/>
            <a:ext cx="415021" cy="2677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27705" y="3463929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aseline="300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+</a:t>
            </a:r>
            <a:endParaRPr lang="en-US" sz="2800" baseline="30000" dirty="0" smtClean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978676" y="3777020"/>
            <a:ext cx="539045" cy="437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15137" y="3515410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/>
          </a:p>
        </p:txBody>
      </p:sp>
      <p:sp>
        <p:nvSpPr>
          <p:cNvPr id="46" name="Explosion 2 45"/>
          <p:cNvSpPr/>
          <p:nvPr/>
        </p:nvSpPr>
        <p:spPr>
          <a:xfrm>
            <a:off x="3947501" y="2883812"/>
            <a:ext cx="2974565" cy="186560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ROS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87143" y="2922079"/>
            <a:ext cx="181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ATM censor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2116970" y="3865348"/>
            <a:ext cx="18255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61038" y="3356132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LKB1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7" name="Curved Down Arrow 56"/>
          <p:cNvSpPr/>
          <p:nvPr/>
        </p:nvSpPr>
        <p:spPr>
          <a:xfrm>
            <a:off x="2571216" y="3939958"/>
            <a:ext cx="986002" cy="34544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93012" y="4279973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AMP   ADP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5249" y="580988"/>
            <a:ext cx="4472583" cy="284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649" y="146073"/>
            <a:ext cx="2666312" cy="7732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Pathway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56" y="527855"/>
            <a:ext cx="3866093" cy="197417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4580649" y="1514943"/>
            <a:ext cx="2939268" cy="5507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2093" y="1894775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NADH Increase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780274" y="2417995"/>
            <a:ext cx="11266" cy="512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00378" y="3044509"/>
            <a:ext cx="3627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Electron Transport Chain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3073" y="3434486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9917" y="3731782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02434" y="3834595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2775" y="3587040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777425" y="3525532"/>
            <a:ext cx="600380" cy="202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880166" y="3543131"/>
            <a:ext cx="226215" cy="291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094137" y="3566892"/>
            <a:ext cx="239682" cy="4202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0185772" y="3566892"/>
            <a:ext cx="415021" cy="2677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27705" y="3463929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aseline="300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+</a:t>
            </a:r>
            <a:endParaRPr lang="en-US" sz="2800" baseline="30000" dirty="0" smtClean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978676" y="3777020"/>
            <a:ext cx="539045" cy="437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15137" y="3515410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/>
          </a:p>
        </p:txBody>
      </p:sp>
      <p:sp>
        <p:nvSpPr>
          <p:cNvPr id="46" name="Explosion 2 45"/>
          <p:cNvSpPr/>
          <p:nvPr/>
        </p:nvSpPr>
        <p:spPr>
          <a:xfrm>
            <a:off x="3947501" y="2883812"/>
            <a:ext cx="2974565" cy="186560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ROS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87143" y="2922079"/>
            <a:ext cx="181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ATM censor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2116970" y="3865348"/>
            <a:ext cx="18255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61038" y="3356132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LKB1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7" name="Curved Down Arrow 56"/>
          <p:cNvSpPr/>
          <p:nvPr/>
        </p:nvSpPr>
        <p:spPr>
          <a:xfrm>
            <a:off x="2571216" y="3939958"/>
            <a:ext cx="986002" cy="34544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93012" y="4279973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AMP   ADP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6516" y="3589458"/>
            <a:ext cx="137569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-AMPK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5249" y="580988"/>
            <a:ext cx="4472583" cy="284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649" y="146073"/>
            <a:ext cx="2666312" cy="7732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Pathway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56" y="527855"/>
            <a:ext cx="3866093" cy="197417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4580649" y="1514943"/>
            <a:ext cx="2939268" cy="5507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2093" y="1894775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NADH Increase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780274" y="2417995"/>
            <a:ext cx="11266" cy="512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00378" y="3044509"/>
            <a:ext cx="3627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Electron Transport Chain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3073" y="3434486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9917" y="3731782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02434" y="3834595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2775" y="3587040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777425" y="3525532"/>
            <a:ext cx="600380" cy="202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880166" y="3543131"/>
            <a:ext cx="226215" cy="291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094137" y="3566892"/>
            <a:ext cx="239682" cy="4202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0185772" y="3566892"/>
            <a:ext cx="415021" cy="2677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27705" y="3463929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aseline="300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+</a:t>
            </a:r>
            <a:endParaRPr lang="en-US" sz="2800" baseline="30000" dirty="0" smtClean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978676" y="3777020"/>
            <a:ext cx="539045" cy="437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15137" y="3515410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/>
          </a:p>
        </p:txBody>
      </p:sp>
      <p:sp>
        <p:nvSpPr>
          <p:cNvPr id="46" name="Explosion 2 45"/>
          <p:cNvSpPr/>
          <p:nvPr/>
        </p:nvSpPr>
        <p:spPr>
          <a:xfrm>
            <a:off x="3947501" y="2883812"/>
            <a:ext cx="2974565" cy="186560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ROS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87143" y="2922079"/>
            <a:ext cx="181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ATM censor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2116970" y="3865348"/>
            <a:ext cx="18255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61038" y="3356132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LKB1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7" name="Curved Down Arrow 56"/>
          <p:cNvSpPr/>
          <p:nvPr/>
        </p:nvSpPr>
        <p:spPr>
          <a:xfrm>
            <a:off x="2571216" y="3939958"/>
            <a:ext cx="986002" cy="34544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93012" y="4279973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AMP   ADP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6516" y="3589458"/>
            <a:ext cx="137569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-AMPK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0348" y="4234704"/>
            <a:ext cx="102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+TAB1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692533" y="4121200"/>
            <a:ext cx="1361541" cy="12613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110840" y="5198811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-p38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5249" y="580988"/>
            <a:ext cx="4472583" cy="284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649" y="146073"/>
            <a:ext cx="2666312" cy="7732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Pathway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56" y="527855"/>
            <a:ext cx="3866093" cy="197417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4580649" y="1514943"/>
            <a:ext cx="2939268" cy="5507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2093" y="1894775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NADH Increase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780274" y="2417995"/>
            <a:ext cx="11266" cy="512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00378" y="3044509"/>
            <a:ext cx="3627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Electron Transport Chain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3073" y="3434486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9917" y="3731782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02434" y="3834595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2775" y="3587040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777425" y="3525532"/>
            <a:ext cx="600380" cy="202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880166" y="3543131"/>
            <a:ext cx="226215" cy="291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094137" y="3566892"/>
            <a:ext cx="239682" cy="4202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0185772" y="3566892"/>
            <a:ext cx="415021" cy="2677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27705" y="3463929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aseline="300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+</a:t>
            </a:r>
            <a:endParaRPr lang="en-US" sz="2800" baseline="30000" dirty="0" smtClean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978676" y="3777020"/>
            <a:ext cx="539045" cy="437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15137" y="3515410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/>
          </a:p>
        </p:txBody>
      </p:sp>
      <p:sp>
        <p:nvSpPr>
          <p:cNvPr id="46" name="Explosion 2 45"/>
          <p:cNvSpPr/>
          <p:nvPr/>
        </p:nvSpPr>
        <p:spPr>
          <a:xfrm>
            <a:off x="3947501" y="2883812"/>
            <a:ext cx="2974565" cy="186560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ROS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87143" y="2922079"/>
            <a:ext cx="181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ATM censor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2116970" y="3865348"/>
            <a:ext cx="18255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61038" y="3356132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LKB1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7" name="Curved Down Arrow 56"/>
          <p:cNvSpPr/>
          <p:nvPr/>
        </p:nvSpPr>
        <p:spPr>
          <a:xfrm>
            <a:off x="2571216" y="3939958"/>
            <a:ext cx="986002" cy="34544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93012" y="4279973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AMP   ADP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6516" y="3589458"/>
            <a:ext cx="137569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-AMPK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0348" y="4234704"/>
            <a:ext cx="102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+TAB1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692533" y="4121200"/>
            <a:ext cx="1361541" cy="12613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110840" y="5198811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-p38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4333989" y="5503657"/>
            <a:ext cx="1889390" cy="1139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392477" y="5325399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21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5249" y="580988"/>
            <a:ext cx="4472583" cy="284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649" y="146073"/>
            <a:ext cx="2666312" cy="7732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Pathway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56" y="527855"/>
            <a:ext cx="3866093" cy="197417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4580649" y="1514943"/>
            <a:ext cx="2939268" cy="5507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2093" y="1894775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NADH Increase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780274" y="2417995"/>
            <a:ext cx="11266" cy="512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00378" y="3044509"/>
            <a:ext cx="3627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Electron Transport Chain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3073" y="3434486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9917" y="3731782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02434" y="3834595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2775" y="3587040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777425" y="3525532"/>
            <a:ext cx="600380" cy="202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880166" y="3543131"/>
            <a:ext cx="226215" cy="291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094137" y="3566892"/>
            <a:ext cx="239682" cy="4202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0185772" y="3566892"/>
            <a:ext cx="415021" cy="2677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27705" y="3463929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aseline="300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+</a:t>
            </a:r>
            <a:endParaRPr lang="en-US" sz="2800" baseline="30000" dirty="0" smtClean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978676" y="3777020"/>
            <a:ext cx="539045" cy="437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15137" y="3515410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/>
          </a:p>
        </p:txBody>
      </p:sp>
      <p:sp>
        <p:nvSpPr>
          <p:cNvPr id="46" name="Explosion 2 45"/>
          <p:cNvSpPr/>
          <p:nvPr/>
        </p:nvSpPr>
        <p:spPr>
          <a:xfrm>
            <a:off x="3947501" y="2883812"/>
            <a:ext cx="2974565" cy="186560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ROS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87143" y="2922079"/>
            <a:ext cx="181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ATM censor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2116970" y="3865348"/>
            <a:ext cx="18255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61038" y="3356132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LKB1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7" name="Curved Down Arrow 56"/>
          <p:cNvSpPr/>
          <p:nvPr/>
        </p:nvSpPr>
        <p:spPr>
          <a:xfrm>
            <a:off x="2571216" y="3939958"/>
            <a:ext cx="986002" cy="34544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93012" y="4279973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AMP   ADP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6516" y="3589458"/>
            <a:ext cx="137569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-AMPK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/>
          <a:srcRect b="19926"/>
          <a:stretch/>
        </p:blipFill>
        <p:spPr>
          <a:xfrm>
            <a:off x="100126" y="5853875"/>
            <a:ext cx="8467725" cy="767821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970348" y="4234704"/>
            <a:ext cx="102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+TAB1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692533" y="4121200"/>
            <a:ext cx="1361541" cy="12613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110840" y="5198811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-p38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4333989" y="5503657"/>
            <a:ext cx="1889390" cy="1139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392477" y="5325399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21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5249" y="580988"/>
            <a:ext cx="4472583" cy="284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649" y="146073"/>
            <a:ext cx="2666312" cy="7732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Pathway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56" y="527855"/>
            <a:ext cx="3866093" cy="197417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4580649" y="1514943"/>
            <a:ext cx="2939268" cy="5507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2093" y="1894775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NADH Increase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780274" y="2417995"/>
            <a:ext cx="11266" cy="512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00378" y="3044509"/>
            <a:ext cx="3627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Electron Transport Chain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3073" y="3434486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9917" y="3731782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02434" y="3834595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2775" y="3587040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777425" y="3525532"/>
            <a:ext cx="600380" cy="202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880166" y="3543131"/>
            <a:ext cx="226215" cy="291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094137" y="3566892"/>
            <a:ext cx="239682" cy="4202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0185772" y="3566892"/>
            <a:ext cx="415021" cy="2677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27705" y="3463929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aseline="300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+</a:t>
            </a:r>
            <a:endParaRPr lang="en-US" sz="2800" baseline="30000" dirty="0" smtClean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978676" y="3777020"/>
            <a:ext cx="539045" cy="437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15137" y="3515410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/>
          </a:p>
        </p:txBody>
      </p:sp>
      <p:sp>
        <p:nvSpPr>
          <p:cNvPr id="46" name="Explosion 2 45"/>
          <p:cNvSpPr/>
          <p:nvPr/>
        </p:nvSpPr>
        <p:spPr>
          <a:xfrm>
            <a:off x="3947501" y="2883812"/>
            <a:ext cx="2974565" cy="186560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ROS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87143" y="2922079"/>
            <a:ext cx="181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ATM censor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2116970" y="3865348"/>
            <a:ext cx="18255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61038" y="3356132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LKB1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7" name="Curved Down Arrow 56"/>
          <p:cNvSpPr/>
          <p:nvPr/>
        </p:nvSpPr>
        <p:spPr>
          <a:xfrm>
            <a:off x="2571216" y="3939958"/>
            <a:ext cx="986002" cy="34544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93012" y="4279973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AMP   ADP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6516" y="3589458"/>
            <a:ext cx="137569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-AMPK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/>
          <a:srcRect b="19926"/>
          <a:stretch/>
        </p:blipFill>
        <p:spPr>
          <a:xfrm>
            <a:off x="100126" y="5853875"/>
            <a:ext cx="8467725" cy="767821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970348" y="4234704"/>
            <a:ext cx="102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+TAB1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692533" y="4121200"/>
            <a:ext cx="1361541" cy="12613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110840" y="5198811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-p38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4333989" y="5503657"/>
            <a:ext cx="1889390" cy="1139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392477" y="5325399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21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63375" y="5772854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Inhibitory Bond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2" name="Explosion 1 71"/>
          <p:cNvSpPr/>
          <p:nvPr/>
        </p:nvSpPr>
        <p:spPr>
          <a:xfrm>
            <a:off x="6321833" y="5906926"/>
            <a:ext cx="366817" cy="228220"/>
          </a:xfrm>
          <a:prstGeom prst="irregularSeal1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5249" y="580988"/>
            <a:ext cx="4472583" cy="284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649" y="146073"/>
            <a:ext cx="2666312" cy="7732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Pathway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56" y="527855"/>
            <a:ext cx="3866093" cy="197417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4580649" y="1514943"/>
            <a:ext cx="2939268" cy="5507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2093" y="1894775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NADH Increase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780274" y="2417995"/>
            <a:ext cx="11266" cy="512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00378" y="3044509"/>
            <a:ext cx="3627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Electron Transport Chain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3073" y="3434486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9917" y="3731782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02434" y="3834595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2775" y="3587040"/>
            <a:ext cx="4443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777425" y="3525532"/>
            <a:ext cx="600380" cy="202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880166" y="3543131"/>
            <a:ext cx="226215" cy="291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094137" y="3566892"/>
            <a:ext cx="239682" cy="4202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0185772" y="3566892"/>
            <a:ext cx="415021" cy="2677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27705" y="3463929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aseline="300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+</a:t>
            </a:r>
            <a:endParaRPr lang="en-US" sz="2800" baseline="30000" dirty="0" smtClean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978676" y="3777020"/>
            <a:ext cx="539045" cy="437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15137" y="3515410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baseline="30000" dirty="0">
                <a:solidFill>
                  <a:schemeClr val="bg1"/>
                </a:solidFill>
              </a:rPr>
              <a:t>-</a:t>
            </a:r>
            <a:endParaRPr lang="en-US" sz="2800" dirty="0"/>
          </a:p>
        </p:txBody>
      </p:sp>
      <p:sp>
        <p:nvSpPr>
          <p:cNvPr id="46" name="Explosion 2 45"/>
          <p:cNvSpPr/>
          <p:nvPr/>
        </p:nvSpPr>
        <p:spPr>
          <a:xfrm>
            <a:off x="3947501" y="2883812"/>
            <a:ext cx="2974565" cy="1865608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ROS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87143" y="2922079"/>
            <a:ext cx="181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ATM censor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2116970" y="3865348"/>
            <a:ext cx="18255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61038" y="3356132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LKB1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7" name="Curved Down Arrow 56"/>
          <p:cNvSpPr/>
          <p:nvPr/>
        </p:nvSpPr>
        <p:spPr>
          <a:xfrm>
            <a:off x="2571216" y="3939958"/>
            <a:ext cx="986002" cy="34544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93012" y="4279973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AMP   ADP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6516" y="3589458"/>
            <a:ext cx="137569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-AMPK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/>
          <a:srcRect b="19926"/>
          <a:stretch/>
        </p:blipFill>
        <p:spPr>
          <a:xfrm>
            <a:off x="100126" y="5853875"/>
            <a:ext cx="8467725" cy="767821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970348" y="4234704"/>
            <a:ext cx="102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+TAB1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692533" y="4121200"/>
            <a:ext cx="1361541" cy="12613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110840" y="5198811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-p38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4333989" y="5503657"/>
            <a:ext cx="1889390" cy="1139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392477" y="5325399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21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63375" y="5772854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Inhibitory Bond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2" name="Explosion 1 71"/>
          <p:cNvSpPr/>
          <p:nvPr/>
        </p:nvSpPr>
        <p:spPr>
          <a:xfrm>
            <a:off x="6321833" y="5906926"/>
            <a:ext cx="366817" cy="228220"/>
          </a:xfrm>
          <a:prstGeom prst="irregularSeal1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7789497" y="5308926"/>
            <a:ext cx="1645734" cy="4564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Down Arrow 74"/>
          <p:cNvSpPr/>
          <p:nvPr/>
        </p:nvSpPr>
        <p:spPr>
          <a:xfrm>
            <a:off x="9646786" y="4858603"/>
            <a:ext cx="329727" cy="758968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0029930" y="4894342"/>
            <a:ext cx="1995803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Sox2 Protein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93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What is the extent </a:t>
            </a:r>
            <a:r>
              <a:rPr lang="en-US" sz="2800" b="1" dirty="0" smtClean="0"/>
              <a:t>of </a:t>
            </a:r>
            <a:r>
              <a:rPr lang="en-US" sz="2800" b="1" dirty="0"/>
              <a:t>which </a:t>
            </a:r>
            <a:r>
              <a:rPr lang="en-US" sz="2800" b="1" dirty="0" smtClean="0"/>
              <a:t>CBD downregulates the </a:t>
            </a:r>
            <a:r>
              <a:rPr lang="en-US" sz="2800" b="1" dirty="0"/>
              <a:t>expression </a:t>
            </a:r>
            <a:r>
              <a:rPr lang="en-US" sz="2800" b="1" dirty="0" smtClean="0"/>
              <a:t>of </a:t>
            </a:r>
            <a:r>
              <a:rPr lang="en-US" sz="2800" b="1" dirty="0"/>
              <a:t>Sox2 </a:t>
            </a:r>
            <a:r>
              <a:rPr lang="en-US" sz="2800" b="1" dirty="0" smtClean="0"/>
              <a:t>in GBM </a:t>
            </a:r>
            <a:r>
              <a:rPr lang="en-US" sz="2800" b="1" dirty="0"/>
              <a:t>via AMP Kinase?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68375" cy="6858000"/>
          </a:xfrm>
          <a:prstGeom prst="rect">
            <a:avLst/>
          </a:prstGeom>
        </p:spPr>
      </p:pic>
      <p:pic>
        <p:nvPicPr>
          <p:cNvPr id="1028" name="Picture 4" descr="Image result for glioblasto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6"/>
          <a:stretch/>
        </p:blipFill>
        <p:spPr bwMode="auto">
          <a:xfrm>
            <a:off x="4168375" y="0"/>
            <a:ext cx="80034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87027" y="305047"/>
            <a:ext cx="8791575" cy="1655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GLIOBLASTOMA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819" y="1659285"/>
            <a:ext cx="78391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14.6 month median survival 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1754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31437"/>
            <a:ext cx="9905998" cy="1478570"/>
          </a:xfrm>
        </p:spPr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9672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58152" y="1114107"/>
            <a:ext cx="1718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Sox2 gene</a:t>
            </a:r>
            <a:endParaRPr lang="en-US" sz="2800" dirty="0"/>
          </a:p>
        </p:txBody>
      </p:sp>
      <p:cxnSp>
        <p:nvCxnSpPr>
          <p:cNvPr id="5" name="Elbow Connector 4"/>
          <p:cNvCxnSpPr/>
          <p:nvPr/>
        </p:nvCxnSpPr>
        <p:spPr>
          <a:xfrm flipV="1">
            <a:off x="6427767" y="820160"/>
            <a:ext cx="1097280" cy="548640"/>
          </a:xfrm>
          <a:prstGeom prst="bentConnector3">
            <a:avLst>
              <a:gd name="adj1" fmla="val 0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96389" y="571260"/>
            <a:ext cx="81945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RNA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531757" y="820160"/>
            <a:ext cx="127971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27388" y="571260"/>
            <a:ext cx="1995803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Sox2 Protein</a:t>
            </a:r>
            <a:endParaRPr lang="en-US" sz="2800" dirty="0"/>
          </a:p>
        </p:txBody>
      </p:sp>
      <p:pic>
        <p:nvPicPr>
          <p:cNvPr id="10" name="Picture 2" descr="Image result for D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75" y="1368800"/>
            <a:ext cx="3040035" cy="12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31437"/>
            <a:ext cx="9905998" cy="1478570"/>
          </a:xfrm>
        </p:spPr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9672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In vitro </a:t>
            </a:r>
            <a:r>
              <a:rPr lang="en-US" sz="2800" dirty="0"/>
              <a:t>experiment aimed at measuring protein content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58152" y="1114107"/>
            <a:ext cx="1718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Sox2 gene</a:t>
            </a:r>
            <a:endParaRPr lang="en-US" sz="2800" dirty="0"/>
          </a:p>
        </p:txBody>
      </p:sp>
      <p:cxnSp>
        <p:nvCxnSpPr>
          <p:cNvPr id="5" name="Elbow Connector 4"/>
          <p:cNvCxnSpPr/>
          <p:nvPr/>
        </p:nvCxnSpPr>
        <p:spPr>
          <a:xfrm flipV="1">
            <a:off x="6427767" y="820160"/>
            <a:ext cx="1097280" cy="548640"/>
          </a:xfrm>
          <a:prstGeom prst="bentConnector3">
            <a:avLst>
              <a:gd name="adj1" fmla="val 0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96389" y="571260"/>
            <a:ext cx="81945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RNA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531757" y="820160"/>
            <a:ext cx="127971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27388" y="571260"/>
            <a:ext cx="1995803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Sox2 Protein</a:t>
            </a:r>
            <a:endParaRPr lang="en-US" sz="2800" dirty="0"/>
          </a:p>
        </p:txBody>
      </p:sp>
      <p:pic>
        <p:nvPicPr>
          <p:cNvPr id="10" name="Picture 2" descr="Image result for D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75" y="1368800"/>
            <a:ext cx="3040035" cy="12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31437"/>
            <a:ext cx="9905998" cy="1478570"/>
          </a:xfrm>
        </p:spPr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9672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In vitro </a:t>
            </a:r>
            <a:r>
              <a:rPr lang="en-US" sz="2800" dirty="0"/>
              <a:t>experiment aimed at measuring protein content</a:t>
            </a:r>
          </a:p>
          <a:p>
            <a:endParaRPr lang="en-US" sz="2800" dirty="0"/>
          </a:p>
          <a:p>
            <a:r>
              <a:rPr lang="en-US" sz="2800" dirty="0"/>
              <a:t>Analyzed with a Western Blot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58152" y="1114107"/>
            <a:ext cx="1718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Sox2 gene</a:t>
            </a:r>
            <a:endParaRPr lang="en-US" sz="2800" dirty="0"/>
          </a:p>
        </p:txBody>
      </p:sp>
      <p:cxnSp>
        <p:nvCxnSpPr>
          <p:cNvPr id="5" name="Elbow Connector 4"/>
          <p:cNvCxnSpPr/>
          <p:nvPr/>
        </p:nvCxnSpPr>
        <p:spPr>
          <a:xfrm flipV="1">
            <a:off x="6427767" y="820160"/>
            <a:ext cx="1097280" cy="548640"/>
          </a:xfrm>
          <a:prstGeom prst="bentConnector3">
            <a:avLst>
              <a:gd name="adj1" fmla="val 0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96389" y="571260"/>
            <a:ext cx="81945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RNA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531757" y="820160"/>
            <a:ext cx="127971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27388" y="571260"/>
            <a:ext cx="1995803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Sox2 Protein</a:t>
            </a:r>
            <a:endParaRPr lang="en-US" sz="2800" dirty="0"/>
          </a:p>
        </p:txBody>
      </p:sp>
      <p:pic>
        <p:nvPicPr>
          <p:cNvPr id="10" name="Picture 2" descr="Image result for D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75" y="1368800"/>
            <a:ext cx="3040035" cy="12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31437"/>
            <a:ext cx="9905998" cy="1478570"/>
          </a:xfrm>
        </p:spPr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60851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In vitro </a:t>
            </a:r>
            <a:r>
              <a:rPr lang="en-US" sz="2800" dirty="0"/>
              <a:t>experiment aimed at measuring protein content</a:t>
            </a:r>
          </a:p>
          <a:p>
            <a:endParaRPr lang="en-US" sz="2800" dirty="0"/>
          </a:p>
          <a:p>
            <a:r>
              <a:rPr lang="en-US" sz="2800" dirty="0"/>
              <a:t>Analyzed with a Western Blot</a:t>
            </a:r>
          </a:p>
          <a:p>
            <a:endParaRPr lang="en-US" sz="2800" dirty="0"/>
          </a:p>
          <a:p>
            <a:r>
              <a:rPr lang="en-US" sz="2800" dirty="0"/>
              <a:t>U251 GBM cell lines will be used because of their high Sox2 content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58152" y="1114107"/>
            <a:ext cx="1718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Sox2 gene</a:t>
            </a:r>
            <a:endParaRPr lang="en-US" sz="2800" dirty="0"/>
          </a:p>
        </p:txBody>
      </p:sp>
      <p:cxnSp>
        <p:nvCxnSpPr>
          <p:cNvPr id="5" name="Elbow Connector 4"/>
          <p:cNvCxnSpPr/>
          <p:nvPr/>
        </p:nvCxnSpPr>
        <p:spPr>
          <a:xfrm flipV="1">
            <a:off x="6427767" y="820160"/>
            <a:ext cx="1097280" cy="548640"/>
          </a:xfrm>
          <a:prstGeom prst="bentConnector3">
            <a:avLst>
              <a:gd name="adj1" fmla="val 0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96389" y="571260"/>
            <a:ext cx="81945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RNA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531757" y="820160"/>
            <a:ext cx="127971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27388" y="571260"/>
            <a:ext cx="1995803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Sox2 Protein</a:t>
            </a:r>
            <a:endParaRPr lang="en-US" sz="2800" dirty="0"/>
          </a:p>
        </p:txBody>
      </p:sp>
      <p:pic>
        <p:nvPicPr>
          <p:cNvPr id="10" name="Picture 2" descr="Image result for D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75" y="1368800"/>
            <a:ext cx="3040035" cy="12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58" y="2248350"/>
            <a:ext cx="8139066" cy="35417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Multiple variable model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03" y="888064"/>
            <a:ext cx="3213976" cy="5053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8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58" y="2248350"/>
            <a:ext cx="8139066" cy="35417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Multiple variable model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Control – no CBD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03" y="888064"/>
            <a:ext cx="3213976" cy="5053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1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58" y="2248350"/>
            <a:ext cx="8139066" cy="35417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Multiple variable model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Control – no CBD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CBD 1 – 1.0 micromole dilution CBD in ethanol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03" y="888064"/>
            <a:ext cx="3213976" cy="5053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4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58" y="2248350"/>
            <a:ext cx="8139066" cy="35417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Multiple variable model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Control – no CBD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CBD 1 – 1.0 micromole dilution CBD in ethanol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 CBD 1.5 – 1.5 micromole dilution CBD in ethanol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03" y="888064"/>
            <a:ext cx="3213976" cy="5053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1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58" y="2248350"/>
            <a:ext cx="8139066" cy="35417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Multiple variable model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Control – no CBD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 CBD 1 – 1.0 micromole dilution CBD in ethanol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 CBD 1.5 – 1.5 micromole dilution CBD in ethanol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 CBD 2 – 2.0 micromole dilution CBD in ethanol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03" y="888064"/>
            <a:ext cx="3213976" cy="5053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2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6442" y="240631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69642" y="221469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8957" y="391427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9112" y="592737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1011" y="611204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6860" y="646365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4" y="-19405"/>
            <a:ext cx="9148549" cy="6877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490" y="-164612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Western blot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3134" y="805218"/>
            <a:ext cx="48122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7679" y="107530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32620" y="345139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72836" y="449238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1467" y="46425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68375" cy="6858000"/>
          </a:xfrm>
          <a:prstGeom prst="rect">
            <a:avLst/>
          </a:prstGeom>
        </p:spPr>
      </p:pic>
      <p:pic>
        <p:nvPicPr>
          <p:cNvPr id="1028" name="Picture 4" descr="Image result for glioblasto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6"/>
          <a:stretch/>
        </p:blipFill>
        <p:spPr bwMode="auto">
          <a:xfrm>
            <a:off x="4168375" y="0"/>
            <a:ext cx="80034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87027" y="305047"/>
            <a:ext cx="8791575" cy="1655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GLIOBLASTOMA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819" y="1659285"/>
            <a:ext cx="78391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14.6 month median survival </a:t>
            </a:r>
          </a:p>
          <a:p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Most malignant brain tumor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419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6442" y="240631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69642" y="221469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8957" y="391427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9112" y="592737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1011" y="611204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6860" y="646365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4" y="-19405"/>
            <a:ext cx="9148549" cy="6877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490" y="-164612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Western blot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3134" y="80521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7679" y="1075307"/>
            <a:ext cx="48122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32620" y="345139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72836" y="449238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1467" y="46425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6442" y="240631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69642" y="221469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8957" y="391427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9112" y="592737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1011" y="611204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6860" y="646365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4" y="-19405"/>
            <a:ext cx="9148549" cy="6877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490" y="-164612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Western blot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3134" y="80521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7679" y="107530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32620" y="3451390"/>
            <a:ext cx="48122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72836" y="449238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1467" y="46425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6442" y="240631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69642" y="221469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8957" y="391427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9112" y="592737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1011" y="611204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6860" y="646365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4" y="-19405"/>
            <a:ext cx="9148549" cy="6877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490" y="-164612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Western blot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3134" y="80521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7679" y="107530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32620" y="345139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72836" y="4492388"/>
            <a:ext cx="48122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1467" y="46425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6442" y="240631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69642" y="221469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8957" y="391427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9112" y="592737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1011" y="611204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6860" y="646365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4" y="-19405"/>
            <a:ext cx="9148549" cy="6877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490" y="-164612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Western blot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3134" y="80521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7679" y="107530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32620" y="345139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72836" y="449238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1467" y="4642514"/>
            <a:ext cx="48122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52388"/>
            <a:ext cx="9905998" cy="1478570"/>
          </a:xfrm>
        </p:spPr>
        <p:txBody>
          <a:bodyPr/>
          <a:lstStyle/>
          <a:p>
            <a:r>
              <a:rPr lang="en-US" dirty="0" smtClean="0"/>
              <a:t>Expected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17" y="2019870"/>
            <a:ext cx="6828878" cy="55887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If all goes well…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Control should show signs of Actin, AMPK and Sox2 but low signs of p-AMPK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38"/>
          <a:stretch/>
        </p:blipFill>
        <p:spPr bwMode="auto">
          <a:xfrm>
            <a:off x="7028596" y="959712"/>
            <a:ext cx="1828802" cy="5468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3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52388"/>
            <a:ext cx="9905998" cy="1478570"/>
          </a:xfrm>
        </p:spPr>
        <p:txBody>
          <a:bodyPr/>
          <a:lstStyle/>
          <a:p>
            <a:r>
              <a:rPr lang="en-US" dirty="0" smtClean="0"/>
              <a:t>Expected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17" y="2019870"/>
            <a:ext cx="6828878" cy="55887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If all goes well…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Control should show signs of Actin, AMPK and Sox2 but low signs of p-AMPK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CBD 1.0 should start to increase p-AMPK and decrease Sox2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78"/>
          <a:stretch/>
        </p:blipFill>
        <p:spPr bwMode="auto">
          <a:xfrm>
            <a:off x="7028596" y="959712"/>
            <a:ext cx="2715906" cy="5468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52388"/>
            <a:ext cx="9905998" cy="1478570"/>
          </a:xfrm>
        </p:spPr>
        <p:txBody>
          <a:bodyPr/>
          <a:lstStyle/>
          <a:p>
            <a:r>
              <a:rPr lang="en-US" dirty="0" smtClean="0"/>
              <a:t>Expected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17" y="2019870"/>
            <a:ext cx="6828878" cy="55887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If all goes well…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Control should show signs of Actin, AMPK and Sox2 but low signs of p-AMPK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CBD 1.0 should start to increase p-AMPK and decrease Sox2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CBD 1.5 should continue this increase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4"/>
          <a:stretch/>
        </p:blipFill>
        <p:spPr bwMode="auto">
          <a:xfrm>
            <a:off x="7028595" y="959712"/>
            <a:ext cx="3712193" cy="5468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4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52388"/>
            <a:ext cx="9905998" cy="1478570"/>
          </a:xfrm>
        </p:spPr>
        <p:txBody>
          <a:bodyPr/>
          <a:lstStyle/>
          <a:p>
            <a:r>
              <a:rPr lang="en-US" dirty="0" smtClean="0"/>
              <a:t>Expected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17" y="2019870"/>
            <a:ext cx="6828878" cy="55887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If all goes well…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Control should show signs of Actin, AMPK and Sox2 but low signs of p-AMPK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CBD 1.0 should start to increase p-AMPK and decrease Sox2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CBD 1.5 should continue this increase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CBD 2.0 should have the highest increase in p-AMPK and highest decrease in Sox2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95" y="959712"/>
            <a:ext cx="4779675" cy="5468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8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Densitometry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3774" y="2367092"/>
            <a:ext cx="4765131" cy="34241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Image J or similar software will be used for densitometry analysis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242" y="1745433"/>
            <a:ext cx="5470358" cy="40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7901" y="2097088"/>
            <a:ext cx="100129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GBM treatments with CBD increase 1 year survival rate by 83</a:t>
            </a:r>
            <a:r>
              <a:rPr lang="en-US" sz="2800" dirty="0" smtClean="0"/>
              <a:t>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735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68375" cy="6858000"/>
          </a:xfrm>
          <a:prstGeom prst="rect">
            <a:avLst/>
          </a:prstGeom>
        </p:spPr>
      </p:pic>
      <p:pic>
        <p:nvPicPr>
          <p:cNvPr id="1028" name="Picture 4" descr="Image result for glioblasto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6"/>
          <a:stretch/>
        </p:blipFill>
        <p:spPr bwMode="auto">
          <a:xfrm>
            <a:off x="4168375" y="0"/>
            <a:ext cx="80034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87027" y="305047"/>
            <a:ext cx="8791575" cy="1655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GLIOBLASTOMA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819" y="1659285"/>
            <a:ext cx="78391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14.6 month median survival </a:t>
            </a:r>
          </a:p>
          <a:p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Most malignant brain tumor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Stem-like </a:t>
            </a:r>
            <a:r>
              <a:rPr lang="en-US" sz="2800" dirty="0"/>
              <a:t>qualities </a:t>
            </a:r>
            <a:r>
              <a:rPr lang="en-US" sz="2800" dirty="0">
                <a:sym typeface="Wingdings" pitchFamily="2" charset="2"/>
              </a:rPr>
              <a:t> transcription </a:t>
            </a:r>
            <a:r>
              <a:rPr lang="en-US" sz="2800" dirty="0" smtClean="0">
                <a:sym typeface="Wingdings" pitchFamily="2" charset="2"/>
              </a:rPr>
              <a:t>factors</a:t>
            </a:r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2970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7901" y="2097088"/>
            <a:ext cx="100129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GBM treatments with CBD increase 1 year survival rate by 83</a:t>
            </a:r>
            <a:r>
              <a:rPr lang="en-US" sz="2800" dirty="0" smtClean="0"/>
              <a:t>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If experiment shows </a:t>
            </a:r>
            <a:r>
              <a:rPr lang="en-US" sz="2800" dirty="0"/>
              <a:t>increase in </a:t>
            </a:r>
            <a:r>
              <a:rPr lang="en-US" sz="2800" dirty="0" smtClean="0"/>
              <a:t>p-AMPK, evidence that CBD activates AMPK 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298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7901" y="2097088"/>
            <a:ext cx="100129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GBM treatments with CBD increase 1 year survival rate by 83</a:t>
            </a:r>
            <a:r>
              <a:rPr lang="en-US" sz="2800" dirty="0" smtClean="0"/>
              <a:t>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If experiment shows </a:t>
            </a:r>
            <a:r>
              <a:rPr lang="en-US" sz="2800" dirty="0"/>
              <a:t>increase in </a:t>
            </a:r>
            <a:r>
              <a:rPr lang="en-US" sz="2800" dirty="0" smtClean="0"/>
              <a:t>p-AMPK, evidence that CBD activates AMPK 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To what extent: higher levels of </a:t>
            </a:r>
            <a:r>
              <a:rPr lang="en-US" sz="2800" dirty="0" smtClean="0"/>
              <a:t>CBD shows </a:t>
            </a:r>
            <a:r>
              <a:rPr lang="en-US" sz="2800" dirty="0"/>
              <a:t>increase in </a:t>
            </a:r>
            <a:r>
              <a:rPr lang="en-US" sz="2800" dirty="0" smtClean="0"/>
              <a:t>p-AMPK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111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7901" y="2097088"/>
            <a:ext cx="100129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GBM treatments with CBD increase 1 year survival rate by 83</a:t>
            </a:r>
            <a:r>
              <a:rPr lang="en-US" sz="2800" dirty="0" smtClean="0"/>
              <a:t>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If experiment shows </a:t>
            </a:r>
            <a:r>
              <a:rPr lang="en-US" sz="2800" dirty="0"/>
              <a:t>increase in </a:t>
            </a:r>
            <a:r>
              <a:rPr lang="en-US" sz="2800" dirty="0" smtClean="0"/>
              <a:t>p-AMPK, evidence that CBD activates AMPK 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To what extent: higher levels of </a:t>
            </a:r>
            <a:r>
              <a:rPr lang="en-US" sz="2800" dirty="0" smtClean="0"/>
              <a:t>CBD shows </a:t>
            </a:r>
            <a:r>
              <a:rPr lang="en-US" sz="2800" dirty="0"/>
              <a:t>increase in </a:t>
            </a:r>
            <a:r>
              <a:rPr lang="en-US" sz="2800" dirty="0" smtClean="0"/>
              <a:t>p-AMPK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Knowing that </a:t>
            </a:r>
            <a:r>
              <a:rPr lang="en-US" sz="2800" dirty="0" smtClean="0"/>
              <a:t>AMPK </a:t>
            </a:r>
            <a:r>
              <a:rPr lang="en-US" sz="2800" dirty="0"/>
              <a:t>is involved in the downregulation of </a:t>
            </a:r>
            <a:r>
              <a:rPr lang="en-US" sz="2800" dirty="0" smtClean="0"/>
              <a:t>Sox2 </a:t>
            </a:r>
            <a:r>
              <a:rPr lang="en-US" sz="2800" dirty="0"/>
              <a:t>is </a:t>
            </a:r>
            <a:r>
              <a:rPr lang="en-US" sz="2800" dirty="0" smtClean="0"/>
              <a:t>important for future research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920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891" y="-86554"/>
            <a:ext cx="9905998" cy="147857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116" y="925653"/>
            <a:ext cx="9905999" cy="5816341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dirty="0"/>
              <a:t>McAllister, S. D., </a:t>
            </a:r>
            <a:r>
              <a:rPr lang="en-US" dirty="0" err="1"/>
              <a:t>Soroceanu</a:t>
            </a:r>
            <a:r>
              <a:rPr lang="en-US" dirty="0"/>
              <a:t>, L., &amp; </a:t>
            </a:r>
            <a:r>
              <a:rPr lang="en-US" dirty="0" err="1"/>
              <a:t>Desprez</a:t>
            </a:r>
            <a:r>
              <a:rPr lang="en-US" dirty="0"/>
              <a:t>, P. Y. (2015). The antitumor activity of plant-derived non-psychoactive cannabinoids. </a:t>
            </a:r>
            <a:r>
              <a:rPr lang="en-US" i="1" dirty="0"/>
              <a:t>Journal of </a:t>
            </a:r>
            <a:r>
              <a:rPr lang="en-US" i="1" dirty="0" err="1"/>
              <a:t>Neuroimmune</a:t>
            </a:r>
            <a:r>
              <a:rPr lang="en-US" i="1" dirty="0"/>
              <a:t> Pharmacology</a:t>
            </a:r>
            <a:r>
              <a:rPr lang="en-US" dirty="0"/>
              <a:t>, </a:t>
            </a:r>
            <a:r>
              <a:rPr lang="en-US" i="1" dirty="0"/>
              <a:t>10</a:t>
            </a:r>
            <a:r>
              <a:rPr lang="en-US" dirty="0"/>
              <a:t>(2), 255-267.</a:t>
            </a:r>
          </a:p>
          <a:p>
            <a:pPr lvl="0"/>
            <a:r>
              <a:rPr lang="en-US" dirty="0" smtClean="0"/>
              <a:t>Ray</a:t>
            </a:r>
            <a:r>
              <a:rPr lang="en-US" dirty="0"/>
              <a:t>, S., </a:t>
            </a:r>
            <a:r>
              <a:rPr lang="en-US" dirty="0" err="1"/>
              <a:t>Bonafede</a:t>
            </a:r>
            <a:r>
              <a:rPr lang="en-US" dirty="0"/>
              <a:t>, M. M., &amp; </a:t>
            </a:r>
            <a:r>
              <a:rPr lang="en-US" dirty="0" err="1"/>
              <a:t>Mohile</a:t>
            </a:r>
            <a:r>
              <a:rPr lang="en-US" dirty="0"/>
              <a:t>, N. A. (2014). Treatment Patterns, Survival, and </a:t>
            </a:r>
            <a:r>
              <a:rPr lang="en-US" dirty="0" smtClean="0"/>
              <a:t>Healthcare </a:t>
            </a:r>
            <a:r>
              <a:rPr lang="en-US" dirty="0"/>
              <a:t>Costs of Patients with Malignant Gliomas in a Large US Commercially Insured Population. </a:t>
            </a:r>
            <a:r>
              <a:rPr lang="en-US" i="1" dirty="0"/>
              <a:t>American health &amp; drug benefits</a:t>
            </a:r>
            <a:r>
              <a:rPr lang="en-US" dirty="0"/>
              <a:t>, </a:t>
            </a:r>
            <a:r>
              <a:rPr lang="en-US" i="1" dirty="0"/>
              <a:t>7</a:t>
            </a:r>
            <a:r>
              <a:rPr lang="en-US" dirty="0"/>
              <a:t>(3).</a:t>
            </a:r>
          </a:p>
          <a:p>
            <a:pPr lvl="0"/>
            <a:r>
              <a:rPr lang="en-US" dirty="0" err="1" smtClean="0"/>
              <a:t>Lathia</a:t>
            </a:r>
            <a:r>
              <a:rPr lang="en-US" dirty="0"/>
              <a:t>, J. D., Mack, S. C., </a:t>
            </a:r>
            <a:r>
              <a:rPr lang="en-US" dirty="0" err="1"/>
              <a:t>Mulkearns</a:t>
            </a:r>
            <a:r>
              <a:rPr lang="en-US" dirty="0"/>
              <a:t>-Hubert, E. E., </a:t>
            </a:r>
            <a:r>
              <a:rPr lang="en-US" dirty="0" err="1"/>
              <a:t>Valentim</a:t>
            </a:r>
            <a:r>
              <a:rPr lang="en-US" dirty="0"/>
              <a:t>, C. L., &amp; Rich, J. N. (2015). Cancer stem cells in glioblastoma. </a:t>
            </a:r>
            <a:r>
              <a:rPr lang="en-US" i="1" dirty="0"/>
              <a:t>Genes &amp; development</a:t>
            </a:r>
            <a:r>
              <a:rPr lang="en-US" dirty="0"/>
              <a:t>, </a:t>
            </a:r>
            <a:r>
              <a:rPr lang="en-US" i="1" dirty="0"/>
              <a:t>29</a:t>
            </a:r>
            <a:r>
              <a:rPr lang="en-US" dirty="0"/>
              <a:t>(12), 1203-1217.</a:t>
            </a:r>
          </a:p>
          <a:p>
            <a:pPr lvl="0"/>
            <a:r>
              <a:rPr lang="en-US" dirty="0" smtClean="0"/>
              <a:t>Fong</a:t>
            </a:r>
            <a:r>
              <a:rPr lang="en-US" dirty="0"/>
              <a:t>, Y. W., Inouye, C., Yamaguchi, T., </a:t>
            </a:r>
            <a:r>
              <a:rPr lang="en-US" dirty="0" err="1"/>
              <a:t>Cattoglio</a:t>
            </a:r>
            <a:r>
              <a:rPr lang="en-US" dirty="0"/>
              <a:t>, C., </a:t>
            </a:r>
            <a:r>
              <a:rPr lang="en-US" dirty="0" err="1"/>
              <a:t>Grubisic</a:t>
            </a:r>
            <a:r>
              <a:rPr lang="en-US" dirty="0"/>
              <a:t>, I., &amp; </a:t>
            </a:r>
            <a:r>
              <a:rPr lang="en-US" dirty="0" err="1"/>
              <a:t>Tjian</a:t>
            </a:r>
            <a:r>
              <a:rPr lang="en-US" dirty="0"/>
              <a:t>, R. (2011). A DNA repair complex functions as an Oct4/Sox2 coactivator in embryonic stem cells. </a:t>
            </a:r>
            <a:r>
              <a:rPr lang="en-US" i="1" dirty="0"/>
              <a:t>Cell</a:t>
            </a:r>
            <a:r>
              <a:rPr lang="en-US" dirty="0"/>
              <a:t>, </a:t>
            </a:r>
            <a:r>
              <a:rPr lang="en-US" i="1" dirty="0"/>
              <a:t>147</a:t>
            </a:r>
            <a:r>
              <a:rPr lang="en-US" dirty="0"/>
              <a:t>(1), 120-131.  </a:t>
            </a:r>
          </a:p>
          <a:p>
            <a:pPr lvl="0"/>
            <a:r>
              <a:rPr lang="en-US" dirty="0" smtClean="0"/>
              <a:t>Singer</a:t>
            </a:r>
            <a:r>
              <a:rPr lang="en-US" dirty="0"/>
              <a:t>, E. </a:t>
            </a:r>
            <a:r>
              <a:rPr lang="en-US" dirty="0" err="1"/>
              <a:t>Judkins</a:t>
            </a:r>
            <a:r>
              <a:rPr lang="en-US" dirty="0"/>
              <a:t>, J. </a:t>
            </a:r>
            <a:r>
              <a:rPr lang="en-US" dirty="0" err="1"/>
              <a:t>Salomonis</a:t>
            </a:r>
            <a:r>
              <a:rPr lang="en-US" dirty="0"/>
              <a:t>, N. </a:t>
            </a:r>
            <a:r>
              <a:rPr lang="en-US" dirty="0" err="1"/>
              <a:t>Matlaf</a:t>
            </a:r>
            <a:r>
              <a:rPr lang="en-US" dirty="0"/>
              <a:t>, L. </a:t>
            </a:r>
            <a:r>
              <a:rPr lang="en-US" dirty="0" err="1"/>
              <a:t>Soteropoulos</a:t>
            </a:r>
            <a:r>
              <a:rPr lang="en-US" dirty="0"/>
              <a:t>, P. McAllister, S. </a:t>
            </a:r>
            <a:r>
              <a:rPr lang="en-US" dirty="0" err="1"/>
              <a:t>Soroceanu</a:t>
            </a:r>
            <a:r>
              <a:rPr lang="en-US" dirty="0"/>
              <a:t>, L. (2015). “Reactive oxygen species-mediated therapeutic response and resistance in glioblastoma”. Nature Publishing Group. DOI: 10.1038/cddis.2014.566.</a:t>
            </a:r>
          </a:p>
          <a:p>
            <a:pPr lvl="0"/>
            <a:r>
              <a:rPr lang="en-US" dirty="0" err="1" smtClean="0"/>
              <a:t>Usami</a:t>
            </a:r>
            <a:r>
              <a:rPr lang="en-US" dirty="0"/>
              <a:t>, N., Yamamoto, I., &amp; Watanabe, K. (2008). Generation of reactive oxygen species during mouse hepatic microsomal metabolism of </a:t>
            </a:r>
            <a:r>
              <a:rPr lang="en-US" dirty="0" err="1"/>
              <a:t>cannabidiol</a:t>
            </a:r>
            <a:r>
              <a:rPr lang="en-US" dirty="0"/>
              <a:t> and </a:t>
            </a:r>
            <a:r>
              <a:rPr lang="en-US" dirty="0" err="1"/>
              <a:t>cannabidiol</a:t>
            </a:r>
            <a:r>
              <a:rPr lang="en-US" dirty="0"/>
              <a:t> </a:t>
            </a:r>
            <a:r>
              <a:rPr lang="en-US" dirty="0" err="1"/>
              <a:t>hydroxy-quinone</a:t>
            </a:r>
            <a:r>
              <a:rPr lang="en-US" dirty="0"/>
              <a:t>. </a:t>
            </a:r>
            <a:r>
              <a:rPr lang="en-US" i="1" dirty="0"/>
              <a:t>Life sciences</a:t>
            </a:r>
            <a:r>
              <a:rPr lang="en-US" dirty="0"/>
              <a:t>, </a:t>
            </a:r>
            <a:r>
              <a:rPr lang="en-US" i="1" dirty="0"/>
              <a:t>83</a:t>
            </a:r>
            <a:r>
              <a:rPr lang="en-US" dirty="0"/>
              <a:t>(21), 717-724.</a:t>
            </a:r>
          </a:p>
          <a:p>
            <a:pPr lvl="0"/>
            <a:r>
              <a:rPr lang="en-US" dirty="0" err="1" smtClean="0"/>
              <a:t>Valvassori</a:t>
            </a:r>
            <a:r>
              <a:rPr lang="en-US" dirty="0"/>
              <a:t>, S. S., </a:t>
            </a:r>
            <a:r>
              <a:rPr lang="en-US" dirty="0" err="1"/>
              <a:t>Bavaresco</a:t>
            </a:r>
            <a:r>
              <a:rPr lang="en-US" dirty="0"/>
              <a:t>, D. V., </a:t>
            </a:r>
            <a:r>
              <a:rPr lang="en-US" dirty="0" err="1"/>
              <a:t>Scaini</a:t>
            </a:r>
            <a:r>
              <a:rPr lang="en-US" dirty="0"/>
              <a:t>, G., Varela, R. B., </a:t>
            </a:r>
            <a:r>
              <a:rPr lang="en-US" dirty="0" err="1"/>
              <a:t>Streck</a:t>
            </a:r>
            <a:r>
              <a:rPr lang="en-US" dirty="0"/>
              <a:t>, E. L., Chagas, M. H., ... &amp; </a:t>
            </a:r>
            <a:r>
              <a:rPr lang="en-US" dirty="0" err="1"/>
              <a:t>Quevedo</a:t>
            </a:r>
            <a:r>
              <a:rPr lang="en-US" dirty="0"/>
              <a:t>, J. (2013). Acute and chronic administration of </a:t>
            </a:r>
            <a:r>
              <a:rPr lang="en-US" dirty="0" err="1"/>
              <a:t>cannabidiol</a:t>
            </a:r>
            <a:r>
              <a:rPr lang="en-US" dirty="0"/>
              <a:t> increases mitochondrial complex and </a:t>
            </a:r>
            <a:r>
              <a:rPr lang="en-US" dirty="0" err="1"/>
              <a:t>creatine</a:t>
            </a:r>
            <a:r>
              <a:rPr lang="en-US" dirty="0"/>
              <a:t> kinase activity in the rat brain. </a:t>
            </a:r>
            <a:r>
              <a:rPr lang="en-US" i="1" dirty="0" err="1"/>
              <a:t>Revista</a:t>
            </a:r>
            <a:r>
              <a:rPr lang="en-US" i="1" dirty="0"/>
              <a:t> </a:t>
            </a:r>
            <a:r>
              <a:rPr lang="en-US" i="1" dirty="0" err="1"/>
              <a:t>Brasileira</a:t>
            </a:r>
            <a:r>
              <a:rPr lang="en-US" i="1" dirty="0"/>
              <a:t> de </a:t>
            </a:r>
            <a:r>
              <a:rPr lang="en-US" i="1" dirty="0" err="1"/>
              <a:t>Psiquiatria</a:t>
            </a:r>
            <a:r>
              <a:rPr lang="en-US" dirty="0"/>
              <a:t>, </a:t>
            </a:r>
            <a:r>
              <a:rPr lang="en-US" i="1" dirty="0"/>
              <a:t>35</a:t>
            </a:r>
            <a:r>
              <a:rPr lang="en-US" dirty="0"/>
              <a:t>(4), 380-386.</a:t>
            </a:r>
          </a:p>
          <a:p>
            <a:pPr lvl="0"/>
            <a:r>
              <a:rPr lang="en-US" dirty="0" smtClean="0"/>
              <a:t>Murphy</a:t>
            </a:r>
            <a:r>
              <a:rPr lang="en-US" dirty="0"/>
              <a:t>, M. P. (2009). How mitochondria produce reactive oxygen species. </a:t>
            </a:r>
            <a:r>
              <a:rPr lang="en-US" i="1" dirty="0"/>
              <a:t>Biochemical Journal</a:t>
            </a:r>
            <a:r>
              <a:rPr lang="en-US" dirty="0"/>
              <a:t>, </a:t>
            </a:r>
            <a:r>
              <a:rPr lang="en-US" i="1" dirty="0"/>
              <a:t>417</a:t>
            </a:r>
            <a:r>
              <a:rPr lang="en-US" dirty="0"/>
              <a:t>(1), 1-13.</a:t>
            </a:r>
          </a:p>
          <a:p>
            <a:pPr lvl="0"/>
            <a:r>
              <a:rPr lang="en-US" dirty="0" smtClean="0"/>
              <a:t>Alexander</a:t>
            </a:r>
            <a:r>
              <a:rPr lang="en-US" dirty="0"/>
              <a:t>, A., &amp; Walker, C. L. (2011). The role of LKB1 and AMPK in cellular responses to stress and damage. </a:t>
            </a:r>
            <a:r>
              <a:rPr lang="en-US" i="1" dirty="0"/>
              <a:t>FEBS letters</a:t>
            </a:r>
            <a:r>
              <a:rPr lang="en-US" dirty="0"/>
              <a:t>, </a:t>
            </a:r>
            <a:r>
              <a:rPr lang="en-US" i="1" dirty="0"/>
              <a:t>585</a:t>
            </a:r>
            <a:r>
              <a:rPr lang="en-US" dirty="0"/>
              <a:t>(7), 952-957.</a:t>
            </a:r>
          </a:p>
          <a:p>
            <a:pPr lvl="0"/>
            <a:r>
              <a:rPr lang="en-US" dirty="0" smtClean="0"/>
              <a:t>Wang</a:t>
            </a:r>
            <a:r>
              <a:rPr lang="en-US" dirty="0"/>
              <a:t>, W., &amp; Guan, K. L. (2009). AMP‐activated protein kinase and cancer. </a:t>
            </a:r>
            <a:r>
              <a:rPr lang="en-US" i="1" dirty="0" err="1"/>
              <a:t>Acta</a:t>
            </a:r>
            <a:r>
              <a:rPr lang="en-US" i="1" dirty="0"/>
              <a:t> </a:t>
            </a:r>
            <a:r>
              <a:rPr lang="en-US" i="1" dirty="0" err="1"/>
              <a:t>Physiologica</a:t>
            </a:r>
            <a:r>
              <a:rPr lang="en-US" dirty="0"/>
              <a:t>, </a:t>
            </a:r>
            <a:r>
              <a:rPr lang="en-US" i="1" dirty="0"/>
              <a:t>196</a:t>
            </a:r>
            <a:r>
              <a:rPr lang="en-US" dirty="0"/>
              <a:t>(1), 55-63.</a:t>
            </a:r>
          </a:p>
          <a:p>
            <a:pPr lvl="0"/>
            <a:r>
              <a:rPr lang="en-US" dirty="0" smtClean="0"/>
              <a:t>Mackenzie</a:t>
            </a:r>
            <a:r>
              <a:rPr lang="en-US" dirty="0"/>
              <a:t>, R. M., Salt, I. P., Miller, W. H., Logan, A., Ibrahim, H. A., </a:t>
            </a:r>
            <a:r>
              <a:rPr lang="en-US" dirty="0" err="1"/>
              <a:t>Degasperi</a:t>
            </a:r>
            <a:r>
              <a:rPr lang="en-US" dirty="0"/>
              <a:t>, A., ... &amp; </a:t>
            </a:r>
            <a:r>
              <a:rPr lang="en-US" dirty="0" err="1"/>
              <a:t>Dominiczak</a:t>
            </a:r>
            <a:r>
              <a:rPr lang="en-US" dirty="0"/>
              <a:t>, A. F. (2013). Mitochondrial reactive oxygen species enhance AMP-activated protein kinase activation in the endothelium of patients with coronary artery disease and diabetes. </a:t>
            </a:r>
            <a:r>
              <a:rPr lang="en-US" i="1" dirty="0"/>
              <a:t>Clinical science</a:t>
            </a:r>
            <a:r>
              <a:rPr lang="en-US" dirty="0"/>
              <a:t>, </a:t>
            </a:r>
            <a:r>
              <a:rPr lang="en-US" i="1" dirty="0"/>
              <a:t>124</a:t>
            </a:r>
            <a:r>
              <a:rPr lang="en-US" dirty="0"/>
              <a:t>(6), 403-411.</a:t>
            </a:r>
          </a:p>
          <a:p>
            <a:pPr lvl="0"/>
            <a:r>
              <a:rPr lang="en-US" dirty="0" err="1" smtClean="0"/>
              <a:t>Emerling</a:t>
            </a:r>
            <a:r>
              <a:rPr lang="en-US" dirty="0"/>
              <a:t>, B. M., Weinberg, F., Snyder, C., Burgess, Z., </a:t>
            </a:r>
            <a:r>
              <a:rPr lang="en-US" dirty="0" err="1"/>
              <a:t>Mutlu</a:t>
            </a:r>
            <a:r>
              <a:rPr lang="en-US" dirty="0"/>
              <a:t>, G. M., </a:t>
            </a:r>
            <a:r>
              <a:rPr lang="en-US" dirty="0" err="1"/>
              <a:t>Viollet</a:t>
            </a:r>
            <a:r>
              <a:rPr lang="en-US" dirty="0"/>
              <a:t>, B., ... &amp; </a:t>
            </a:r>
            <a:r>
              <a:rPr lang="en-US" dirty="0" err="1"/>
              <a:t>Chandel</a:t>
            </a:r>
            <a:r>
              <a:rPr lang="en-US" dirty="0"/>
              <a:t>, N. S. (2009). Hypoxic activation of AMPK is dependent on mitochondrial ROS but independent of an increase in AMP/ATP ratio. </a:t>
            </a:r>
            <a:r>
              <a:rPr lang="en-US" i="1" dirty="0"/>
              <a:t>Free Radical Biology and Medicine</a:t>
            </a:r>
            <a:r>
              <a:rPr lang="en-US" dirty="0"/>
              <a:t>, </a:t>
            </a:r>
            <a:r>
              <a:rPr lang="en-US" i="1" dirty="0"/>
              <a:t>46</a:t>
            </a:r>
            <a:r>
              <a:rPr lang="en-US" dirty="0"/>
              <a:t>(10), 1386-1391.</a:t>
            </a:r>
          </a:p>
          <a:p>
            <a:pPr lvl="0"/>
            <a:r>
              <a:rPr lang="en-US" dirty="0" smtClean="0"/>
              <a:t>El </a:t>
            </a:r>
            <a:r>
              <a:rPr lang="en-US" dirty="0" err="1"/>
              <a:t>Alami</a:t>
            </a:r>
            <a:r>
              <a:rPr lang="en-US" dirty="0"/>
              <a:t>, M., </a:t>
            </a:r>
            <a:r>
              <a:rPr lang="en-US" dirty="0" err="1"/>
              <a:t>Vina-Almunia</a:t>
            </a:r>
            <a:r>
              <a:rPr lang="en-US" dirty="0"/>
              <a:t>, J., </a:t>
            </a:r>
            <a:r>
              <a:rPr lang="en-US" dirty="0" err="1"/>
              <a:t>Gambini</a:t>
            </a:r>
            <a:r>
              <a:rPr lang="en-US" dirty="0"/>
              <a:t>, J., Mas-</a:t>
            </a:r>
            <a:r>
              <a:rPr lang="en-US" dirty="0" err="1"/>
              <a:t>Bargues</a:t>
            </a:r>
            <a:r>
              <a:rPr lang="en-US" dirty="0"/>
              <a:t>, C., </a:t>
            </a:r>
            <a:r>
              <a:rPr lang="en-US" dirty="0" err="1"/>
              <a:t>Siow</a:t>
            </a:r>
            <a:r>
              <a:rPr lang="en-US" dirty="0"/>
              <a:t>, R. C., </a:t>
            </a:r>
            <a:r>
              <a:rPr lang="en-US" dirty="0" err="1"/>
              <a:t>Penarrocha</a:t>
            </a:r>
            <a:r>
              <a:rPr lang="en-US" dirty="0"/>
              <a:t>, M., ... &amp; </a:t>
            </a:r>
            <a:r>
              <a:rPr lang="en-US" dirty="0" err="1"/>
              <a:t>Vina</a:t>
            </a:r>
            <a:r>
              <a:rPr lang="en-US" dirty="0"/>
              <a:t>, J. (2014). Activation of p38, p21, and NRF-2 mediates decreased proliferation of human dental pulp stem cells cultured under 21% O 2. </a:t>
            </a:r>
            <a:r>
              <a:rPr lang="en-US" i="1" dirty="0"/>
              <a:t>Stem cell reports</a:t>
            </a:r>
            <a:r>
              <a:rPr lang="en-US" dirty="0"/>
              <a:t>, </a:t>
            </a:r>
            <a:r>
              <a:rPr lang="en-US" i="1" dirty="0"/>
              <a:t>3</a:t>
            </a:r>
            <a:r>
              <a:rPr lang="en-US" dirty="0"/>
              <a:t>(4), 566-573.</a:t>
            </a:r>
          </a:p>
          <a:p>
            <a:pPr lvl="0"/>
            <a:r>
              <a:rPr lang="en-US" dirty="0" err="1" smtClean="0"/>
              <a:t>Lanna</a:t>
            </a:r>
            <a:r>
              <a:rPr lang="en-US" dirty="0"/>
              <a:t>, A., Henson, S. M., </a:t>
            </a:r>
            <a:r>
              <a:rPr lang="en-US" dirty="0" err="1"/>
              <a:t>Escors</a:t>
            </a:r>
            <a:r>
              <a:rPr lang="en-US" dirty="0"/>
              <a:t>, D., &amp; Akbar, A. N. (2014). AMPK-TAB1 activated p38 drives human T cell senescence. </a:t>
            </a:r>
            <a:r>
              <a:rPr lang="en-US" i="1" dirty="0"/>
              <a:t>Nature immunology</a:t>
            </a:r>
            <a:r>
              <a:rPr lang="en-US" dirty="0"/>
              <a:t>, </a:t>
            </a:r>
            <a:r>
              <a:rPr lang="en-US" i="1" dirty="0"/>
              <a:t>15</a:t>
            </a:r>
            <a:r>
              <a:rPr lang="en-US" dirty="0"/>
              <a:t>(10), 965.</a:t>
            </a:r>
          </a:p>
          <a:p>
            <a:pPr lvl="0"/>
            <a:r>
              <a:rPr lang="en-US" dirty="0" smtClean="0"/>
              <a:t>Li</a:t>
            </a:r>
            <a:r>
              <a:rPr lang="en-US" dirty="0"/>
              <a:t>, J., Miller, E. J., </a:t>
            </a:r>
            <a:r>
              <a:rPr lang="en-US" dirty="0" err="1"/>
              <a:t>Ninomiya</a:t>
            </a:r>
            <a:r>
              <a:rPr lang="en-US" dirty="0"/>
              <a:t>-Tsuji, J., Russell, R. R., &amp; Young, L. H. (2005). AMP-activated protein kinase activates p38 mitogen-activated protein kinase by increasing recruitment of p38 MAPK to TAB1 in the ischemic heart. </a:t>
            </a:r>
            <a:r>
              <a:rPr lang="en-US" i="1" dirty="0"/>
              <a:t>Circulation research</a:t>
            </a:r>
            <a:r>
              <a:rPr lang="en-US" dirty="0"/>
              <a:t>, </a:t>
            </a:r>
            <a:r>
              <a:rPr lang="en-US" i="1" dirty="0"/>
              <a:t>97</a:t>
            </a:r>
            <a:r>
              <a:rPr lang="en-US" dirty="0"/>
              <a:t>(9), 872-879.</a:t>
            </a:r>
          </a:p>
          <a:p>
            <a:pPr lvl="0"/>
            <a:r>
              <a:rPr lang="en-US" dirty="0" err="1" smtClean="0"/>
              <a:t>Lanna</a:t>
            </a:r>
            <a:r>
              <a:rPr lang="en-US" dirty="0"/>
              <a:t>, A., Henson, S. M., </a:t>
            </a:r>
            <a:r>
              <a:rPr lang="en-US" dirty="0" err="1"/>
              <a:t>Escors</a:t>
            </a:r>
            <a:r>
              <a:rPr lang="en-US" dirty="0"/>
              <a:t>, D., &amp; Akbar, A. N. (2014). AMPK-TAB1 activated p38 drives human T cell senescence. </a:t>
            </a:r>
            <a:r>
              <a:rPr lang="en-US" i="1" dirty="0"/>
              <a:t>Nature immunology</a:t>
            </a:r>
            <a:r>
              <a:rPr lang="en-US" dirty="0"/>
              <a:t>, </a:t>
            </a:r>
            <a:r>
              <a:rPr lang="en-US" i="1" dirty="0"/>
              <a:t>15</a:t>
            </a:r>
            <a:r>
              <a:rPr lang="en-US" dirty="0"/>
              <a:t>(10), 965.</a:t>
            </a:r>
          </a:p>
          <a:p>
            <a:pPr lvl="0"/>
            <a:r>
              <a:rPr lang="en-US" dirty="0" smtClean="0"/>
              <a:t>Han</a:t>
            </a:r>
            <a:r>
              <a:rPr lang="en-US" dirty="0"/>
              <a:t>, Y. T., Chen, X. H., Gao, H., Ye, J. L., &amp; Wang, C. B. (2015). </a:t>
            </a:r>
            <a:r>
              <a:rPr lang="en-US" dirty="0" err="1"/>
              <a:t>Physcion</a:t>
            </a:r>
            <a:r>
              <a:rPr lang="en-US" dirty="0"/>
              <a:t> inhibits the metastatic potential of human colorectal cancer SW620 cells in vitro by suppressing the transcription factor SOX2. </a:t>
            </a:r>
            <a:r>
              <a:rPr lang="en-US" i="1" dirty="0" err="1"/>
              <a:t>Acta</a:t>
            </a:r>
            <a:r>
              <a:rPr lang="en-US" i="1" dirty="0"/>
              <a:t> </a:t>
            </a:r>
            <a:r>
              <a:rPr lang="en-US" i="1" dirty="0" err="1"/>
              <a:t>Pharmacologica</a:t>
            </a:r>
            <a:r>
              <a:rPr lang="en-US" i="1" dirty="0"/>
              <a:t> </a:t>
            </a:r>
            <a:r>
              <a:rPr lang="en-US" i="1" dirty="0" err="1"/>
              <a:t>Sinica</a:t>
            </a:r>
            <a:r>
              <a:rPr lang="en-US" dirty="0"/>
              <a:t>.</a:t>
            </a:r>
          </a:p>
          <a:p>
            <a:pPr lvl="0"/>
            <a:r>
              <a:rPr lang="en-US" dirty="0" smtClean="0"/>
              <a:t>Chen</a:t>
            </a:r>
            <a:r>
              <a:rPr lang="en-US" dirty="0"/>
              <a:t>, X., Gao, H., Han, Y., Ye, J., </a:t>
            </a:r>
            <a:r>
              <a:rPr lang="en-US" dirty="0" err="1"/>
              <a:t>Xie</a:t>
            </a:r>
            <a:r>
              <a:rPr lang="en-US" dirty="0"/>
              <a:t>, J., &amp; Wang, C. (2015). </a:t>
            </a:r>
            <a:r>
              <a:rPr lang="en-US" dirty="0" err="1"/>
              <a:t>Physcion</a:t>
            </a:r>
            <a:r>
              <a:rPr lang="en-US" dirty="0"/>
              <a:t> induces mitochondria-driven apoptosis in colorectal cancer cells via downregulating EMMPRIN. </a:t>
            </a:r>
            <a:r>
              <a:rPr lang="en-US" i="1" dirty="0"/>
              <a:t>European journal of pharmacology</a:t>
            </a:r>
            <a:r>
              <a:rPr lang="en-US" dirty="0"/>
              <a:t>, </a:t>
            </a:r>
            <a:r>
              <a:rPr lang="en-US" i="1" dirty="0"/>
              <a:t>764</a:t>
            </a:r>
            <a:r>
              <a:rPr lang="en-US" dirty="0"/>
              <a:t>, 124-133.</a:t>
            </a:r>
          </a:p>
          <a:p>
            <a:pPr lvl="0"/>
            <a:r>
              <a:rPr lang="en-US" dirty="0" smtClean="0"/>
              <a:t>Kim</a:t>
            </a:r>
            <a:r>
              <a:rPr lang="en-US" dirty="0"/>
              <a:t>, I., &amp; He, Y. Y. (2013). Targeting the AMP-activated protein kinase for cancer prevention and therapy. </a:t>
            </a:r>
            <a:r>
              <a:rPr lang="en-US" i="1" dirty="0"/>
              <a:t>Frontiers in oncology</a:t>
            </a:r>
            <a:r>
              <a:rPr lang="en-US" dirty="0"/>
              <a:t>, </a:t>
            </a:r>
            <a:r>
              <a:rPr lang="en-US" i="1" dirty="0"/>
              <a:t>3</a:t>
            </a:r>
            <a:r>
              <a:rPr lang="en-US" dirty="0"/>
              <a:t>, 175.</a:t>
            </a:r>
          </a:p>
          <a:p>
            <a:pPr lvl="0"/>
            <a:r>
              <a:rPr lang="en-US" dirty="0" err="1" smtClean="0"/>
              <a:t>Soroceanu</a:t>
            </a:r>
            <a:r>
              <a:rPr lang="en-US" dirty="0"/>
              <a:t>, L., </a:t>
            </a:r>
            <a:r>
              <a:rPr lang="en-US" dirty="0" err="1"/>
              <a:t>Murase</a:t>
            </a:r>
            <a:r>
              <a:rPr lang="en-US" dirty="0"/>
              <a:t>, R., </a:t>
            </a:r>
            <a:r>
              <a:rPr lang="en-US" dirty="0" err="1"/>
              <a:t>Limbad</a:t>
            </a:r>
            <a:r>
              <a:rPr lang="en-US" dirty="0"/>
              <a:t>, C., Singer, E., Allison, J., </a:t>
            </a:r>
            <a:r>
              <a:rPr lang="en-US" dirty="0" err="1"/>
              <a:t>Adrados</a:t>
            </a:r>
            <a:r>
              <a:rPr lang="en-US" dirty="0"/>
              <a:t>, I., ... &amp; Khan, S. (2013). Id-1 is a key transcriptional regulator of glioblastoma aggressiveness and a novel therapeutic target. </a:t>
            </a:r>
            <a:r>
              <a:rPr lang="en-US" i="1" dirty="0"/>
              <a:t>Cancer research</a:t>
            </a:r>
            <a:r>
              <a:rPr lang="en-US" dirty="0"/>
              <a:t>, </a:t>
            </a:r>
            <a:r>
              <a:rPr lang="en-US" i="1" dirty="0"/>
              <a:t>73</a:t>
            </a:r>
            <a:r>
              <a:rPr lang="en-US" dirty="0"/>
              <a:t>(5), 1559-1569.</a:t>
            </a:r>
          </a:p>
          <a:p>
            <a:pPr lvl="0"/>
            <a:r>
              <a:rPr lang="en-US" dirty="0" smtClean="0"/>
              <a:t>Al-</a:t>
            </a:r>
            <a:r>
              <a:rPr lang="en-US" dirty="0" err="1" smtClean="0"/>
              <a:t>Tubuly</a:t>
            </a:r>
            <a:r>
              <a:rPr lang="en-US" dirty="0"/>
              <a:t>, A. A. (2000). SDS-PAGE and western blotting. </a:t>
            </a:r>
            <a:r>
              <a:rPr lang="en-US" i="1" dirty="0"/>
              <a:t>Diagnostic and Therapeutic Antibodies</a:t>
            </a:r>
            <a:r>
              <a:rPr lang="en-US" dirty="0"/>
              <a:t>, 391-405.</a:t>
            </a:r>
          </a:p>
          <a:p>
            <a:pPr lvl="0"/>
            <a:r>
              <a:rPr lang="en-US" dirty="0" err="1" smtClean="0"/>
              <a:t>Immobilon</a:t>
            </a:r>
            <a:r>
              <a:rPr lang="en-US" baseline="30000" dirty="0"/>
              <a:t>®</a:t>
            </a:r>
            <a:r>
              <a:rPr lang="en-US" dirty="0"/>
              <a:t> Membranes, Sandwiches and Blotting Filter Paper. (2005). </a:t>
            </a:r>
            <a:r>
              <a:rPr lang="en-US" dirty="0" err="1"/>
              <a:t>Immobilon</a:t>
            </a:r>
            <a:r>
              <a:rPr lang="en-US" dirty="0"/>
              <a:t>. EMD Millipore, Billerica, Massachusetts. </a:t>
            </a:r>
          </a:p>
          <a:p>
            <a:pPr lvl="0"/>
            <a:r>
              <a:rPr lang="en-US" dirty="0" err="1" smtClean="0"/>
              <a:t>Schindelin</a:t>
            </a:r>
            <a:r>
              <a:rPr lang="en-US" dirty="0"/>
              <a:t>, J., </a:t>
            </a:r>
            <a:r>
              <a:rPr lang="en-US" dirty="0" err="1"/>
              <a:t>Rueden</a:t>
            </a:r>
            <a:r>
              <a:rPr lang="en-US" dirty="0"/>
              <a:t>, C. T., </a:t>
            </a:r>
            <a:r>
              <a:rPr lang="en-US" dirty="0" err="1"/>
              <a:t>Hiner</a:t>
            </a:r>
            <a:r>
              <a:rPr lang="en-US" dirty="0"/>
              <a:t>, M. C., &amp; </a:t>
            </a:r>
            <a:r>
              <a:rPr lang="en-US" dirty="0" err="1"/>
              <a:t>Eliceiri</a:t>
            </a:r>
            <a:r>
              <a:rPr lang="en-US" dirty="0"/>
              <a:t>, K. W. (2015). The ImageJ ecosystem: an open platform for biomedical image analysis. </a:t>
            </a:r>
            <a:r>
              <a:rPr lang="en-US" i="1" dirty="0"/>
              <a:t>Molecular reproduction and development</a:t>
            </a:r>
            <a:r>
              <a:rPr lang="en-US" dirty="0"/>
              <a:t>, </a:t>
            </a:r>
            <a:r>
              <a:rPr lang="en-US" i="1" dirty="0"/>
              <a:t>82</a:t>
            </a:r>
            <a:r>
              <a:rPr lang="en-US" dirty="0"/>
              <a:t>(7-8), 518-529.</a:t>
            </a:r>
          </a:p>
          <a:p>
            <a:pPr lvl="0"/>
            <a:r>
              <a:rPr lang="en-US" dirty="0" smtClean="0"/>
              <a:t>GW </a:t>
            </a:r>
            <a:r>
              <a:rPr lang="en-US" dirty="0"/>
              <a:t>Pharmaceuticals. (2017). G</a:t>
            </a:r>
            <a:r>
              <a:rPr lang="en-US" i="1" dirty="0"/>
              <a:t>W Pharmaceuticals Achieves Positive Results in Phase 2 Proof of Concept Study in Glioma</a:t>
            </a:r>
            <a:r>
              <a:rPr lang="en-US" dirty="0"/>
              <a:t> [Press Release]. </a:t>
            </a:r>
          </a:p>
          <a:p>
            <a:r>
              <a:rPr lang="en-US" dirty="0" smtClean="0"/>
              <a:t>Images: DNA – icone-png.com, Stem cells – Atlas of genetics and cytogenetics in oncology and hematology, </a:t>
            </a:r>
            <a:r>
              <a:rPr lang="en-US" dirty="0"/>
              <a:t>Western blot </a:t>
            </a:r>
            <a:r>
              <a:rPr lang="en-US" dirty="0" smtClean="0"/>
              <a:t>procedure- </a:t>
            </a:r>
            <a:r>
              <a:rPr lang="en-US" dirty="0"/>
              <a:t>virology blog, </a:t>
            </a:r>
            <a:r>
              <a:rPr lang="en-US" dirty="0" smtClean="0"/>
              <a:t>antibodies - </a:t>
            </a:r>
            <a:r>
              <a:rPr lang="en-US" dirty="0" err="1" smtClean="0"/>
              <a:t>biopioneer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Image result for glioblasto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6"/>
          <a:stretch/>
        </p:blipFill>
        <p:spPr bwMode="auto">
          <a:xfrm>
            <a:off x="4168375" y="0"/>
            <a:ext cx="80034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87027" y="305047"/>
            <a:ext cx="8791575" cy="1655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GLIOBLASTOMA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819" y="1659285"/>
            <a:ext cx="783911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14.6 month median survival </a:t>
            </a:r>
          </a:p>
          <a:p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Most malignant brain tumor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Stem-like </a:t>
            </a:r>
            <a:r>
              <a:rPr lang="en-US" sz="2800" dirty="0"/>
              <a:t>qualities </a:t>
            </a:r>
            <a:r>
              <a:rPr lang="en-US" sz="2800" dirty="0">
                <a:sym typeface="Wingdings" pitchFamily="2" charset="2"/>
              </a:rPr>
              <a:t> transcription </a:t>
            </a:r>
            <a:r>
              <a:rPr lang="en-US" sz="2800" dirty="0" smtClean="0">
                <a:sym typeface="Wingdings" pitchFamily="2" charset="2"/>
              </a:rPr>
              <a:t>factors</a:t>
            </a:r>
            <a:endParaRPr lang="en-US" sz="2800" dirty="0" smtClean="0"/>
          </a:p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ym typeface="Wingdings" pitchFamily="2" charset="2"/>
              </a:rPr>
              <a:t>Sox2</a:t>
            </a:r>
            <a:r>
              <a:rPr lang="en-US" sz="2800" dirty="0">
                <a:sym typeface="Wingdings" pitchFamily="2" charset="2"/>
              </a:rPr>
              <a:t>: transcription factor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39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25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0.2625 0.236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9425"/>
            <a:ext cx="9905998" cy="1478570"/>
          </a:xfrm>
        </p:spPr>
        <p:txBody>
          <a:bodyPr/>
          <a:lstStyle/>
          <a:p>
            <a:r>
              <a:rPr lang="en-US" dirty="0" smtClean="0"/>
              <a:t>Cancer Stem cells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098" y="2477395"/>
            <a:ext cx="3872625" cy="2917731"/>
          </a:xfrm>
          <a:prstGeom prst="rect">
            <a:avLst/>
          </a:prstGeom>
        </p:spPr>
      </p:pic>
      <p:sp>
        <p:nvSpPr>
          <p:cNvPr id="22" name="Cross 21"/>
          <p:cNvSpPr/>
          <p:nvPr/>
        </p:nvSpPr>
        <p:spPr>
          <a:xfrm>
            <a:off x="7609943" y="2081320"/>
            <a:ext cx="1094704" cy="976626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DRUG</a:t>
            </a:r>
            <a:endParaRPr lang="en-US" dirty="0"/>
          </a:p>
        </p:txBody>
      </p:sp>
      <p:pic>
        <p:nvPicPr>
          <p:cNvPr id="24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49760" y="2477395"/>
            <a:ext cx="2268522" cy="2916671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7104517" y="3578020"/>
            <a:ext cx="1600130" cy="3920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872" y="2500353"/>
            <a:ext cx="3399128" cy="291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8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2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31449"/>
            <a:ext cx="9905998" cy="1478570"/>
          </a:xfrm>
        </p:spPr>
        <p:txBody>
          <a:bodyPr/>
          <a:lstStyle/>
          <a:p>
            <a:r>
              <a:rPr lang="en-US" dirty="0" smtClean="0"/>
              <a:t>Cancer Stem cells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1318" y="2171910"/>
            <a:ext cx="514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Overexpression of Sox2</a:t>
            </a:r>
            <a:endParaRPr lang="en-US" sz="2800" dirty="0"/>
          </a:p>
        </p:txBody>
      </p:sp>
      <p:pic>
        <p:nvPicPr>
          <p:cNvPr id="1026" name="Picture 2" descr="Image result for D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4" y="4454962"/>
            <a:ext cx="3040035" cy="12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892" y="4051040"/>
            <a:ext cx="1718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Sox2 gene</a:t>
            </a:r>
            <a:endParaRPr lang="en-US" sz="2800" dirty="0"/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2558370" y="3952421"/>
            <a:ext cx="1097280" cy="548640"/>
          </a:xfrm>
          <a:prstGeom prst="bentConnector3">
            <a:avLst>
              <a:gd name="adj1" fmla="val 0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6780" y="3689420"/>
            <a:ext cx="81945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RNA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7366" y="3965131"/>
            <a:ext cx="127971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08215" y="3689420"/>
            <a:ext cx="1995803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Sox2 Protein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108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31449"/>
            <a:ext cx="9905998" cy="1478570"/>
          </a:xfrm>
        </p:spPr>
        <p:txBody>
          <a:bodyPr/>
          <a:lstStyle/>
          <a:p>
            <a:r>
              <a:rPr lang="en-US" dirty="0" smtClean="0"/>
              <a:t>Cancer Stem cells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1318" y="2171910"/>
            <a:ext cx="514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Overexpression of Sox2</a:t>
            </a:r>
            <a:endParaRPr lang="en-US" sz="2800" dirty="0"/>
          </a:p>
        </p:txBody>
      </p:sp>
      <p:sp>
        <p:nvSpPr>
          <p:cNvPr id="17" name="Right Arrow 16"/>
          <p:cNvSpPr/>
          <p:nvPr/>
        </p:nvSpPr>
        <p:spPr>
          <a:xfrm>
            <a:off x="5029747" y="2237501"/>
            <a:ext cx="878468" cy="3920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57167" y="2171910"/>
            <a:ext cx="235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Pluripotency</a:t>
            </a:r>
          </a:p>
        </p:txBody>
      </p:sp>
      <p:pic>
        <p:nvPicPr>
          <p:cNvPr id="1026" name="Picture 2" descr="Image result for D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4" y="4454962"/>
            <a:ext cx="3040035" cy="12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892" y="4051040"/>
            <a:ext cx="1718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Sox2 gene</a:t>
            </a:r>
            <a:endParaRPr lang="en-US" sz="2800" dirty="0"/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2558370" y="3952421"/>
            <a:ext cx="1097280" cy="548640"/>
          </a:xfrm>
          <a:prstGeom prst="bentConnector3">
            <a:avLst>
              <a:gd name="adj1" fmla="val 0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6780" y="3689420"/>
            <a:ext cx="81945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RNA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7366" y="3965131"/>
            <a:ext cx="127971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08215" y="3689420"/>
            <a:ext cx="1995803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Sox2 Protein</a:t>
            </a:r>
            <a:endParaRPr lang="en-US" sz="28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842166" y="4312650"/>
            <a:ext cx="1134728" cy="11055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1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889</TotalTime>
  <Words>990</Words>
  <Application>Microsoft Office PowerPoint</Application>
  <PresentationFormat>Widescreen</PresentationFormat>
  <Paragraphs>417</Paragraphs>
  <Slides>55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Trebuchet MS</vt:lpstr>
      <vt:lpstr>Tw Cen MT</vt:lpstr>
      <vt:lpstr>Wingdings</vt:lpstr>
      <vt:lpstr>Circuit</vt:lpstr>
      <vt:lpstr>Downregulation of Sox2 with CBD via AMPK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Cancer Stem cells </vt:lpstr>
      <vt:lpstr>Cancer Stem cells</vt:lpstr>
      <vt:lpstr>Cancer Stem cells</vt:lpstr>
      <vt:lpstr>Cancer Stem cells</vt:lpstr>
      <vt:lpstr>Cancer Stem cells</vt:lpstr>
      <vt:lpstr>cannabidiol</vt:lpstr>
      <vt:lpstr>cannabidiol</vt:lpstr>
      <vt:lpstr>cannabidiol</vt:lpstr>
      <vt:lpstr>cannabidiol</vt:lpstr>
      <vt:lpstr>cannabidiol</vt:lpstr>
      <vt:lpstr>Pathway</vt:lpstr>
      <vt:lpstr>Pathway</vt:lpstr>
      <vt:lpstr>Pathway</vt:lpstr>
      <vt:lpstr>Pathway</vt:lpstr>
      <vt:lpstr>Pathway</vt:lpstr>
      <vt:lpstr>Pathway</vt:lpstr>
      <vt:lpstr>Pathway</vt:lpstr>
      <vt:lpstr>Pathway</vt:lpstr>
      <vt:lpstr>Pathway</vt:lpstr>
      <vt:lpstr>Pathway</vt:lpstr>
      <vt:lpstr>Pathway</vt:lpstr>
      <vt:lpstr>Pathway</vt:lpstr>
      <vt:lpstr>Research Question</vt:lpstr>
      <vt:lpstr>The experiment</vt:lpstr>
      <vt:lpstr>The experiment</vt:lpstr>
      <vt:lpstr>The experiment</vt:lpstr>
      <vt:lpstr>The experiment</vt:lpstr>
      <vt:lpstr>Variables</vt:lpstr>
      <vt:lpstr>Variables</vt:lpstr>
      <vt:lpstr>Variables</vt:lpstr>
      <vt:lpstr>Variables</vt:lpstr>
      <vt:lpstr>Variables</vt:lpstr>
      <vt:lpstr>Western blot</vt:lpstr>
      <vt:lpstr>Western blot</vt:lpstr>
      <vt:lpstr>Western blot</vt:lpstr>
      <vt:lpstr>Western blot</vt:lpstr>
      <vt:lpstr>Western blot</vt:lpstr>
      <vt:lpstr>Expected Results </vt:lpstr>
      <vt:lpstr>Expected Results </vt:lpstr>
      <vt:lpstr>Expected Results </vt:lpstr>
      <vt:lpstr>Expected Results </vt:lpstr>
      <vt:lpstr>Densitometry </vt:lpstr>
      <vt:lpstr>Discussion</vt:lpstr>
      <vt:lpstr>Discussion</vt:lpstr>
      <vt:lpstr>Discussion</vt:lpstr>
      <vt:lpstr>Discussion</vt:lpstr>
      <vt:lpstr>References</vt:lpstr>
      <vt:lpstr>Thanks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Mann</dc:creator>
  <cp:lastModifiedBy>Jared Mann</cp:lastModifiedBy>
  <cp:revision>60</cp:revision>
  <dcterms:created xsi:type="dcterms:W3CDTF">2017-05-10T16:57:27Z</dcterms:created>
  <dcterms:modified xsi:type="dcterms:W3CDTF">2017-05-11T07:47:20Z</dcterms:modified>
</cp:coreProperties>
</file>