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5" r:id="rId1"/>
  </p:sldMasterIdLst>
  <p:notesMasterIdLst>
    <p:notesMasterId r:id="rId20"/>
  </p:notesMasterIdLst>
  <p:sldIdLst>
    <p:sldId id="269" r:id="rId2"/>
    <p:sldId id="257" r:id="rId3"/>
    <p:sldId id="270" r:id="rId4"/>
    <p:sldId id="278" r:id="rId5"/>
    <p:sldId id="277" r:id="rId6"/>
    <p:sldId id="272" r:id="rId7"/>
    <p:sldId id="273" r:id="rId8"/>
    <p:sldId id="274" r:id="rId9"/>
    <p:sldId id="280" r:id="rId10"/>
    <p:sldId id="279" r:id="rId11"/>
    <p:sldId id="281" r:id="rId12"/>
    <p:sldId id="275" r:id="rId13"/>
    <p:sldId id="282" r:id="rId14"/>
    <p:sldId id="283" r:id="rId15"/>
    <p:sldId id="284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0"/>
    <p:restoredTop sz="90825"/>
  </p:normalViewPr>
  <p:slideViewPr>
    <p:cSldViewPr snapToGrid="0" snapToObjects="1">
      <p:cViewPr>
        <p:scale>
          <a:sx n="90" d="100"/>
          <a:sy n="90" d="100"/>
        </p:scale>
        <p:origin x="52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90CA2-53E8-134D-8AAF-34487CD016BE}" type="datetimeFigureOut">
              <a:rPr lang="en-US" smtClean="0"/>
              <a:t>5/8/17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9540D-D9FF-484A-AA39-C1C34BD8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1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www.cancer.ca</a:t>
            </a:r>
            <a:r>
              <a:rPr lang="en-US" dirty="0" smtClean="0"/>
              <a:t>/</a:t>
            </a:r>
            <a:r>
              <a:rPr lang="en-US" dirty="0" err="1" smtClean="0"/>
              <a:t>en</a:t>
            </a:r>
            <a:r>
              <a:rPr lang="en-US" dirty="0" smtClean="0"/>
              <a:t>/cancer-information/cancer-101/what-is-cancer/cancer-cell-development/?region=on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540D-D9FF-484A-AA39-C1C34BD850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74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540D-D9FF-484A-AA39-C1C34BD850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1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540D-D9FF-484A-AA39-C1C34BD850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5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540D-D9FF-484A-AA39-C1C34BD850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3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www.chemguide.co.uk</a:t>
            </a:r>
            <a:r>
              <a:rPr lang="en-US" dirty="0" smtClean="0"/>
              <a:t>/analysis/</a:t>
            </a:r>
            <a:r>
              <a:rPr lang="en-US" dirty="0" err="1" smtClean="0"/>
              <a:t>masspec</a:t>
            </a:r>
            <a:r>
              <a:rPr lang="en-US" dirty="0" smtClean="0"/>
              <a:t>/</a:t>
            </a:r>
            <a:r>
              <a:rPr lang="en-US" dirty="0" err="1" smtClean="0"/>
              <a:t>howitworks.html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540D-D9FF-484A-AA39-C1C34BD850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SCX: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cbc.arizona.edu</a:t>
            </a:r>
            <a:r>
              <a:rPr lang="en-US" dirty="0" smtClean="0"/>
              <a:t>/classes/bioc460/spring/460web/lectures/LEC8-9_ProteinPurChar/LEC8-9_ProteinPurChar.html</a:t>
            </a:r>
          </a:p>
          <a:p>
            <a:endParaRPr lang="en-US" dirty="0" smtClean="0"/>
          </a:p>
          <a:p>
            <a:r>
              <a:rPr lang="en-US" dirty="0" smtClean="0"/>
              <a:t>RP: https://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wikibooks</a:t>
            </a:r>
            <a:r>
              <a:rPr lang="en-US" dirty="0" smtClean="0"/>
              <a:t>/</a:t>
            </a:r>
            <a:r>
              <a:rPr lang="en-US" dirty="0" err="1" smtClean="0"/>
              <a:t>en</a:t>
            </a:r>
            <a:r>
              <a:rPr lang="en-US" dirty="0" smtClean="0"/>
              <a:t>/thumb/e/e0/</a:t>
            </a:r>
            <a:r>
              <a:rPr lang="en-US" dirty="0" err="1" smtClean="0"/>
              <a:t>Reversedphase.PNG</a:t>
            </a:r>
            <a:r>
              <a:rPr lang="en-US" dirty="0" smtClean="0"/>
              <a:t>/500px-Reversedphase.PNG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540D-D9FF-484A-AA39-C1C34BD850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0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www.waters.com</a:t>
            </a:r>
            <a:r>
              <a:rPr lang="en-US" dirty="0" smtClean="0"/>
              <a:t>/waters/</a:t>
            </a:r>
            <a:r>
              <a:rPr lang="en-US" dirty="0" err="1" smtClean="0"/>
              <a:t>en_US</a:t>
            </a:r>
            <a:r>
              <a:rPr lang="en-US" dirty="0" smtClean="0"/>
              <a:t>/Common-Ionization/</a:t>
            </a:r>
            <a:r>
              <a:rPr lang="en-US" dirty="0" err="1" smtClean="0"/>
              <a:t>nav.htm?cid</a:t>
            </a:r>
            <a:r>
              <a:rPr lang="en-US" dirty="0" smtClean="0"/>
              <a:t>=10073251&amp;locale=</a:t>
            </a:r>
            <a:r>
              <a:rPr lang="en-US" dirty="0" err="1" smtClean="0"/>
              <a:t>en_US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540D-D9FF-484A-AA39-C1C34BD850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www.chemguide.co.uk</a:t>
            </a:r>
            <a:r>
              <a:rPr lang="en-US" dirty="0" smtClean="0"/>
              <a:t>/analysis/</a:t>
            </a:r>
            <a:r>
              <a:rPr lang="en-US" dirty="0" err="1" smtClean="0"/>
              <a:t>masspec</a:t>
            </a:r>
            <a:r>
              <a:rPr lang="en-US" dirty="0" smtClean="0"/>
              <a:t>/</a:t>
            </a:r>
            <a:r>
              <a:rPr lang="en-US" dirty="0" err="1" smtClean="0"/>
              <a:t>howitworks.html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540D-D9FF-484A-AA39-C1C34BD850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08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research.stowers.org</a:t>
            </a:r>
            <a:r>
              <a:rPr lang="en-US" dirty="0" smtClean="0"/>
              <a:t>/proteomics/</a:t>
            </a:r>
            <a:r>
              <a:rPr lang="en-US" dirty="0" err="1" smtClean="0"/>
              <a:t>DataMatch.html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540D-D9FF-484A-AA39-C1C34BD850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9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540D-D9FF-484A-AA39-C1C34BD850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2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1EF04EE-4A7D-214F-9688-A7835873C12C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1EF04EE-4A7D-214F-9688-A7835873C12C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1587627"/>
            <a:ext cx="9418320" cy="4041648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Identifying the Protein Interactions </a:t>
            </a:r>
            <a:br>
              <a:rPr lang="en-US" dirty="0"/>
            </a:br>
            <a:r>
              <a:rPr lang="en-US" dirty="0"/>
              <a:t>Responsible for LIN52 Degradation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5137785"/>
            <a:ext cx="9418320" cy="1691640"/>
          </a:xfrm>
        </p:spPr>
        <p:txBody>
          <a:bodyPr/>
          <a:lstStyle/>
          <a:p>
            <a:r>
              <a:rPr lang="en-US" dirty="0" smtClean="0"/>
              <a:t>Amanda Luong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Co-Immunoprecipitation allows the isolation of LIN52 and the proteins attached to it</a:t>
            </a:r>
            <a:endParaRPr lang="en-US" dirty="0"/>
          </a:p>
        </p:txBody>
      </p:sp>
      <p:pic>
        <p:nvPicPr>
          <p:cNvPr id="7" name="Picture 6" descr="../Screen%20Shot%202017-05-06%20at%2010.01.36%20PM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b="6424"/>
          <a:stretch/>
        </p:blipFill>
        <p:spPr bwMode="auto">
          <a:xfrm>
            <a:off x="2838055" y="1077685"/>
            <a:ext cx="6265954" cy="3490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55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Multidimensional Protein Identification Technology (</a:t>
            </a:r>
            <a:r>
              <a:rPr lang="en-US" dirty="0" err="1" smtClean="0"/>
              <a:t>MudPIT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Mass Spectrometry of the LIN52 Sample. </a:t>
            </a:r>
          </a:p>
          <a:p>
            <a:endParaRPr lang="en-US" dirty="0"/>
          </a:p>
        </p:txBody>
      </p:sp>
      <p:pic>
        <p:nvPicPr>
          <p:cNvPr id="4" name="Picture 3" descr="../Screen%20Shot%202017-05-06%20at%2011.00.50%20PM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2" b="14115"/>
          <a:stretch/>
        </p:blipFill>
        <p:spPr bwMode="auto">
          <a:xfrm>
            <a:off x="1338968" y="1416423"/>
            <a:ext cx="9341224" cy="3023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29750" y="6581001"/>
            <a:ext cx="1917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Jim Clark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30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08192" y="2467508"/>
            <a:ext cx="4435364" cy="38587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Chromatography of </a:t>
            </a:r>
            <a:r>
              <a:rPr lang="en-US" dirty="0" err="1" smtClean="0"/>
              <a:t>MudPIT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Cation Exchange Chromatography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111687" y="2508250"/>
            <a:ext cx="2780676" cy="366395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Reverse Phase Chromatography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4775" y="2695063"/>
            <a:ext cx="2112115" cy="46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solidFill>
                  <a:schemeClr val="tx1"/>
                </a:solidFill>
              </a:rPr>
              <a:t>Nonpolar proteins bind to stationary phase 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15746" y="3058970"/>
            <a:ext cx="1206399" cy="804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Nonpolar stationary phase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9859" y="2772697"/>
            <a:ext cx="857354" cy="383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92509" y="4131615"/>
            <a:ext cx="1406013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solidFill>
                  <a:schemeClr val="tx1"/>
                </a:solidFill>
              </a:rPr>
              <a:t>Polar proteins do not bind and wash out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261872" y="5166360"/>
            <a:ext cx="9418320" cy="1691640"/>
          </a:xfrm>
        </p:spPr>
        <p:txBody>
          <a:bodyPr/>
          <a:lstStyle/>
          <a:p>
            <a:r>
              <a:rPr lang="en-US" dirty="0" smtClean="0"/>
              <a:t>Electrospray Ionization applies a strong electric field to a liquid sample to remove the presence of a solvent, leaving only positively charged gas ions to undergo mass spectrometry.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557" y="357034"/>
            <a:ext cx="6838950" cy="48093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94176" y="1280160"/>
            <a:ext cx="1133856" cy="329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03920" y="357034"/>
            <a:ext cx="886587" cy="3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73568" y="4754880"/>
            <a:ext cx="1416939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931"/>
          <a:stretch/>
        </p:blipFill>
        <p:spPr>
          <a:xfrm>
            <a:off x="2891210" y="605987"/>
            <a:ext cx="6122162" cy="419461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 Spectrometry Model. </a:t>
            </a:r>
          </a:p>
          <a:p>
            <a:r>
              <a:rPr lang="en-US" dirty="0" smtClean="0"/>
              <a:t>Ionized sample will be accelerated through electromagnet plates that cause the sample molecules to be deflected based on its size and charge.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23744" y="2249424"/>
            <a:ext cx="1335024" cy="969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3614" y="1959429"/>
            <a:ext cx="491778" cy="437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8729100">
            <a:off x="7730138" y="2816503"/>
            <a:ext cx="461042" cy="53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06871" y="2059321"/>
            <a:ext cx="1137237" cy="899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14447" y="4111567"/>
            <a:ext cx="1029661" cy="689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8260336" y="3988014"/>
            <a:ext cx="384202" cy="123554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986338"/>
            <a:ext cx="9418320" cy="1691640"/>
          </a:xfrm>
        </p:spPr>
        <p:txBody>
          <a:bodyPr/>
          <a:lstStyle/>
          <a:p>
            <a:r>
              <a:rPr lang="en-US" dirty="0" smtClean="0"/>
              <a:t>Mass spectrometry comparative analysis to known peptide databases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32" y="0"/>
            <a:ext cx="9042400" cy="482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58066" y="6581001"/>
            <a:ext cx="124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Washburn Lab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73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MudPIT</a:t>
            </a:r>
            <a:r>
              <a:rPr lang="en-US" dirty="0" smtClean="0"/>
              <a:t> results may likely return a large pool of proteins</a:t>
            </a:r>
          </a:p>
          <a:p>
            <a:r>
              <a:rPr lang="en-US" dirty="0" smtClean="0"/>
              <a:t>Focus on identifying an E3 ligase responsible for the ubiquitination of LIN52 -K106</a:t>
            </a:r>
          </a:p>
        </p:txBody>
      </p:sp>
    </p:spTree>
    <p:extLst>
      <p:ext uri="{BB962C8B-B14F-4D97-AF65-F5344CB8AC3E}">
        <p14:creationId xmlns:p14="http://schemas.microsoft.com/office/powerpoint/2010/main" val="5042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8907384" y="6354291"/>
            <a:ext cx="1480648" cy="310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MMB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12707" r="4982" b="11972"/>
          <a:stretch/>
        </p:blipFill>
        <p:spPr>
          <a:xfrm>
            <a:off x="2765386" y="1999779"/>
            <a:ext cx="1630077" cy="16649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2400" r="2803" b="4195"/>
          <a:stretch/>
        </p:blipFill>
        <p:spPr>
          <a:xfrm>
            <a:off x="4871466" y="237744"/>
            <a:ext cx="1591056" cy="1645920"/>
          </a:xfrm>
          <a:prstGeom prst="rect">
            <a:avLst/>
          </a:prstGeom>
        </p:spPr>
      </p:pic>
      <p:sp>
        <p:nvSpPr>
          <p:cNvPr id="19" name="Cross 18"/>
          <p:cNvSpPr/>
          <p:nvPr/>
        </p:nvSpPr>
        <p:spPr>
          <a:xfrm>
            <a:off x="3459241" y="1106760"/>
            <a:ext cx="1179899" cy="539159"/>
          </a:xfrm>
          <a:prstGeom prst="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DYRK1A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560570" y="1517904"/>
            <a:ext cx="78570" cy="365760"/>
          </a:xfrm>
          <a:custGeom>
            <a:avLst/>
            <a:gdLst>
              <a:gd name="connsiteX0" fmla="*/ 0 w 78570"/>
              <a:gd name="connsiteY0" fmla="*/ 365760 h 365760"/>
              <a:gd name="connsiteX1" fmla="*/ 73152 w 78570"/>
              <a:gd name="connsiteY1" fmla="*/ 164592 h 365760"/>
              <a:gd name="connsiteX2" fmla="*/ 73152 w 78570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70" h="365760">
                <a:moveTo>
                  <a:pt x="0" y="365760"/>
                </a:moveTo>
                <a:cubicBezTo>
                  <a:pt x="30480" y="295656"/>
                  <a:pt x="60960" y="225552"/>
                  <a:pt x="73152" y="164592"/>
                </a:cubicBezTo>
                <a:cubicBezTo>
                  <a:pt x="85344" y="103632"/>
                  <a:pt x="73152" y="0"/>
                  <a:pt x="7315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95429" y="3742179"/>
            <a:ext cx="6663" cy="7322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 flipV="1">
            <a:off x="3323052" y="3854229"/>
            <a:ext cx="272377" cy="512613"/>
          </a:xfrm>
          <a:custGeom>
            <a:avLst/>
            <a:gdLst>
              <a:gd name="connsiteX0" fmla="*/ 0 w 78570"/>
              <a:gd name="connsiteY0" fmla="*/ 365760 h 365760"/>
              <a:gd name="connsiteX1" fmla="*/ 73152 w 78570"/>
              <a:gd name="connsiteY1" fmla="*/ 164592 h 365760"/>
              <a:gd name="connsiteX2" fmla="*/ 73152 w 78570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70" h="365760">
                <a:moveTo>
                  <a:pt x="0" y="365760"/>
                </a:moveTo>
                <a:cubicBezTo>
                  <a:pt x="30480" y="295656"/>
                  <a:pt x="60960" y="225552"/>
                  <a:pt x="73152" y="164592"/>
                </a:cubicBezTo>
                <a:cubicBezTo>
                  <a:pt x="85344" y="103632"/>
                  <a:pt x="73152" y="0"/>
                  <a:pt x="7315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2400006" y="3664774"/>
            <a:ext cx="856736" cy="361507"/>
          </a:xfrm>
          <a:prstGeom prst="hex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p130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172796" y="1645920"/>
            <a:ext cx="698671" cy="561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4"/>
          <a:stretch/>
        </p:blipFill>
        <p:spPr>
          <a:xfrm>
            <a:off x="2396097" y="4606585"/>
            <a:ext cx="2368653" cy="2049509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6359247" y="1695802"/>
            <a:ext cx="1515500" cy="2855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900359" y="1833977"/>
            <a:ext cx="1403617" cy="556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BMYB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4044" r="1" b="5766"/>
          <a:stretch/>
        </p:blipFill>
        <p:spPr>
          <a:xfrm>
            <a:off x="6462522" y="4606585"/>
            <a:ext cx="2880631" cy="2090379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6941218" y="2390481"/>
            <a:ext cx="255461" cy="872035"/>
          </a:xfrm>
          <a:custGeom>
            <a:avLst/>
            <a:gdLst>
              <a:gd name="connsiteX0" fmla="*/ 162533 w 162533"/>
              <a:gd name="connsiteY0" fmla="*/ 898358 h 898358"/>
              <a:gd name="connsiteX1" fmla="*/ 18154 w 162533"/>
              <a:gd name="connsiteY1" fmla="*/ 272715 h 898358"/>
              <a:gd name="connsiteX2" fmla="*/ 2112 w 162533"/>
              <a:gd name="connsiteY2" fmla="*/ 0 h 89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33" h="898358">
                <a:moveTo>
                  <a:pt x="162533" y="898358"/>
                </a:moveTo>
                <a:cubicBezTo>
                  <a:pt x="103712" y="660399"/>
                  <a:pt x="44891" y="422441"/>
                  <a:pt x="18154" y="272715"/>
                </a:cubicBezTo>
                <a:cubicBezTo>
                  <a:pt x="-8583" y="122989"/>
                  <a:pt x="2112" y="0"/>
                  <a:pt x="211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902279" y="5651773"/>
            <a:ext cx="60811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0062" y="5467107"/>
            <a:ext cx="175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Quiescence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>
            <a:stCxn id="30" idx="3"/>
          </p:cNvCxnSpPr>
          <p:nvPr/>
        </p:nvCxnSpPr>
        <p:spPr>
          <a:xfrm flipV="1">
            <a:off x="9343153" y="5651773"/>
            <a:ext cx="609111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52264" y="5374774"/>
            <a:ext cx="1453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Cell Cycle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Entry </a:t>
            </a:r>
          </a:p>
          <a:p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1220004" y="6289625"/>
            <a:ext cx="1743075" cy="366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DREAM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0"/>
            <a:ext cx="5284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487" y="5086350"/>
            <a:ext cx="10529888" cy="150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Cancer cells develop due to the deregulated progression of a mutated cell through the cell cycle.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 mechanism to minimize such proliferation is the enter quiescence or the G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 state where the cell becomes inactive.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181" y="1101725"/>
            <a:ext cx="8064500" cy="368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65456" y="6586537"/>
            <a:ext cx="3271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Canadian </a:t>
            </a:r>
            <a:r>
              <a:rPr lang="en-US" sz="1200" dirty="0" smtClean="0"/>
              <a:t>Cancer Society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6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MuvB</a:t>
            </a:r>
            <a:r>
              <a:rPr lang="en-US" dirty="0" smtClean="0"/>
              <a:t> Core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800" dirty="0"/>
              <a:t>Five member protein complex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Binds to promoter regions to regulate </a:t>
            </a:r>
            <a:r>
              <a:rPr lang="en-US" sz="1800" dirty="0" smtClean="0"/>
              <a:t>the transcription of cell cycle genes</a:t>
            </a:r>
            <a:endParaRPr lang="en-US" dirty="0"/>
          </a:p>
        </p:txBody>
      </p:sp>
      <p:pic>
        <p:nvPicPr>
          <p:cNvPr id="16" name="Picture 15" descr="../Screen%20Shot%202017-05-06%20at%204.14.05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40" y="2099734"/>
            <a:ext cx="4016828" cy="3722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9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284035" y="457200"/>
            <a:ext cx="3200400" cy="1600197"/>
          </a:xfrm>
        </p:spPr>
        <p:txBody>
          <a:bodyPr/>
          <a:lstStyle/>
          <a:p>
            <a:r>
              <a:rPr lang="en-US" dirty="0" smtClean="0"/>
              <a:t>The DREAM Complex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4035" y="2057397"/>
            <a:ext cx="3200400" cy="381000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Dimerization Partner, RB-like, E2F, and </a:t>
            </a:r>
            <a:r>
              <a:rPr lang="en-US" sz="1800" dirty="0" err="1" smtClean="0"/>
              <a:t>MuvB</a:t>
            </a:r>
            <a:endParaRPr lang="en-US" sz="1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 err="1"/>
              <a:t>MuvB</a:t>
            </a:r>
            <a:r>
              <a:rPr lang="en-US" sz="1800" dirty="0"/>
              <a:t> Core + p130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p130: RB protein related to tumor suppression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Protein Kinase, DYRK1A,  phosphorylation of LIN52-S28 is </a:t>
            </a:r>
            <a:r>
              <a:rPr lang="en-US" sz="1800" b="1" u="sng" dirty="0" smtClean="0"/>
              <a:t>required</a:t>
            </a:r>
            <a:r>
              <a:rPr lang="en-US" sz="1800" dirty="0" smtClean="0"/>
              <a:t> for p130 attachment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Quiescence </a:t>
            </a:r>
            <a:endParaRPr lang="en-US" sz="1800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50" name="Picture 49" descr="../Screen%20Shot%202017-05-07%20at%2012.09.40%20AM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"/>
          <a:stretch/>
        </p:blipFill>
        <p:spPr bwMode="auto">
          <a:xfrm>
            <a:off x="3371850" y="2428872"/>
            <a:ext cx="7872413" cy="2686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5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MMB complex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 err="1" smtClean="0"/>
              <a:t>Myb</a:t>
            </a:r>
            <a:r>
              <a:rPr lang="en-US" sz="1800" dirty="0" smtClean="0"/>
              <a:t> and </a:t>
            </a:r>
            <a:r>
              <a:rPr lang="en-US" sz="1800" dirty="0" err="1" smtClean="0"/>
              <a:t>MuvB</a:t>
            </a:r>
            <a:endParaRPr lang="en-US" sz="1800" dirty="0"/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 err="1" smtClean="0"/>
              <a:t>MuvB</a:t>
            </a:r>
            <a:r>
              <a:rPr lang="en-US" sz="1800" dirty="0" smtClean="0"/>
              <a:t> Core + BMYB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BMYB: Transcription factor that upregulates expression of cell cycle genes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BMYB can easily and readily bind to LIN52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Entry into the Cell Cycle</a:t>
            </a:r>
          </a:p>
        </p:txBody>
      </p:sp>
      <p:pic>
        <p:nvPicPr>
          <p:cNvPr id="20" name="Picture 19" descr="../Screen%20Shot%202017-05-06%20at%205.24.13%20PM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1255" r="7795" b="4318"/>
          <a:stretch/>
        </p:blipFill>
        <p:spPr bwMode="auto">
          <a:xfrm>
            <a:off x="5927271" y="2077637"/>
            <a:ext cx="4800601" cy="38541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5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12707" r="4982" b="11972"/>
          <a:stretch/>
        </p:blipFill>
        <p:spPr>
          <a:xfrm>
            <a:off x="2593936" y="1999779"/>
            <a:ext cx="1630077" cy="1664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2400" r="2803" b="4195"/>
          <a:stretch/>
        </p:blipFill>
        <p:spPr>
          <a:xfrm>
            <a:off x="4700016" y="237744"/>
            <a:ext cx="1591056" cy="1645920"/>
          </a:xfrm>
          <a:prstGeom prst="rect">
            <a:avLst/>
          </a:prstGeom>
        </p:spPr>
      </p:pic>
      <p:sp>
        <p:nvSpPr>
          <p:cNvPr id="6" name="Cross 5"/>
          <p:cNvSpPr/>
          <p:nvPr/>
        </p:nvSpPr>
        <p:spPr>
          <a:xfrm>
            <a:off x="3248506" y="905435"/>
            <a:ext cx="1179899" cy="539159"/>
          </a:xfrm>
          <a:prstGeom prst="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DYRK1A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389120" y="1517904"/>
            <a:ext cx="78570" cy="365760"/>
          </a:xfrm>
          <a:custGeom>
            <a:avLst/>
            <a:gdLst>
              <a:gd name="connsiteX0" fmla="*/ 0 w 78570"/>
              <a:gd name="connsiteY0" fmla="*/ 365760 h 365760"/>
              <a:gd name="connsiteX1" fmla="*/ 73152 w 78570"/>
              <a:gd name="connsiteY1" fmla="*/ 164592 h 365760"/>
              <a:gd name="connsiteX2" fmla="*/ 73152 w 78570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70" h="365760">
                <a:moveTo>
                  <a:pt x="0" y="365760"/>
                </a:moveTo>
                <a:cubicBezTo>
                  <a:pt x="30480" y="295656"/>
                  <a:pt x="60960" y="225552"/>
                  <a:pt x="73152" y="164592"/>
                </a:cubicBezTo>
                <a:cubicBezTo>
                  <a:pt x="85344" y="103632"/>
                  <a:pt x="73152" y="0"/>
                  <a:pt x="7315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23979" y="3742179"/>
            <a:ext cx="6663" cy="7322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 flipV="1">
            <a:off x="3151602" y="3854229"/>
            <a:ext cx="272377" cy="512613"/>
          </a:xfrm>
          <a:custGeom>
            <a:avLst/>
            <a:gdLst>
              <a:gd name="connsiteX0" fmla="*/ 0 w 78570"/>
              <a:gd name="connsiteY0" fmla="*/ 365760 h 365760"/>
              <a:gd name="connsiteX1" fmla="*/ 73152 w 78570"/>
              <a:gd name="connsiteY1" fmla="*/ 164592 h 365760"/>
              <a:gd name="connsiteX2" fmla="*/ 73152 w 78570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70" h="365760">
                <a:moveTo>
                  <a:pt x="0" y="365760"/>
                </a:moveTo>
                <a:cubicBezTo>
                  <a:pt x="30480" y="295656"/>
                  <a:pt x="60960" y="225552"/>
                  <a:pt x="73152" y="164592"/>
                </a:cubicBezTo>
                <a:cubicBezTo>
                  <a:pt x="85344" y="103632"/>
                  <a:pt x="73152" y="0"/>
                  <a:pt x="7315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228556" y="3664774"/>
            <a:ext cx="856736" cy="361507"/>
          </a:xfrm>
          <a:prstGeom prst="hex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p130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01346" y="1645920"/>
            <a:ext cx="698671" cy="561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4"/>
          <a:stretch/>
        </p:blipFill>
        <p:spPr>
          <a:xfrm>
            <a:off x="2224647" y="4606585"/>
            <a:ext cx="2368653" cy="204950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187797" y="1695802"/>
            <a:ext cx="1515500" cy="2855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728909" y="1833977"/>
            <a:ext cx="1403617" cy="556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BMYB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4044" r="1" b="5766"/>
          <a:stretch/>
        </p:blipFill>
        <p:spPr>
          <a:xfrm>
            <a:off x="6291072" y="4606585"/>
            <a:ext cx="2880631" cy="2090379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6769768" y="2390481"/>
            <a:ext cx="255461" cy="872035"/>
          </a:xfrm>
          <a:custGeom>
            <a:avLst/>
            <a:gdLst>
              <a:gd name="connsiteX0" fmla="*/ 162533 w 162533"/>
              <a:gd name="connsiteY0" fmla="*/ 898358 h 898358"/>
              <a:gd name="connsiteX1" fmla="*/ 18154 w 162533"/>
              <a:gd name="connsiteY1" fmla="*/ 272715 h 898358"/>
              <a:gd name="connsiteX2" fmla="*/ 2112 w 162533"/>
              <a:gd name="connsiteY2" fmla="*/ 0 h 89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33" h="898358">
                <a:moveTo>
                  <a:pt x="162533" y="898358"/>
                </a:moveTo>
                <a:cubicBezTo>
                  <a:pt x="103712" y="660399"/>
                  <a:pt x="44891" y="422441"/>
                  <a:pt x="18154" y="272715"/>
                </a:cubicBezTo>
                <a:cubicBezTo>
                  <a:pt x="-8583" y="122989"/>
                  <a:pt x="2112" y="0"/>
                  <a:pt x="211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730829" y="5651773"/>
            <a:ext cx="60811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2900" y="5469241"/>
            <a:ext cx="2361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Quiescence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DREAM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15" idx="3"/>
          </p:cNvCxnSpPr>
          <p:nvPr/>
        </p:nvCxnSpPr>
        <p:spPr>
          <a:xfrm flipV="1">
            <a:off x="9171703" y="5651773"/>
            <a:ext cx="609111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80814" y="5374774"/>
            <a:ext cx="1453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Cell Cycle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Entry </a:t>
            </a:r>
          </a:p>
          <a:p>
            <a:pPr algn="ctr"/>
            <a:endParaRPr lang="en-US" b="1" dirty="0">
              <a:solidFill>
                <a:srgbClr val="00B050"/>
              </a:solidFill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MMB</a:t>
            </a:r>
          </a:p>
          <a:p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0" y="1517905"/>
            <a:ext cx="4775572" cy="523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565094" y="587482"/>
            <a:ext cx="5598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00" b="1" dirty="0"/>
              <a:t>X</a:t>
            </a:r>
            <a:endParaRPr lang="en-US" sz="7500" b="1" dirty="0"/>
          </a:p>
        </p:txBody>
      </p:sp>
      <p:sp>
        <p:nvSpPr>
          <p:cNvPr id="30" name="Rectangle 29"/>
          <p:cNvSpPr/>
          <p:nvPr/>
        </p:nvSpPr>
        <p:spPr>
          <a:xfrm>
            <a:off x="2757488" y="587482"/>
            <a:ext cx="1835812" cy="129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7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9" grpId="0" animBg="1"/>
      <p:bldP spid="10" grpId="0" animBg="1"/>
      <p:bldP spid="14" grpId="0" animBg="1"/>
      <p:bldP spid="16" grpId="0" animBg="1"/>
      <p:bldP spid="19" grpId="0"/>
      <p:bldP spid="24" grpId="0"/>
      <p:bldP spid="27" grpId="1" animBg="1"/>
      <p:bldP spid="29" grpId="0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12707" r="4982" b="11972"/>
          <a:stretch/>
        </p:blipFill>
        <p:spPr>
          <a:xfrm>
            <a:off x="2593936" y="1999779"/>
            <a:ext cx="1630077" cy="16649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2400" r="2803" b="4195"/>
          <a:stretch/>
        </p:blipFill>
        <p:spPr>
          <a:xfrm>
            <a:off x="4700016" y="237744"/>
            <a:ext cx="1591056" cy="1645920"/>
          </a:xfrm>
          <a:prstGeom prst="rect">
            <a:avLst/>
          </a:prstGeom>
        </p:spPr>
      </p:pic>
      <p:sp>
        <p:nvSpPr>
          <p:cNvPr id="18" name="Cross 17"/>
          <p:cNvSpPr/>
          <p:nvPr/>
        </p:nvSpPr>
        <p:spPr>
          <a:xfrm>
            <a:off x="3270678" y="798196"/>
            <a:ext cx="1179899" cy="539159"/>
          </a:xfrm>
          <a:prstGeom prst="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DYRK1A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389120" y="1517904"/>
            <a:ext cx="78570" cy="365760"/>
          </a:xfrm>
          <a:custGeom>
            <a:avLst/>
            <a:gdLst>
              <a:gd name="connsiteX0" fmla="*/ 0 w 78570"/>
              <a:gd name="connsiteY0" fmla="*/ 365760 h 365760"/>
              <a:gd name="connsiteX1" fmla="*/ 73152 w 78570"/>
              <a:gd name="connsiteY1" fmla="*/ 164592 h 365760"/>
              <a:gd name="connsiteX2" fmla="*/ 73152 w 78570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70" h="365760">
                <a:moveTo>
                  <a:pt x="0" y="365760"/>
                </a:moveTo>
                <a:cubicBezTo>
                  <a:pt x="30480" y="295656"/>
                  <a:pt x="60960" y="225552"/>
                  <a:pt x="73152" y="164592"/>
                </a:cubicBezTo>
                <a:cubicBezTo>
                  <a:pt x="85344" y="103632"/>
                  <a:pt x="73152" y="0"/>
                  <a:pt x="7315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23979" y="3742179"/>
            <a:ext cx="6663" cy="7322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 flipV="1">
            <a:off x="3151602" y="3854229"/>
            <a:ext cx="272377" cy="512613"/>
          </a:xfrm>
          <a:custGeom>
            <a:avLst/>
            <a:gdLst>
              <a:gd name="connsiteX0" fmla="*/ 0 w 78570"/>
              <a:gd name="connsiteY0" fmla="*/ 365760 h 365760"/>
              <a:gd name="connsiteX1" fmla="*/ 73152 w 78570"/>
              <a:gd name="connsiteY1" fmla="*/ 164592 h 365760"/>
              <a:gd name="connsiteX2" fmla="*/ 73152 w 78570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70" h="365760">
                <a:moveTo>
                  <a:pt x="0" y="365760"/>
                </a:moveTo>
                <a:cubicBezTo>
                  <a:pt x="30480" y="295656"/>
                  <a:pt x="60960" y="225552"/>
                  <a:pt x="73152" y="164592"/>
                </a:cubicBezTo>
                <a:cubicBezTo>
                  <a:pt x="85344" y="103632"/>
                  <a:pt x="73152" y="0"/>
                  <a:pt x="7315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228556" y="3664774"/>
            <a:ext cx="856736" cy="361507"/>
          </a:xfrm>
          <a:prstGeom prst="hex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p130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001346" y="1645920"/>
            <a:ext cx="698671" cy="561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4"/>
          <a:stretch/>
        </p:blipFill>
        <p:spPr>
          <a:xfrm>
            <a:off x="2224647" y="4606585"/>
            <a:ext cx="2368653" cy="204950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6187797" y="1695802"/>
            <a:ext cx="1515500" cy="2855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728909" y="1833977"/>
            <a:ext cx="1403617" cy="556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BMYB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4044" r="1" b="5766"/>
          <a:stretch/>
        </p:blipFill>
        <p:spPr>
          <a:xfrm>
            <a:off x="6291072" y="4606585"/>
            <a:ext cx="2880631" cy="2090379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6769768" y="2390481"/>
            <a:ext cx="255461" cy="872035"/>
          </a:xfrm>
          <a:custGeom>
            <a:avLst/>
            <a:gdLst>
              <a:gd name="connsiteX0" fmla="*/ 162533 w 162533"/>
              <a:gd name="connsiteY0" fmla="*/ 898358 h 898358"/>
              <a:gd name="connsiteX1" fmla="*/ 18154 w 162533"/>
              <a:gd name="connsiteY1" fmla="*/ 272715 h 898358"/>
              <a:gd name="connsiteX2" fmla="*/ 2112 w 162533"/>
              <a:gd name="connsiteY2" fmla="*/ 0 h 89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33" h="898358">
                <a:moveTo>
                  <a:pt x="162533" y="898358"/>
                </a:moveTo>
                <a:cubicBezTo>
                  <a:pt x="103712" y="660399"/>
                  <a:pt x="44891" y="422441"/>
                  <a:pt x="18154" y="272715"/>
                </a:cubicBezTo>
                <a:cubicBezTo>
                  <a:pt x="-8583" y="122989"/>
                  <a:pt x="2112" y="0"/>
                  <a:pt x="211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1730829" y="5651773"/>
            <a:ext cx="60811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8612" y="5467107"/>
            <a:ext cx="1759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Quiescence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DREAM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29" idx="3"/>
          </p:cNvCxnSpPr>
          <p:nvPr/>
        </p:nvCxnSpPr>
        <p:spPr>
          <a:xfrm flipV="1">
            <a:off x="9171703" y="5651773"/>
            <a:ext cx="609111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80814" y="5374774"/>
            <a:ext cx="1453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Cell Cycle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Entry</a:t>
            </a:r>
          </a:p>
          <a:p>
            <a:pPr algn="ctr"/>
            <a:endParaRPr lang="en-US" b="1" dirty="0">
              <a:solidFill>
                <a:srgbClr val="00B050"/>
              </a:solidFill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MMB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246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E3 ligase is responsible for the ubiquitination of LIN52-K106. This may be a part of a greater Ubiquitin Proteasome System</a:t>
            </a:r>
            <a:endParaRPr lang="en-US" dirty="0"/>
          </a:p>
        </p:txBody>
      </p:sp>
      <p:pic>
        <p:nvPicPr>
          <p:cNvPr id="5" name="Picture 4" descr="../Screen%20Shot%202017-05-06%20at%205.39.57%20PM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88"/>
          <a:stretch/>
        </p:blipFill>
        <p:spPr bwMode="auto">
          <a:xfrm>
            <a:off x="853657" y="1365885"/>
            <a:ext cx="6559514" cy="281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../Screen%20Shot%202017-05-06%20at%205.39.57%20PM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3" r="29823"/>
          <a:stretch/>
        </p:blipFill>
        <p:spPr bwMode="auto">
          <a:xfrm>
            <a:off x="8082642" y="1480185"/>
            <a:ext cx="2225911" cy="28142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nip Diagonal Corner Rectangle 8"/>
          <p:cNvSpPr/>
          <p:nvPr/>
        </p:nvSpPr>
        <p:spPr>
          <a:xfrm>
            <a:off x="7413171" y="1864162"/>
            <a:ext cx="1338943" cy="908838"/>
          </a:xfrm>
          <a:prstGeom prst="snip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Proteasome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 rot="3077751">
            <a:off x="8100782" y="2435667"/>
            <a:ext cx="962689" cy="13800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3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6467" y="1894113"/>
            <a:ext cx="9692640" cy="2922814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</a:t>
            </a:r>
            <a:r>
              <a:rPr lang="en-US" dirty="0" smtClean="0"/>
              <a:t>Goal: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Identify </a:t>
            </a:r>
            <a:r>
              <a:rPr lang="en-US" dirty="0"/>
              <a:t>the protein(s) involved in the ubiquitination of </a:t>
            </a:r>
            <a:r>
              <a:rPr lang="en-US" dirty="0" smtClean="0"/>
              <a:t>LIN52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1313</TotalTime>
  <Words>352</Words>
  <Application>Microsoft Macintosh PowerPoint</Application>
  <PresentationFormat>Widescreen</PresentationFormat>
  <Paragraphs>89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Century Schoolbook</vt:lpstr>
      <vt:lpstr>Wingdings 2</vt:lpstr>
      <vt:lpstr>Arial</vt:lpstr>
      <vt:lpstr>View</vt:lpstr>
      <vt:lpstr>Identifying the Protein Interactions  Responsible for LIN52 Degradation </vt:lpstr>
      <vt:lpstr>PowerPoint Presentation</vt:lpstr>
      <vt:lpstr>The MuvB Core</vt:lpstr>
      <vt:lpstr>The DREAM Complex</vt:lpstr>
      <vt:lpstr>The MMB complex</vt:lpstr>
      <vt:lpstr>PowerPoint Presentation</vt:lpstr>
      <vt:lpstr>PowerPoint Presentation</vt:lpstr>
      <vt:lpstr>PowerPoint Presentation</vt:lpstr>
      <vt:lpstr>Experimental Goal:  Identify the protein(s) involved in the ubiquitination of LIN52</vt:lpstr>
      <vt:lpstr>PowerPoint Presentation</vt:lpstr>
      <vt:lpstr>PowerPoint Presentation</vt:lpstr>
      <vt:lpstr>Chromatography of MudPIT</vt:lpstr>
      <vt:lpstr>PowerPoint Presentation</vt:lpstr>
      <vt:lpstr>PowerPoint Presentation</vt:lpstr>
      <vt:lpstr>PowerPoint Presentation</vt:lpstr>
      <vt:lpstr>Expected Results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the Mechanism of LIN52 Degradation </dc:title>
  <dc:creator>Amanda Luong</dc:creator>
  <cp:lastModifiedBy>Amanda Luong</cp:lastModifiedBy>
  <cp:revision>60</cp:revision>
  <dcterms:created xsi:type="dcterms:W3CDTF">2017-05-01T18:49:30Z</dcterms:created>
  <dcterms:modified xsi:type="dcterms:W3CDTF">2017-05-09T04:12:06Z</dcterms:modified>
</cp:coreProperties>
</file>