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5" r:id="rId4"/>
    <p:sldId id="263" r:id="rId5"/>
    <p:sldId id="273" r:id="rId6"/>
    <p:sldId id="277" r:id="rId7"/>
    <p:sldId id="278" r:id="rId8"/>
    <p:sldId id="279" r:id="rId9"/>
    <p:sldId id="280" r:id="rId10"/>
    <p:sldId id="283" r:id="rId11"/>
    <p:sldId id="282" r:id="rId12"/>
    <p:sldId id="281" r:id="rId13"/>
    <p:sldId id="28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4631"/>
  </p:normalViewPr>
  <p:slideViewPr>
    <p:cSldViewPr snapToGrid="0" snapToObjects="1">
      <p:cViewPr>
        <p:scale>
          <a:sx n="71" d="100"/>
          <a:sy n="71" d="100"/>
        </p:scale>
        <p:origin x="116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BBC2F-2AB5-3640-87B8-97CDFCBCF8CB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DAC2F-1B0B-204D-A166-9C968A224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Characterization of Transfer RNA Modification  Patterns</a:t>
            </a:r>
            <a:r>
              <a:rPr lang="en-US" dirty="0"/>
              <a:t> </a:t>
            </a:r>
            <a:r>
              <a:rPr lang="en-US" dirty="0" smtClean="0"/>
              <a:t>in a recoded organism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Alex Leath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0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Chromatography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916" y="764373"/>
            <a:ext cx="5203885" cy="57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21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06275"/>
            <a:ext cx="8610600" cy="1293028"/>
          </a:xfrm>
        </p:spPr>
        <p:txBody>
          <a:bodyPr/>
          <a:lstStyle/>
          <a:p>
            <a:r>
              <a:rPr lang="en-US" dirty="0" smtClean="0"/>
              <a:t>Mass Spectrometry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20" y="1799303"/>
            <a:ext cx="6677455" cy="44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4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0373" y="572644"/>
            <a:ext cx="12568084" cy="1293028"/>
          </a:xfrm>
        </p:spPr>
        <p:txBody>
          <a:bodyPr/>
          <a:lstStyle/>
          <a:p>
            <a:r>
              <a:rPr lang="en-US" dirty="0" smtClean="0"/>
              <a:t>Liquid Chromatography-</a:t>
            </a:r>
            <a:br>
              <a:rPr lang="en-US" dirty="0" smtClean="0"/>
            </a:br>
            <a:r>
              <a:rPr lang="en-US" dirty="0" smtClean="0"/>
              <a:t>Mass Spectrometry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99" y="2057401"/>
            <a:ext cx="7212672" cy="40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1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435" y="1774348"/>
            <a:ext cx="3137647" cy="4365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60" y="1774348"/>
            <a:ext cx="5608677" cy="43654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90482" y="481320"/>
            <a:ext cx="8610600" cy="1293028"/>
          </a:xfrm>
        </p:spPr>
        <p:txBody>
          <a:bodyPr/>
          <a:lstStyle/>
          <a:p>
            <a:r>
              <a:rPr lang="en-US" dirty="0" smtClean="0"/>
              <a:t>LC-MS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3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Concerns?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5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240804"/>
            <a:ext cx="10112477" cy="1293028"/>
          </a:xfrm>
        </p:spPr>
        <p:txBody>
          <a:bodyPr/>
          <a:lstStyle/>
          <a:p>
            <a:r>
              <a:rPr lang="en-US" dirty="0" smtClean="0"/>
              <a:t>Biosecurity and Biocontainment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3" y="1533832"/>
            <a:ext cx="2319594" cy="2319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3" y="4207388"/>
            <a:ext cx="3423660" cy="2420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1252714"/>
            <a:ext cx="71279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Innovations that improve agricultural yields will require safety and security in synthetic biology.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Investments in greater food security overseas will improve national </a:t>
            </a:r>
            <a:r>
              <a:rPr lang="en-US" sz="2800" dirty="0"/>
              <a:t>s</a:t>
            </a:r>
            <a:r>
              <a:rPr lang="en-US" sz="2800" dirty="0" smtClean="0"/>
              <a:t>ecurity at home.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Prevent genetic interactions.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794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55" y="764373"/>
            <a:ext cx="11093245" cy="1293028"/>
          </a:xfrm>
        </p:spPr>
        <p:txBody>
          <a:bodyPr/>
          <a:lstStyle/>
          <a:p>
            <a:r>
              <a:rPr lang="en-US" dirty="0" smtClean="0"/>
              <a:t>What can Synthetic </a:t>
            </a:r>
            <a:r>
              <a:rPr lang="en-US" smtClean="0"/>
              <a:t>Biology Provide: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</a:p>
          <a:p>
            <a:endParaRPr lang="en-US" dirty="0"/>
          </a:p>
          <a:p>
            <a:r>
              <a:rPr lang="en-US" dirty="0" smtClean="0"/>
              <a:t>Security</a:t>
            </a:r>
          </a:p>
          <a:p>
            <a:endParaRPr lang="en-US" dirty="0"/>
          </a:p>
          <a:p>
            <a:r>
              <a:rPr lang="en-US" dirty="0" smtClean="0"/>
              <a:t>Intellectual Property Protection</a:t>
            </a:r>
          </a:p>
          <a:p>
            <a:endParaRPr lang="en-US" dirty="0"/>
          </a:p>
          <a:p>
            <a:r>
              <a:rPr lang="en-US" dirty="0" smtClean="0"/>
              <a:t>Accepted International Standards for Synthetic Biology</a:t>
            </a:r>
          </a:p>
        </p:txBody>
      </p:sp>
    </p:spTree>
    <p:extLst>
      <p:ext uri="{BB962C8B-B14F-4D97-AF65-F5344CB8AC3E}">
        <p14:creationId xmlns:p14="http://schemas.microsoft.com/office/powerpoint/2010/main" val="140258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want to DO: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We want to prevent genes from spreading into organisms in the environment from our recombinant and synthetic organisms.</a:t>
            </a:r>
          </a:p>
          <a:p>
            <a:endParaRPr lang="en-US" sz="2400" dirty="0" smtClean="0"/>
          </a:p>
          <a:p>
            <a:r>
              <a:rPr lang="en-US" sz="2400" dirty="0" smtClean="0"/>
              <a:t>We want a way to know and trace if a gene discovered in the environment came from a recombinant or synthetic organism.</a:t>
            </a:r>
          </a:p>
          <a:p>
            <a:endParaRPr lang="en-US" sz="2400" dirty="0" smtClean="0"/>
          </a:p>
          <a:p>
            <a:r>
              <a:rPr lang="en-US" sz="2400" dirty="0" smtClean="0"/>
              <a:t>We want to build organisms that interact minimally with nature outside of the  intended design parameters.</a:t>
            </a:r>
          </a:p>
          <a:p>
            <a:endParaRPr lang="en-US" sz="2400" dirty="0" smtClean="0"/>
          </a:p>
          <a:p>
            <a:r>
              <a:rPr lang="en-US" sz="2400" dirty="0" smtClean="0"/>
              <a:t> To do this we must develop orthogonal biological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98" y="1990163"/>
            <a:ext cx="5326149" cy="4308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3929" y="1253035"/>
            <a:ext cx="547714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800" dirty="0"/>
              <a:t>R</a:t>
            </a:r>
            <a:r>
              <a:rPr lang="en-US" sz="2800" dirty="0" smtClean="0"/>
              <a:t>eassigning  every instance of a specific codon in genome.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The </a:t>
            </a:r>
            <a:r>
              <a:rPr lang="en-US" sz="2800" dirty="0" err="1" smtClean="0"/>
              <a:t>tRNA</a:t>
            </a:r>
            <a:r>
              <a:rPr lang="en-US" sz="2800" dirty="0" smtClean="0"/>
              <a:t> and aminoacyl </a:t>
            </a:r>
            <a:r>
              <a:rPr lang="en-US" sz="2800" dirty="0" err="1" smtClean="0"/>
              <a:t>tRNA</a:t>
            </a:r>
            <a:r>
              <a:rPr lang="en-US" sz="2800" dirty="0" smtClean="0"/>
              <a:t> synthase genes removed from the genome.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Orthogonal </a:t>
            </a:r>
            <a:r>
              <a:rPr lang="en-US" sz="2800" dirty="0" err="1" smtClean="0"/>
              <a:t>tRNA</a:t>
            </a:r>
            <a:r>
              <a:rPr lang="en-US" sz="2800" dirty="0" smtClean="0"/>
              <a:t> and aminoacyl </a:t>
            </a:r>
            <a:r>
              <a:rPr lang="en-US" sz="2800" dirty="0" err="1" smtClean="0"/>
              <a:t>tRNA</a:t>
            </a:r>
            <a:r>
              <a:rPr lang="en-US" sz="2800" dirty="0" smtClean="0"/>
              <a:t> synthase can be inserted. </a:t>
            </a:r>
            <a:endParaRPr lang="en-US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02309" y="390312"/>
            <a:ext cx="8610600" cy="1293028"/>
          </a:xfrm>
        </p:spPr>
        <p:txBody>
          <a:bodyPr/>
          <a:lstStyle/>
          <a:p>
            <a:r>
              <a:rPr lang="en-US" dirty="0" smtClean="0"/>
              <a:t>Scrambling the Genetic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94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071" y="764373"/>
            <a:ext cx="9869129" cy="1293028"/>
          </a:xfrm>
        </p:spPr>
        <p:txBody>
          <a:bodyPr/>
          <a:lstStyle/>
          <a:p>
            <a:r>
              <a:rPr lang="en-US" dirty="0" smtClean="0"/>
              <a:t>Central Experimental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Does the removal of a specific codon from the entirety of a bacterial genome result in correlated changes to </a:t>
            </a:r>
            <a:r>
              <a:rPr lang="en-US" sz="3600" dirty="0" err="1"/>
              <a:t>tRNA</a:t>
            </a:r>
            <a:r>
              <a:rPr lang="en-US" sz="3600" dirty="0"/>
              <a:t> </a:t>
            </a:r>
            <a:r>
              <a:rPr lang="en-US" sz="3600" dirty="0" smtClean="0"/>
              <a:t>modifications for </a:t>
            </a:r>
            <a:r>
              <a:rPr lang="en-US" sz="3600" dirty="0"/>
              <a:t>a foreign </a:t>
            </a:r>
            <a:r>
              <a:rPr lang="en-US" sz="3600" dirty="0" err="1"/>
              <a:t>tRNA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310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tRNA</a:t>
            </a:r>
            <a:r>
              <a:rPr lang="en-US" dirty="0"/>
              <a:t> modifications UUA codon for </a:t>
            </a:r>
            <a:r>
              <a:rPr lang="en-US" dirty="0" smtClean="0"/>
              <a:t>Leucine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 err="1" smtClean="0"/>
              <a:t>tRNA</a:t>
            </a:r>
            <a:r>
              <a:rPr lang="en-US" dirty="0" smtClean="0"/>
              <a:t> gene </a:t>
            </a:r>
            <a:r>
              <a:rPr lang="en-US" dirty="0"/>
              <a:t>from Arabidopsis </a:t>
            </a:r>
            <a:r>
              <a:rPr lang="en-US" dirty="0" smtClean="0"/>
              <a:t>inserted into E. coli.</a:t>
            </a:r>
          </a:p>
          <a:p>
            <a:endParaRPr lang="en-US" dirty="0"/>
          </a:p>
          <a:p>
            <a:r>
              <a:rPr lang="en-US" dirty="0" smtClean="0"/>
              <a:t>Grow recoded E. coli, rE.coli-57. Grow parent strain, </a:t>
            </a:r>
            <a:r>
              <a:rPr lang="en-US" dirty="0"/>
              <a:t>E. coli </a:t>
            </a:r>
            <a:r>
              <a:rPr lang="en-US" dirty="0" smtClean="0"/>
              <a:t>MDS42 as control.</a:t>
            </a:r>
          </a:p>
          <a:p>
            <a:endParaRPr lang="en-US" dirty="0"/>
          </a:p>
          <a:p>
            <a:r>
              <a:rPr lang="en-US" dirty="0" smtClean="0"/>
              <a:t>Isolate </a:t>
            </a:r>
            <a:r>
              <a:rPr lang="en-US" dirty="0" err="1" smtClean="0"/>
              <a:t>tRNA</a:t>
            </a:r>
            <a:r>
              <a:rPr lang="en-US" dirty="0" smtClean="0"/>
              <a:t> of interest from recoded organism and control organism.</a:t>
            </a:r>
          </a:p>
          <a:p>
            <a:endParaRPr lang="en-US" dirty="0"/>
          </a:p>
          <a:p>
            <a:r>
              <a:rPr lang="en-US" dirty="0" smtClean="0"/>
              <a:t>Characterize the </a:t>
            </a:r>
            <a:r>
              <a:rPr lang="en-US" dirty="0" err="1" smtClean="0"/>
              <a:t>tRNA</a:t>
            </a:r>
            <a:r>
              <a:rPr lang="en-US" dirty="0" smtClean="0"/>
              <a:t> modifications in both by Liquid Chromatography/ Mass Spectrometry.</a:t>
            </a:r>
          </a:p>
        </p:txBody>
      </p:sp>
    </p:spTree>
    <p:extLst>
      <p:ext uri="{BB962C8B-B14F-4D97-AF65-F5344CB8AC3E}">
        <p14:creationId xmlns:p14="http://schemas.microsoft.com/office/powerpoint/2010/main" val="59391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413" y="410411"/>
            <a:ext cx="10990006" cy="1293028"/>
          </a:xfrm>
        </p:spPr>
        <p:txBody>
          <a:bodyPr/>
          <a:lstStyle/>
          <a:p>
            <a:r>
              <a:rPr lang="en-US" dirty="0" smtClean="0"/>
              <a:t> Grow e. Coli Strain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35277" y="1703439"/>
            <a:ext cx="73594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Department of Genetics, Harvard Medical School, Boston, MA in the laboratory of George M. Church 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rE.coli-57 has a 57 Codon Genome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UUA </a:t>
            </a:r>
            <a:r>
              <a:rPr lang="en-US" sz="2400" dirty="0"/>
              <a:t>(</a:t>
            </a:r>
            <a:r>
              <a:rPr lang="en-US" sz="2400" dirty="0" err="1"/>
              <a:t>Leu</a:t>
            </a:r>
            <a:r>
              <a:rPr lang="en-US" sz="2400" dirty="0"/>
              <a:t> </a:t>
            </a:r>
            <a:r>
              <a:rPr lang="en-US" sz="2400" dirty="0" smtClean="0"/>
              <a:t>) will be investigated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UUA Leucine </a:t>
            </a:r>
            <a:r>
              <a:rPr lang="en-US" sz="2400" dirty="0" err="1"/>
              <a:t>tRNA</a:t>
            </a:r>
            <a:r>
              <a:rPr lang="en-US" sz="2400" dirty="0"/>
              <a:t> gene from Arabidopsis </a:t>
            </a:r>
            <a:r>
              <a:rPr lang="en-US" sz="2400" dirty="0" smtClean="0"/>
              <a:t>thaliana will be inserted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45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742" y="495432"/>
            <a:ext cx="8610600" cy="1293028"/>
          </a:xfrm>
        </p:spPr>
        <p:txBody>
          <a:bodyPr/>
          <a:lstStyle/>
          <a:p>
            <a:r>
              <a:rPr lang="en-US" dirty="0" smtClean="0"/>
              <a:t>TRNA Isolation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04" y="1326776"/>
            <a:ext cx="3971528" cy="48982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6078070" y="2075331"/>
            <a:ext cx="50919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pull-down assay using </a:t>
            </a:r>
            <a:r>
              <a:rPr lang="en-US" sz="2800" dirty="0" err="1"/>
              <a:t>Dynabeads</a:t>
            </a:r>
            <a:r>
              <a:rPr lang="en-US" sz="2800" dirty="0"/>
              <a:t> (Invitrogen) 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tRNA</a:t>
            </a:r>
            <a:r>
              <a:rPr lang="en-US" sz="2800" dirty="0" smtClean="0"/>
              <a:t> </a:t>
            </a:r>
            <a:r>
              <a:rPr lang="en-US" sz="2800" dirty="0"/>
              <a:t>for the UUA codon of Leucine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UUA </a:t>
            </a:r>
            <a:r>
              <a:rPr lang="en-US" sz="2800" dirty="0"/>
              <a:t>Leucine </a:t>
            </a:r>
            <a:r>
              <a:rPr lang="en-US" sz="2800" dirty="0" err="1" smtClean="0"/>
              <a:t>tRNA</a:t>
            </a:r>
            <a:r>
              <a:rPr lang="en-US" sz="2800" dirty="0" smtClean="0"/>
              <a:t> from Arabidopsis thaliana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164137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279</TotalTime>
  <Words>348</Words>
  <Application>Microsoft Macintosh PowerPoint</Application>
  <PresentationFormat>Widescreen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Century Gothic</vt:lpstr>
      <vt:lpstr>Vapor Trail</vt:lpstr>
      <vt:lpstr>Characterization of Transfer RNA Modification  Patterns in a recoded organism</vt:lpstr>
      <vt:lpstr>Biosecurity and Biocontainment </vt:lpstr>
      <vt:lpstr>What can Synthetic Biology Provide:</vt:lpstr>
      <vt:lpstr>What do We want to DO:</vt:lpstr>
      <vt:lpstr>Scrambling the Genetic Code</vt:lpstr>
      <vt:lpstr>Central Experimental Question</vt:lpstr>
      <vt:lpstr>Experiment overview</vt:lpstr>
      <vt:lpstr> Grow e. Coli Strain</vt:lpstr>
      <vt:lpstr>TRNA Isolation</vt:lpstr>
      <vt:lpstr>Chromatography</vt:lpstr>
      <vt:lpstr>Mass Spectrometry</vt:lpstr>
      <vt:lpstr>Liquid Chromatography- Mass Spectrometry</vt:lpstr>
      <vt:lpstr>LC-MS Results</vt:lpstr>
      <vt:lpstr>Questions and Concerns?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Transfer RNA Modifications  Patterns in a recoded organism</dc:title>
  <dc:creator>Alexander Leath</dc:creator>
  <cp:lastModifiedBy>Alexander Leath</cp:lastModifiedBy>
  <cp:revision>42</cp:revision>
  <dcterms:created xsi:type="dcterms:W3CDTF">2017-05-03T01:41:04Z</dcterms:created>
  <dcterms:modified xsi:type="dcterms:W3CDTF">2017-05-09T16:29:14Z</dcterms:modified>
</cp:coreProperties>
</file>