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61" d="100"/>
          <a:sy n="61" d="100"/>
        </p:scale>
        <p:origin x="-6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/>
              <a:t>Differences in </a:t>
            </a:r>
            <a:r>
              <a:rPr lang="en-US" sz="4400" b="1" dirty="0" err="1"/>
              <a:t>GTPase</a:t>
            </a:r>
            <a:r>
              <a:rPr lang="en-US" sz="4400" b="1" dirty="0"/>
              <a:t> Hydrolysis rates of developmentally regulated </a:t>
            </a:r>
            <a:r>
              <a:rPr lang="en-US" sz="4400" b="1" dirty="0" err="1"/>
              <a:t>rRNAs</a:t>
            </a:r>
            <a:r>
              <a:rPr lang="en-US" sz="4400" b="1" dirty="0"/>
              <a:t> of Plasmodium Falciparum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EJ </a:t>
            </a:r>
            <a:r>
              <a:rPr lang="en-US" dirty="0" err="1"/>
              <a:t>Kochis</a:t>
            </a:r>
            <a:r>
              <a:rPr lang="en-US" dirty="0"/>
              <a:t> </a:t>
            </a:r>
          </a:p>
          <a:p>
            <a:r>
              <a:rPr lang="en-US" dirty="0" err="1"/>
              <a:t>Shozo</a:t>
            </a:r>
            <a:r>
              <a:rPr lang="en-US" dirty="0"/>
              <a:t> Ozaki - Mentor</a:t>
            </a:r>
          </a:p>
        </p:txBody>
      </p:sp>
    </p:spTree>
    <p:extLst>
      <p:ext uri="{BB962C8B-B14F-4D97-AF65-F5344CB8AC3E}">
        <p14:creationId xmlns:p14="http://schemas.microsoft.com/office/powerpoint/2010/main" val="373824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 extraction and Sequencing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03740"/>
            <a:ext cx="8946541" cy="4195481"/>
          </a:xfrm>
        </p:spPr>
        <p:txBody>
          <a:bodyPr/>
          <a:lstStyle/>
          <a:p>
            <a:r>
              <a:rPr lang="en-US" sz="2400" dirty="0"/>
              <a:t>Total yeast RNA will be extracted with </a:t>
            </a:r>
            <a:r>
              <a:rPr lang="en-US" sz="2400" dirty="0" err="1"/>
              <a:t>RiboPure</a:t>
            </a:r>
            <a:r>
              <a:rPr lang="en-US" sz="2400" dirty="0"/>
              <a:t> Kit from </a:t>
            </a:r>
            <a:r>
              <a:rPr lang="en-US" sz="2400" dirty="0" err="1"/>
              <a:t>ThermoFisher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RNA will be sequenced via primer extension to determine presence of A type and S type </a:t>
            </a:r>
          </a:p>
          <a:p>
            <a:endParaRPr lang="en-US" sz="2400" dirty="0"/>
          </a:p>
          <a:p>
            <a:r>
              <a:rPr lang="en-US" sz="2400" dirty="0"/>
              <a:t>This will confirm presence of A type and S type with no wild type present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5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28340"/>
            <a:ext cx="9404723" cy="1400530"/>
          </a:xfrm>
        </p:spPr>
        <p:txBody>
          <a:bodyPr/>
          <a:lstStyle/>
          <a:p>
            <a:r>
              <a:rPr lang="en-US" dirty="0"/>
              <a:t>Ideal Sequencing and PCR results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828605"/>
            <a:ext cx="9351146" cy="2727418"/>
          </a:xfrm>
        </p:spPr>
      </p:pic>
      <p:sp>
        <p:nvSpPr>
          <p:cNvPr id="6" name="Arrow: Up 5"/>
          <p:cNvSpPr/>
          <p:nvPr/>
        </p:nvSpPr>
        <p:spPr>
          <a:xfrm rot="1860906">
            <a:off x="1556084" y="2932126"/>
            <a:ext cx="449179" cy="12439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111" y="4009145"/>
            <a:ext cx="4407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 nucleotide difference built into wild type primer to differentiate between wildtype, A and 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48" y="4823568"/>
            <a:ext cx="6639852" cy="2029108"/>
          </a:xfrm>
          <a:prstGeom prst="rect">
            <a:avLst/>
          </a:prstGeom>
        </p:spPr>
      </p:pic>
      <p:sp>
        <p:nvSpPr>
          <p:cNvPr id="11" name="Arrow: Right 10"/>
          <p:cNvSpPr/>
          <p:nvPr/>
        </p:nvSpPr>
        <p:spPr>
          <a:xfrm rot="19610470">
            <a:off x="5410411" y="5649028"/>
            <a:ext cx="528965" cy="378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/>
          <p:cNvSpPr/>
          <p:nvPr/>
        </p:nvSpPr>
        <p:spPr>
          <a:xfrm>
            <a:off x="5348472" y="6141086"/>
            <a:ext cx="528965" cy="371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6769769" y="5648085"/>
            <a:ext cx="320842" cy="11103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02211" y="5527282"/>
            <a:ext cx="3701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 nucleotide difference apparent and wildtype is not found after FOA+ selection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9737558" y="6326956"/>
            <a:ext cx="1427747" cy="18587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44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7982286" cy="1400530"/>
          </a:xfrm>
        </p:spPr>
        <p:txBody>
          <a:bodyPr/>
          <a:lstStyle/>
          <a:p>
            <a:r>
              <a:rPr lang="en-US" dirty="0" err="1"/>
              <a:t>Gloassay</a:t>
            </a:r>
            <a:r>
              <a:rPr lang="en-US" dirty="0"/>
              <a:t> used to measuring </a:t>
            </a:r>
            <a:r>
              <a:rPr lang="en-US" dirty="0" err="1"/>
              <a:t>GTPase</a:t>
            </a:r>
            <a:r>
              <a:rPr lang="en-US" dirty="0"/>
              <a:t> rate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425825" cy="4195481"/>
          </a:xfrm>
        </p:spPr>
        <p:txBody>
          <a:bodyPr>
            <a:normAutofit/>
          </a:bodyPr>
          <a:lstStyle/>
          <a:p>
            <a:r>
              <a:rPr lang="en-US" sz="3200" dirty="0"/>
              <a:t>Works by converting any leftover GTP into ATP </a:t>
            </a:r>
          </a:p>
          <a:p>
            <a:r>
              <a:rPr lang="en-US" sz="3200" dirty="0"/>
              <a:t>The ATP is formed then detected using a luciferase recombinant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42" y="0"/>
            <a:ext cx="39463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2982" y="5454969"/>
            <a:ext cx="1960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GTP Hydrolysis</a:t>
            </a:r>
          </a:p>
        </p:txBody>
      </p:sp>
      <p:sp>
        <p:nvSpPr>
          <p:cNvPr id="6" name="Arrow: Up 5"/>
          <p:cNvSpPr/>
          <p:nvPr/>
        </p:nvSpPr>
        <p:spPr>
          <a:xfrm>
            <a:off x="978568" y="5390147"/>
            <a:ext cx="352927" cy="41709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46874" y="5436968"/>
            <a:ext cx="757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ATP</a:t>
            </a:r>
          </a:p>
        </p:txBody>
      </p:sp>
      <p:sp>
        <p:nvSpPr>
          <p:cNvPr id="8" name="Arrow: Down 7"/>
          <p:cNvSpPr/>
          <p:nvPr/>
        </p:nvSpPr>
        <p:spPr>
          <a:xfrm>
            <a:off x="3922839" y="5454969"/>
            <a:ext cx="402578" cy="439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/>
          <p:cNvSpPr/>
          <p:nvPr/>
        </p:nvSpPr>
        <p:spPr>
          <a:xfrm>
            <a:off x="5100215" y="5436968"/>
            <a:ext cx="364685" cy="454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1748" y="5438274"/>
            <a:ext cx="2406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Light Produced</a:t>
            </a:r>
          </a:p>
        </p:txBody>
      </p:sp>
      <p:sp>
        <p:nvSpPr>
          <p:cNvPr id="11" name="Equals 10"/>
          <p:cNvSpPr/>
          <p:nvPr/>
        </p:nvSpPr>
        <p:spPr>
          <a:xfrm>
            <a:off x="3383711" y="5470358"/>
            <a:ext cx="432513" cy="384721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2981" y="6063733"/>
            <a:ext cx="1960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GTP Hydrolysis</a:t>
            </a:r>
          </a:p>
        </p:txBody>
      </p:sp>
      <p:sp>
        <p:nvSpPr>
          <p:cNvPr id="13" name="Arrow: Down 12"/>
          <p:cNvSpPr/>
          <p:nvPr/>
        </p:nvSpPr>
        <p:spPr>
          <a:xfrm>
            <a:off x="978568" y="6063733"/>
            <a:ext cx="352927" cy="384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s 13"/>
          <p:cNvSpPr/>
          <p:nvPr/>
        </p:nvSpPr>
        <p:spPr>
          <a:xfrm>
            <a:off x="3368774" y="6079122"/>
            <a:ext cx="432513" cy="384721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Up 14"/>
          <p:cNvSpPr/>
          <p:nvPr/>
        </p:nvSpPr>
        <p:spPr>
          <a:xfrm>
            <a:off x="3951476" y="6107468"/>
            <a:ext cx="352927" cy="41709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/>
          <p:cNvSpPr/>
          <p:nvPr/>
        </p:nvSpPr>
        <p:spPr>
          <a:xfrm>
            <a:off x="5111974" y="6091753"/>
            <a:ext cx="352927" cy="41709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64901" y="6162310"/>
            <a:ext cx="2406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Light Produced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04403" y="6148372"/>
            <a:ext cx="757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177378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Results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0317" y="1168867"/>
            <a:ext cx="7531683" cy="3056977"/>
          </a:xfrm>
        </p:spPr>
      </p:pic>
      <p:sp>
        <p:nvSpPr>
          <p:cNvPr id="6" name="TextBox 5"/>
          <p:cNvSpPr txBox="1"/>
          <p:nvPr/>
        </p:nvSpPr>
        <p:spPr>
          <a:xfrm>
            <a:off x="646111" y="1645572"/>
            <a:ext cx="41258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is likely both types will have similar </a:t>
            </a:r>
            <a:r>
              <a:rPr lang="en-US" sz="2800" dirty="0" err="1"/>
              <a:t>GTPase</a:t>
            </a:r>
            <a:r>
              <a:rPr lang="en-US" sz="2800" dirty="0"/>
              <a:t> hydrolysis rates</a:t>
            </a:r>
          </a:p>
          <a:p>
            <a:endParaRPr lang="en-US" sz="2800"/>
          </a:p>
          <a:p>
            <a:r>
              <a:rPr lang="en-US" sz="2800" dirty="0"/>
              <a:t>However, if the results match with </a:t>
            </a:r>
            <a:r>
              <a:rPr lang="en-US" sz="2800" dirty="0" err="1"/>
              <a:t>Velichutina</a:t>
            </a:r>
            <a:r>
              <a:rPr lang="en-US" sz="2800" dirty="0"/>
              <a:t> then it is possible S type could have lower rate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316" y="4226646"/>
            <a:ext cx="7531683" cy="2533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326" y="6432884"/>
            <a:ext cx="5996454" cy="3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5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Implications and confounding variables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2068961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/>
              <a:t>If one type is found to be far more efficient it could be a good target for drug therapy </a:t>
            </a:r>
          </a:p>
          <a:p>
            <a:r>
              <a:rPr lang="en-US" sz="2400" dirty="0"/>
              <a:t>Knocking out the more efficient </a:t>
            </a:r>
            <a:r>
              <a:rPr lang="en-US" sz="2400" dirty="0" err="1"/>
              <a:t>rRNA</a:t>
            </a:r>
            <a:r>
              <a:rPr lang="en-US" sz="2400" dirty="0"/>
              <a:t> could hinder the fitness of plasmodium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Velichutina</a:t>
            </a:r>
            <a:r>
              <a:rPr lang="en-US" sz="2400" dirty="0"/>
              <a:t> was not able to properly grow S type colonies, that could happen in this experiment. </a:t>
            </a:r>
          </a:p>
          <a:p>
            <a:r>
              <a:rPr lang="en-US" sz="2400" dirty="0"/>
              <a:t>I would need to find another way to isolate S type </a:t>
            </a:r>
            <a:r>
              <a:rPr lang="en-US" sz="2400" dirty="0" err="1"/>
              <a:t>rRNA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0013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586" y="3384412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Thank you for your time!</a:t>
            </a:r>
          </a:p>
        </p:txBody>
      </p:sp>
    </p:spTree>
    <p:extLst>
      <p:ext uri="{BB962C8B-B14F-4D97-AF65-F5344CB8AC3E}">
        <p14:creationId xmlns:p14="http://schemas.microsoft.com/office/powerpoint/2010/main" val="1320667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52982"/>
            <a:ext cx="10928267" cy="550449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CDC. "CDC and Malaria." </a:t>
            </a:r>
            <a:r>
              <a:rPr lang="en-US" sz="3400" i="1" dirty="0"/>
              <a:t>Internal Medicine News</a:t>
            </a:r>
            <a:r>
              <a:rPr lang="en-US" sz="3400" dirty="0"/>
              <a:t> 38.4 (2016): 68.</a:t>
            </a:r>
            <a:r>
              <a:rPr lang="en-US" sz="3400" i="1" dirty="0"/>
              <a:t>CDC and Malaria</a:t>
            </a:r>
            <a:r>
              <a:rPr lang="en-US" sz="3400" dirty="0"/>
              <a:t>. Web. 29 Apr. 	2017.</a:t>
            </a:r>
          </a:p>
          <a:p>
            <a:r>
              <a:rPr lang="en-US" sz="3400" dirty="0" err="1"/>
              <a:t>Chernoff</a:t>
            </a:r>
            <a:r>
              <a:rPr lang="en-US" sz="3400" dirty="0"/>
              <a:t> YO, Vincent A, </a:t>
            </a:r>
            <a:r>
              <a:rPr lang="en-US" sz="3400" dirty="0" err="1"/>
              <a:t>Liebman</a:t>
            </a:r>
            <a:r>
              <a:rPr lang="en-US" sz="3400" dirty="0"/>
              <a:t> SW+ 1994+ Mutations in eukaryotic 18S ribosomal RNA affect 	translational fidelity and resistance to aminoglycoside antibiotics+ EMBO J 13:906–913+</a:t>
            </a:r>
          </a:p>
          <a:p>
            <a:r>
              <a:rPr lang="en-US" sz="3400" dirty="0"/>
              <a:t> </a:t>
            </a:r>
          </a:p>
          <a:p>
            <a:r>
              <a:rPr lang="en-US" sz="3400" dirty="0"/>
              <a:t>Cui, </a:t>
            </a:r>
            <a:r>
              <a:rPr lang="en-US" sz="3400" dirty="0" err="1"/>
              <a:t>Liwang</a:t>
            </a:r>
            <a:r>
              <a:rPr lang="en-US" sz="3400" dirty="0"/>
              <a:t>, Scott Lindner, and Jun Miao. "Translational Regulation during Stage Transitions in 	Malaria Parasites." </a:t>
            </a:r>
            <a:r>
              <a:rPr lang="en-US" sz="3400" i="1" dirty="0"/>
              <a:t>Annals of the New York Academy of Sciences</a:t>
            </a:r>
            <a:r>
              <a:rPr lang="en-US" sz="3400" dirty="0"/>
              <a:t>1342.1 (2014): 1-9. 	Web.</a:t>
            </a:r>
          </a:p>
          <a:p>
            <a:r>
              <a:rPr lang="en-US" sz="3400" dirty="0"/>
              <a:t>Li, Jun, Robin R. </a:t>
            </a:r>
            <a:r>
              <a:rPr lang="en-US" sz="3400" dirty="0" err="1"/>
              <a:t>Gutell</a:t>
            </a:r>
            <a:r>
              <a:rPr lang="en-US" sz="3400" dirty="0"/>
              <a:t>, Simon H. </a:t>
            </a:r>
            <a:r>
              <a:rPr lang="en-US" sz="3400" dirty="0" err="1"/>
              <a:t>Damberger</a:t>
            </a:r>
            <a:r>
              <a:rPr lang="en-US" sz="3400" dirty="0"/>
              <a:t>, Robert A. </a:t>
            </a:r>
            <a:r>
              <a:rPr lang="en-US" sz="3400" dirty="0" err="1"/>
              <a:t>Wirtz</a:t>
            </a:r>
            <a:r>
              <a:rPr lang="en-US" sz="3400" dirty="0"/>
              <a:t>, Jessica C. Kissinger, </a:t>
            </a:r>
            <a:r>
              <a:rPr lang="en-US" sz="3400" dirty="0" err="1"/>
              <a:t>M.john</a:t>
            </a:r>
            <a:r>
              <a:rPr lang="en-US" sz="3400" dirty="0"/>
              <a:t> 	Rogers, 	</a:t>
            </a:r>
            <a:r>
              <a:rPr lang="en-US" sz="3400" dirty="0" err="1"/>
              <a:t>Jetsumon</a:t>
            </a:r>
            <a:r>
              <a:rPr lang="en-US" sz="3400" dirty="0"/>
              <a:t> </a:t>
            </a:r>
            <a:r>
              <a:rPr lang="en-US" sz="3400" dirty="0" err="1"/>
              <a:t>Sattabongkot</a:t>
            </a:r>
            <a:r>
              <a:rPr lang="en-US" sz="3400" dirty="0"/>
              <a:t>, and Thomas F. </a:t>
            </a:r>
            <a:r>
              <a:rPr lang="en-US" sz="3400" dirty="0" err="1"/>
              <a:t>Mccutchan</a:t>
            </a:r>
            <a:r>
              <a:rPr lang="en-US" sz="3400" dirty="0"/>
              <a:t>. "Regulation and Trafficking 	of Three 	Distinct 18 S Ribosomal RNAs during Development of the Malaria Parasite." </a:t>
            </a:r>
            <a:r>
              <a:rPr lang="en-US" sz="3400" i="1" dirty="0"/>
              <a:t>Journal of 	Molecular Biology</a:t>
            </a:r>
            <a:r>
              <a:rPr lang="en-US" sz="3400" dirty="0"/>
              <a:t> 269.2 (1997): 203-13. Web. </a:t>
            </a:r>
          </a:p>
          <a:p>
            <a:r>
              <a:rPr lang="en-US" sz="3400" dirty="0"/>
              <a:t>Mondal, </a:t>
            </a:r>
            <a:r>
              <a:rPr lang="en-US" sz="3400" dirty="0" err="1"/>
              <a:t>Subhanjan</a:t>
            </a:r>
            <a:r>
              <a:rPr lang="en-US" sz="3400" dirty="0"/>
              <a:t>, Kevin Hsiao, and Said A. </a:t>
            </a:r>
            <a:r>
              <a:rPr lang="en-US" sz="3400" dirty="0" err="1"/>
              <a:t>Goueli</a:t>
            </a:r>
            <a:r>
              <a:rPr lang="en-US" sz="3400" dirty="0"/>
              <a:t>. “A Homogenous Bioluminescent System for 	Measuring </a:t>
            </a:r>
            <a:r>
              <a:rPr lang="en-US" sz="3400" dirty="0" err="1"/>
              <a:t>GTPase</a:t>
            </a:r>
            <a:r>
              <a:rPr lang="en-US" sz="3400" dirty="0"/>
              <a:t>, </a:t>
            </a:r>
            <a:r>
              <a:rPr lang="en-US" sz="3400" dirty="0" err="1"/>
              <a:t>GTPase</a:t>
            </a:r>
            <a:r>
              <a:rPr lang="en-US" sz="3400" dirty="0"/>
              <a:t> Activating Protein, and Guanine Nucleotide Exchange Factor 	Activities.” </a:t>
            </a:r>
            <a:r>
              <a:rPr lang="en-US" sz="3400" i="1" dirty="0"/>
              <a:t>Assay and Drug Development Technologies</a:t>
            </a:r>
            <a:r>
              <a:rPr lang="en-US" sz="3400" dirty="0"/>
              <a:t> 13.8 (2015): 444–455. </a:t>
            </a:r>
            <a:r>
              <a:rPr lang="en-US" sz="3400" i="1" dirty="0"/>
              <a:t>PMC</a:t>
            </a:r>
            <a:r>
              <a:rPr lang="en-US" sz="3400" dirty="0"/>
              <a:t>. Web. 16 	Mar. 2017.</a:t>
            </a:r>
          </a:p>
          <a:p>
            <a:r>
              <a:rPr lang="en-US" sz="3400" dirty="0" err="1"/>
              <a:t>Spaendonk</a:t>
            </a:r>
            <a:r>
              <a:rPr lang="en-US" sz="3400" dirty="0"/>
              <a:t>, R. M. L. Van, J. </a:t>
            </a:r>
            <a:r>
              <a:rPr lang="en-US" sz="3400" dirty="0" err="1"/>
              <a:t>Ramesar</a:t>
            </a:r>
            <a:r>
              <a:rPr lang="en-US" sz="3400" dirty="0"/>
              <a:t>, A. Van </a:t>
            </a:r>
            <a:r>
              <a:rPr lang="en-US" sz="3400" dirty="0" err="1"/>
              <a:t>Wigcheren</a:t>
            </a:r>
            <a:r>
              <a:rPr lang="en-US" sz="3400" dirty="0"/>
              <a:t>, W. </a:t>
            </a:r>
            <a:r>
              <a:rPr lang="en-US" sz="3400" dirty="0" err="1"/>
              <a:t>Eling</a:t>
            </a:r>
            <a:r>
              <a:rPr lang="en-US" sz="3400" dirty="0"/>
              <a:t>, A. L. </a:t>
            </a:r>
            <a:r>
              <a:rPr lang="en-US" sz="3400" dirty="0" err="1"/>
              <a:t>Beetsma</a:t>
            </a:r>
            <a:r>
              <a:rPr lang="en-US" sz="3400" dirty="0"/>
              <a:t>, G.-J. Van </a:t>
            </a:r>
            <a:r>
              <a:rPr lang="en-US" sz="3400" dirty="0" err="1"/>
              <a:t>Gemert</a:t>
            </a:r>
            <a:r>
              <a:rPr lang="en-US" sz="3400" dirty="0"/>
              <a:t>, J. 	</a:t>
            </a:r>
            <a:r>
              <a:rPr lang="en-US" sz="3400" dirty="0" err="1"/>
              <a:t>Hooghof</a:t>
            </a:r>
            <a:r>
              <a:rPr lang="en-US" sz="3400" dirty="0"/>
              <a:t>, C. J. </a:t>
            </a:r>
            <a:r>
              <a:rPr lang="en-US" sz="3400" dirty="0" err="1"/>
              <a:t>Janse</a:t>
            </a:r>
            <a:r>
              <a:rPr lang="en-US" sz="3400" dirty="0"/>
              <a:t>, and A. P. Waters. "Functional Equivalence of Structurally Distinct 	Ribosomes in the Malaria Parasite, Plasmodium </a:t>
            </a:r>
            <a:r>
              <a:rPr lang="en-US" sz="3400" dirty="0" err="1"/>
              <a:t>Berghei</a:t>
            </a:r>
            <a:r>
              <a:rPr lang="en-US" sz="3400" dirty="0"/>
              <a:t>."</a:t>
            </a:r>
            <a:r>
              <a:rPr lang="en-US" sz="3400" i="1" dirty="0"/>
              <a:t>Journal of Biological Chemistry</a:t>
            </a:r>
            <a:r>
              <a:rPr lang="en-US" sz="3400" dirty="0"/>
              <a:t> 276.25 	(2001): 22638-2647. Web.</a:t>
            </a:r>
          </a:p>
          <a:p>
            <a:r>
              <a:rPr lang="en-US" sz="3400" dirty="0"/>
              <a:t> </a:t>
            </a:r>
          </a:p>
          <a:p>
            <a:r>
              <a:rPr lang="en-US" sz="3400" dirty="0"/>
              <a:t>Teklemariam, M., A. </a:t>
            </a:r>
            <a:r>
              <a:rPr lang="en-US" sz="3400" dirty="0" err="1"/>
              <a:t>Assefa</a:t>
            </a:r>
            <a:r>
              <a:rPr lang="en-US" sz="3400" dirty="0"/>
              <a:t>, H. Mohamed, and H. Mamo. "Therapeutic Efficacy of Artemether-	lumefantrine against Uncomplicated Plasmodium Falciparum Malaria in a High-transmission 	Area in Northwest Ethiopia." </a:t>
            </a:r>
            <a:r>
              <a:rPr lang="en-US" sz="3400" i="1" dirty="0" err="1"/>
              <a:t>PloS</a:t>
            </a:r>
            <a:r>
              <a:rPr lang="en-US" sz="3400" i="1" dirty="0"/>
              <a:t> One</a:t>
            </a:r>
            <a:r>
              <a:rPr lang="en-US" sz="3400" dirty="0"/>
              <a:t> 12.4 (2017): n. </a:t>
            </a:r>
            <a:r>
              <a:rPr lang="en-US" sz="3400" dirty="0" err="1"/>
              <a:t>pag.</a:t>
            </a:r>
            <a:r>
              <a:rPr lang="en-US" sz="3400" i="1" dirty="0" err="1"/>
              <a:t>Pubmed</a:t>
            </a:r>
            <a:r>
              <a:rPr lang="en-US" sz="3400" dirty="0"/>
              <a:t>. Web. 29 Apr. 2017.</a:t>
            </a:r>
          </a:p>
          <a:p>
            <a:r>
              <a:rPr lang="en-US" sz="3400" dirty="0" err="1"/>
              <a:t>ThermoFisher</a:t>
            </a:r>
            <a:r>
              <a:rPr lang="en-US" sz="3400" dirty="0"/>
              <a:t>. "The Basics: RNA Isolation." </a:t>
            </a:r>
            <a:r>
              <a:rPr lang="en-US" sz="3400" i="1" dirty="0" err="1"/>
              <a:t>Thermo</a:t>
            </a:r>
            <a:r>
              <a:rPr lang="en-US" sz="3400" i="1" dirty="0"/>
              <a:t> Fisher Scientific</a:t>
            </a:r>
            <a:r>
              <a:rPr lang="en-US" sz="3400" dirty="0"/>
              <a:t>. </a:t>
            </a:r>
            <a:r>
              <a:rPr lang="en-US" sz="3400" dirty="0" err="1"/>
              <a:t>N.p</a:t>
            </a:r>
            <a:r>
              <a:rPr lang="en-US" sz="3400" dirty="0"/>
              <a:t>., </a:t>
            </a:r>
            <a:r>
              <a:rPr lang="en-US" sz="3400" dirty="0" err="1"/>
              <a:t>n.d.</a:t>
            </a:r>
            <a:r>
              <a:rPr lang="en-US" sz="3400" dirty="0"/>
              <a:t> Web. 29 Apr. 2017.</a:t>
            </a:r>
          </a:p>
          <a:p>
            <a:r>
              <a:rPr lang="en-US" sz="3400" dirty="0"/>
              <a:t> </a:t>
            </a:r>
          </a:p>
          <a:p>
            <a:r>
              <a:rPr lang="en-US" sz="3400" dirty="0"/>
              <a:t>Rogers MJ, </a:t>
            </a:r>
            <a:r>
              <a:rPr lang="en-US" sz="3400" dirty="0" err="1"/>
              <a:t>Gutell</a:t>
            </a:r>
            <a:r>
              <a:rPr lang="en-US" sz="3400" dirty="0"/>
              <a:t> RR, </a:t>
            </a:r>
            <a:r>
              <a:rPr lang="en-US" sz="3400" dirty="0" err="1"/>
              <a:t>Damberger</a:t>
            </a:r>
            <a:r>
              <a:rPr lang="en-US" sz="3400" dirty="0"/>
              <a:t> SH, Li J, </a:t>
            </a:r>
            <a:r>
              <a:rPr lang="en-US" sz="3400" dirty="0" err="1"/>
              <a:t>McConkey</a:t>
            </a:r>
            <a:r>
              <a:rPr lang="en-US" sz="3400" dirty="0"/>
              <a:t> GA, Waters AP, </a:t>
            </a:r>
            <a:r>
              <a:rPr lang="en-US" sz="3400" dirty="0" err="1"/>
              <a:t>McCutchan</a:t>
            </a:r>
            <a:r>
              <a:rPr lang="en-US" sz="3400" dirty="0"/>
              <a:t> TF+ 1996+ Structural 	features of the large subunit </a:t>
            </a:r>
            <a:r>
              <a:rPr lang="en-US" sz="3400" dirty="0" err="1"/>
              <a:t>rRNA</a:t>
            </a:r>
            <a:r>
              <a:rPr lang="en-US" sz="3400" dirty="0"/>
              <a:t> expressed in Plasmodium falciparum sporozoites that 	distinguish it from the asexually expressed subunit </a:t>
            </a:r>
            <a:r>
              <a:rPr lang="en-US" sz="3400" dirty="0" err="1"/>
              <a:t>rRNA</a:t>
            </a:r>
            <a:r>
              <a:rPr lang="en-US" sz="3400" dirty="0"/>
              <a:t>+ RNA 2:134– 145+</a:t>
            </a:r>
          </a:p>
          <a:p>
            <a:r>
              <a:rPr lang="en-US" sz="3400" dirty="0" err="1"/>
              <a:t>Velichutina</a:t>
            </a:r>
            <a:r>
              <a:rPr lang="en-US" sz="3400" dirty="0"/>
              <a:t>, Irina V., M. John Rogers, Thomas F. </a:t>
            </a:r>
            <a:r>
              <a:rPr lang="en-US" sz="3400" dirty="0" err="1"/>
              <a:t>Mccutchan</a:t>
            </a:r>
            <a:r>
              <a:rPr lang="en-US" sz="3400" dirty="0"/>
              <a:t>, and Susan W. </a:t>
            </a:r>
            <a:r>
              <a:rPr lang="en-US" sz="3400" dirty="0" err="1"/>
              <a:t>Liebman</a:t>
            </a:r>
            <a:r>
              <a:rPr lang="en-US" sz="3400" dirty="0"/>
              <a:t>. "Chimeric RRNAs 	Containing the </a:t>
            </a:r>
            <a:r>
              <a:rPr lang="en-US" sz="3400" dirty="0" err="1"/>
              <a:t>GTPase</a:t>
            </a:r>
            <a:r>
              <a:rPr lang="en-US" sz="3400" dirty="0"/>
              <a:t> Centers of the Developmentally Regulated Ribosomal RRNAs of 	Plasmodium Falciparum Are Functionally Distinct."</a:t>
            </a:r>
            <a:r>
              <a:rPr lang="en-US" sz="3400" i="1" dirty="0" err="1"/>
              <a:t>Rna</a:t>
            </a:r>
            <a:r>
              <a:rPr lang="en-US" sz="3400" dirty="0"/>
              <a:t> 4.5 (1998): 594-602. Web.</a:t>
            </a:r>
          </a:p>
          <a:p>
            <a:r>
              <a:rPr lang="en-US" sz="3400" dirty="0" err="1"/>
              <a:t>Xue</a:t>
            </a:r>
            <a:r>
              <a:rPr lang="en-US" sz="3400" dirty="0"/>
              <a:t>, </a:t>
            </a:r>
            <a:r>
              <a:rPr lang="en-US" sz="3400" dirty="0" err="1"/>
              <a:t>Shifeng</a:t>
            </a:r>
            <a:r>
              <a:rPr lang="en-US" sz="3400" dirty="0"/>
              <a:t>, and Maria </a:t>
            </a:r>
            <a:r>
              <a:rPr lang="en-US" sz="3400" dirty="0" err="1"/>
              <a:t>Barna</a:t>
            </a:r>
            <a:r>
              <a:rPr lang="en-US" sz="3400" dirty="0"/>
              <a:t>. “Specialized Ribosomes: A New Frontier in Gene Regulation and 	Organismal Biology.” </a:t>
            </a:r>
            <a:r>
              <a:rPr lang="en-US" sz="3400" i="1" dirty="0"/>
              <a:t>Nature reviews. Molecular cell biology</a:t>
            </a:r>
            <a:r>
              <a:rPr lang="en-US" sz="3400" dirty="0"/>
              <a:t> 13.6 (2012): 355–369. </a:t>
            </a:r>
            <a:r>
              <a:rPr lang="en-US" sz="3400" i="1" dirty="0"/>
              <a:t>PMC</a:t>
            </a:r>
            <a:r>
              <a:rPr lang="en-US" sz="3400" dirty="0"/>
              <a:t>. Web. 	16 Feb. 2017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2370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l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55" y="4732421"/>
            <a:ext cx="5697045" cy="21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Malaria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52983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Malaria infects over 212 million people each year, mostly in developing countries </a:t>
            </a:r>
          </a:p>
          <a:p>
            <a:endParaRPr lang="en-US" sz="2800" dirty="0"/>
          </a:p>
          <a:p>
            <a:r>
              <a:rPr lang="en-US" sz="2800" dirty="0"/>
              <a:t>Incurring a healthcare cost of over 15 billion dollars </a:t>
            </a:r>
          </a:p>
          <a:p>
            <a:endParaRPr lang="en-US" sz="2800" dirty="0"/>
          </a:p>
          <a:p>
            <a:r>
              <a:rPr lang="en-US" sz="2800" dirty="0"/>
              <a:t>Malaria is caused by the Plasmodium parasite spread via mosquitos </a:t>
            </a:r>
          </a:p>
          <a:p>
            <a:endParaRPr lang="en-US" sz="2800" dirty="0"/>
          </a:p>
          <a:p>
            <a:r>
              <a:rPr lang="en-US" sz="2800" dirty="0"/>
              <a:t>Plasmodium Falciparum is one </a:t>
            </a:r>
          </a:p>
          <a:p>
            <a:pPr marL="0" indent="0">
              <a:buNone/>
            </a:pPr>
            <a:r>
              <a:rPr lang="en-US" sz="2800" dirty="0"/>
              <a:t>     of the deadliest strains</a:t>
            </a:r>
          </a:p>
        </p:txBody>
      </p:sp>
      <p:pic>
        <p:nvPicPr>
          <p:cNvPr id="1030" name="Picture 6" descr="Image result for Mal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169" y="1499998"/>
            <a:ext cx="2842962" cy="301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7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Plasmodium Life cycle</a:t>
            </a:r>
          </a:p>
        </p:txBody>
      </p:sp>
      <p:pic>
        <p:nvPicPr>
          <p:cNvPr id="2050" name="Picture 2" descr="Image result for Plasmodium 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60" y="1829791"/>
            <a:ext cx="6025540" cy="50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1094" y="2454441"/>
            <a:ext cx="4940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Sexual Phases in the mosquito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1094" y="4656220"/>
            <a:ext cx="4225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Asexual Phases in human host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4674544" y="5412596"/>
            <a:ext cx="1491916" cy="6416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/>
          <p:cNvSpPr/>
          <p:nvPr/>
        </p:nvSpPr>
        <p:spPr>
          <a:xfrm>
            <a:off x="4498080" y="3066823"/>
            <a:ext cx="1491916" cy="64168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4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09" y="113678"/>
            <a:ext cx="5582407" cy="6152456"/>
          </a:xfrm>
        </p:spPr>
        <p:txBody>
          <a:bodyPr/>
          <a:lstStyle/>
          <a:p>
            <a:r>
              <a:rPr lang="en-US" sz="3200" b="1" dirty="0"/>
              <a:t>Plasmodium Falciparum </a:t>
            </a:r>
            <a:r>
              <a:rPr lang="en-US" sz="3200" b="1" dirty="0" err="1"/>
              <a:t>rRNA</a:t>
            </a:r>
            <a:r>
              <a:rPr lang="en-US" sz="3200" b="1" dirty="0"/>
              <a:t> genes change throughout the life cycle</a:t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-</a:t>
            </a:r>
            <a:r>
              <a:rPr lang="en-US" sz="3200" dirty="0"/>
              <a:t>S type is expressed in sexual phases in mosquito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-</a:t>
            </a:r>
            <a:r>
              <a:rPr lang="en-US" sz="3200" dirty="0"/>
              <a:t>A type is expressed during asexual phases mostly in human host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-There are differences in these genes!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9116" y="0"/>
            <a:ext cx="6432884" cy="4624934"/>
          </a:xfrm>
        </p:spPr>
      </p:pic>
      <p:sp>
        <p:nvSpPr>
          <p:cNvPr id="7" name="Arrow: Right 6"/>
          <p:cNvSpPr/>
          <p:nvPr/>
        </p:nvSpPr>
        <p:spPr>
          <a:xfrm rot="16200000">
            <a:off x="6242785" y="4790972"/>
            <a:ext cx="893550" cy="561474"/>
          </a:xfrm>
          <a:prstGeom prst="righ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/>
          <p:cNvSpPr/>
          <p:nvPr/>
        </p:nvSpPr>
        <p:spPr>
          <a:xfrm rot="16200000">
            <a:off x="9667775" y="4790972"/>
            <a:ext cx="893550" cy="5614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4337" y="5518484"/>
            <a:ext cx="125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 type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88908" y="5518484"/>
            <a:ext cx="125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type </a:t>
            </a:r>
          </a:p>
        </p:txBody>
      </p:sp>
    </p:spTree>
    <p:extLst>
      <p:ext uri="{BB962C8B-B14F-4D97-AF65-F5344CB8AC3E}">
        <p14:creationId xmlns:p14="http://schemas.microsoft.com/office/powerpoint/2010/main" val="49353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347804" y="6116508"/>
            <a:ext cx="657205" cy="45164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27" y="144245"/>
            <a:ext cx="7943775" cy="3461557"/>
          </a:xfrm>
        </p:spPr>
        <p:txBody>
          <a:bodyPr/>
          <a:lstStyle/>
          <a:p>
            <a:r>
              <a:rPr lang="en-US" dirty="0"/>
              <a:t>S type and A type have nucleotide differences at </a:t>
            </a:r>
            <a:r>
              <a:rPr lang="en-US" dirty="0" err="1"/>
              <a:t>GTPase</a:t>
            </a:r>
            <a:r>
              <a:rPr lang="en-US" dirty="0"/>
              <a:t> domain on the ribosome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088" y="3579947"/>
            <a:ext cx="7150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dirty="0" err="1"/>
              <a:t>GTPase</a:t>
            </a:r>
            <a:r>
              <a:rPr lang="en-US" sz="3200" dirty="0"/>
              <a:t> center is where GTP binds to GTP binding site to signal for protein synthesis and elongation </a:t>
            </a:r>
          </a:p>
        </p:txBody>
      </p:sp>
      <p:sp>
        <p:nvSpPr>
          <p:cNvPr id="5" name="Oval 4"/>
          <p:cNvSpPr/>
          <p:nvPr/>
        </p:nvSpPr>
        <p:spPr>
          <a:xfrm>
            <a:off x="9111915" y="5265147"/>
            <a:ext cx="2037347" cy="1010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42947" y="4310645"/>
            <a:ext cx="2775284" cy="1376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18358" y="4684295"/>
            <a:ext cx="866274" cy="834189"/>
          </a:xfrm>
          <a:prstGeom prst="ellipse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77137" y="4798730"/>
            <a:ext cx="1459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Ribosome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42158" y="4778223"/>
            <a:ext cx="1323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GTPase</a:t>
            </a:r>
            <a:r>
              <a:rPr lang="en-US" dirty="0"/>
              <a:t> Center</a:t>
            </a:r>
          </a:p>
        </p:txBody>
      </p:sp>
      <p:sp>
        <p:nvSpPr>
          <p:cNvPr id="10" name="Oval 9"/>
          <p:cNvSpPr/>
          <p:nvPr/>
        </p:nvSpPr>
        <p:spPr>
          <a:xfrm>
            <a:off x="7355304" y="4081498"/>
            <a:ext cx="665747" cy="52950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55304" y="4177624"/>
            <a:ext cx="66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GTP</a:t>
            </a:r>
          </a:p>
        </p:txBody>
      </p:sp>
      <p:sp>
        <p:nvSpPr>
          <p:cNvPr id="12" name="Arrow: Bent 11"/>
          <p:cNvSpPr/>
          <p:nvPr/>
        </p:nvSpPr>
        <p:spPr>
          <a:xfrm rot="10800000" flipH="1">
            <a:off x="7702896" y="4660117"/>
            <a:ext cx="737936" cy="64633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40832" y="5331123"/>
            <a:ext cx="503766" cy="40492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407573" y="536671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GTP</a:t>
            </a:r>
          </a:p>
        </p:txBody>
      </p:sp>
      <p:sp>
        <p:nvSpPr>
          <p:cNvPr id="15" name="Arrow: Bent 14"/>
          <p:cNvSpPr/>
          <p:nvPr/>
        </p:nvSpPr>
        <p:spPr>
          <a:xfrm flipH="1" flipV="1">
            <a:off x="8005010" y="5828934"/>
            <a:ext cx="737936" cy="64633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1440" y="6152099"/>
            <a:ext cx="71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GDP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042" y="1"/>
            <a:ext cx="4174957" cy="42515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967713" y="6447078"/>
            <a:ext cx="132989" cy="12107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8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6870257" cy="2436786"/>
          </a:xfrm>
        </p:spPr>
        <p:txBody>
          <a:bodyPr/>
          <a:lstStyle/>
          <a:p>
            <a:r>
              <a:rPr lang="en-US" dirty="0"/>
              <a:t>This </a:t>
            </a:r>
            <a:r>
              <a:rPr lang="en-US" dirty="0" err="1"/>
              <a:t>GTPase</a:t>
            </a:r>
            <a:r>
              <a:rPr lang="en-US" dirty="0"/>
              <a:t> change has been shown to be functionally significant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1" y="2704838"/>
            <a:ext cx="7364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Velichutina</a:t>
            </a:r>
            <a:r>
              <a:rPr lang="en-US" sz="2400" dirty="0"/>
              <a:t> et al 1998, Isolated only A and S type </a:t>
            </a:r>
            <a:r>
              <a:rPr lang="en-US" sz="2400" dirty="0" err="1"/>
              <a:t>rRNA</a:t>
            </a:r>
            <a:r>
              <a:rPr lang="en-US" sz="2400" dirty="0"/>
              <a:t> and how observed growth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111" y="3932570"/>
            <a:ext cx="7364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type </a:t>
            </a:r>
            <a:r>
              <a:rPr lang="en-US" sz="2400" dirty="0" err="1"/>
              <a:t>rRNA</a:t>
            </a:r>
            <a:r>
              <a:rPr lang="en-US" sz="2400" dirty="0"/>
              <a:t> thrived while S type </a:t>
            </a:r>
            <a:r>
              <a:rPr lang="en-US" sz="2400" dirty="0" err="1"/>
              <a:t>rRNA</a:t>
            </a:r>
            <a:r>
              <a:rPr lang="en-US" sz="2400" dirty="0"/>
              <a:t> was unable to colonize under most conditions</a:t>
            </a:r>
          </a:p>
        </p:txBody>
      </p:sp>
      <p:sp>
        <p:nvSpPr>
          <p:cNvPr id="6" name="Oval 5"/>
          <p:cNvSpPr/>
          <p:nvPr/>
        </p:nvSpPr>
        <p:spPr>
          <a:xfrm>
            <a:off x="8913876" y="1943100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358884" y="2080260"/>
            <a:ext cx="268224" cy="2865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895588" y="2398514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252204" y="2564892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627108" y="1805940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608820" y="2496312"/>
            <a:ext cx="292608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88196" y="1771150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576560" y="1943100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021568" y="2080260"/>
            <a:ext cx="268224" cy="2865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558272" y="2398514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914888" y="2564892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289792" y="1805940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271504" y="2496312"/>
            <a:ext cx="292608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850880" y="1771150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608820" y="1168980"/>
            <a:ext cx="1679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Yeast</a:t>
            </a:r>
          </a:p>
        </p:txBody>
      </p:sp>
      <p:sp>
        <p:nvSpPr>
          <p:cNvPr id="21" name="Arrow: Down 20"/>
          <p:cNvSpPr/>
          <p:nvPr/>
        </p:nvSpPr>
        <p:spPr>
          <a:xfrm>
            <a:off x="9140952" y="3111191"/>
            <a:ext cx="486156" cy="816281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/>
          <p:cNvSpPr/>
          <p:nvPr/>
        </p:nvSpPr>
        <p:spPr>
          <a:xfrm>
            <a:off x="10850880" y="3111192"/>
            <a:ext cx="486156" cy="816281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822436" y="4059936"/>
            <a:ext cx="10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 type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84180" y="4059936"/>
            <a:ext cx="141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 type</a:t>
            </a:r>
          </a:p>
        </p:txBody>
      </p:sp>
      <p:sp>
        <p:nvSpPr>
          <p:cNvPr id="27" name="Oval 26"/>
          <p:cNvSpPr/>
          <p:nvPr/>
        </p:nvSpPr>
        <p:spPr>
          <a:xfrm>
            <a:off x="8743188" y="5566732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88196" y="5703892"/>
            <a:ext cx="268224" cy="28651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724900" y="6022146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081516" y="6188524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438132" y="6119944"/>
            <a:ext cx="292608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627108" y="5646333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041892" y="5284792"/>
            <a:ext cx="292608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773412" y="5887856"/>
            <a:ext cx="292608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438132" y="5303466"/>
            <a:ext cx="292608" cy="28956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/>
          <p:cNvSpPr/>
          <p:nvPr/>
        </p:nvSpPr>
        <p:spPr>
          <a:xfrm>
            <a:off x="9112758" y="4473616"/>
            <a:ext cx="486156" cy="757870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check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892" y="5371017"/>
            <a:ext cx="909843" cy="89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Arrow: Down 37"/>
          <p:cNvSpPr/>
          <p:nvPr/>
        </p:nvSpPr>
        <p:spPr>
          <a:xfrm>
            <a:off x="10832592" y="4515350"/>
            <a:ext cx="486156" cy="757870"/>
          </a:xfrm>
          <a:prstGeom prst="down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582656" y="5678075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939272" y="5844453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295888" y="5775873"/>
            <a:ext cx="292608" cy="28956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10702407" y="5429572"/>
            <a:ext cx="873897" cy="1033272"/>
          </a:xfrm>
          <a:prstGeom prst="line">
            <a:avLst/>
          </a:prstGeom>
          <a:ln w="635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 flipH="1">
            <a:off x="10630504" y="5369814"/>
            <a:ext cx="909458" cy="996436"/>
          </a:xfrm>
          <a:prstGeom prst="line">
            <a:avLst/>
          </a:prstGeom>
          <a:ln w="635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52947" y="5175708"/>
            <a:ext cx="687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Further research on the </a:t>
            </a:r>
            <a:r>
              <a:rPr lang="en-US" sz="2400" dirty="0" err="1"/>
              <a:t>GTPase</a:t>
            </a:r>
            <a:r>
              <a:rPr lang="en-US" sz="2400" dirty="0"/>
              <a:t> site is limited </a:t>
            </a:r>
          </a:p>
        </p:txBody>
      </p:sp>
    </p:spTree>
    <p:extLst>
      <p:ext uri="{BB962C8B-B14F-4D97-AF65-F5344CB8AC3E}">
        <p14:creationId xmlns:p14="http://schemas.microsoft.com/office/powerpoint/2010/main" val="207414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Question – Expanding upon </a:t>
            </a:r>
            <a:r>
              <a:rPr lang="en-US" sz="4400" dirty="0" err="1"/>
              <a:t>Velichutina</a:t>
            </a:r>
            <a:r>
              <a:rPr lang="en-US" sz="4400" dirty="0"/>
              <a:t> et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206175"/>
            <a:ext cx="8946541" cy="4195481"/>
          </a:xfrm>
        </p:spPr>
        <p:txBody>
          <a:bodyPr>
            <a:normAutofit/>
          </a:bodyPr>
          <a:lstStyle/>
          <a:p>
            <a:r>
              <a:rPr lang="en-US" sz="4000" dirty="0"/>
              <a:t>What is the difference in </a:t>
            </a:r>
            <a:r>
              <a:rPr lang="en-US" sz="4000" dirty="0" err="1"/>
              <a:t>GTPase</a:t>
            </a:r>
            <a:r>
              <a:rPr lang="en-US" sz="4000" dirty="0"/>
              <a:t> hydrolysis rates between A and S type </a:t>
            </a:r>
            <a:r>
              <a:rPr lang="en-US" sz="4000" dirty="0" err="1"/>
              <a:t>rRNA</a:t>
            </a:r>
            <a:r>
              <a:rPr lang="en-US" sz="4000" dirty="0"/>
              <a:t>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288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Experiment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75403"/>
            <a:ext cx="8946541" cy="466872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1. A and S type </a:t>
            </a:r>
            <a:r>
              <a:rPr lang="en-US" sz="2800" dirty="0" err="1"/>
              <a:t>rRNA</a:t>
            </a:r>
            <a:r>
              <a:rPr lang="en-US" sz="2800" dirty="0"/>
              <a:t> genes must be cloned into yeast vectors</a:t>
            </a:r>
          </a:p>
          <a:p>
            <a:pPr lvl="1"/>
            <a:r>
              <a:rPr lang="en-US" sz="2600" dirty="0"/>
              <a:t>-3 conditions only A type, only S type and Mix</a:t>
            </a:r>
          </a:p>
          <a:p>
            <a:endParaRPr lang="en-US" sz="2800" dirty="0"/>
          </a:p>
          <a:p>
            <a:r>
              <a:rPr lang="en-US" sz="2800" dirty="0"/>
              <a:t>2. RNA must be extracted and sequenced to confirm successful transformation</a:t>
            </a:r>
          </a:p>
          <a:p>
            <a:pPr lvl="1"/>
            <a:r>
              <a:rPr lang="en-US" sz="2400" dirty="0"/>
              <a:t>-via </a:t>
            </a:r>
            <a:r>
              <a:rPr lang="en-US" sz="2400" dirty="0" err="1"/>
              <a:t>RiboPure</a:t>
            </a:r>
            <a:r>
              <a:rPr lang="en-US" sz="2400" dirty="0"/>
              <a:t> Kit and sequenced via primer extension </a:t>
            </a:r>
          </a:p>
          <a:p>
            <a:endParaRPr lang="en-US" sz="2800" dirty="0"/>
          </a:p>
          <a:p>
            <a:r>
              <a:rPr lang="en-US" sz="2800" dirty="0"/>
              <a:t>3. </a:t>
            </a:r>
            <a:r>
              <a:rPr lang="en-US" sz="2800" dirty="0" err="1"/>
              <a:t>GTPase</a:t>
            </a:r>
            <a:r>
              <a:rPr lang="en-US" sz="2800" dirty="0"/>
              <a:t> rate must be measured in A vs S type</a:t>
            </a:r>
          </a:p>
          <a:p>
            <a:pPr lvl="1"/>
            <a:r>
              <a:rPr lang="en-US" sz="2600" dirty="0"/>
              <a:t>-via </a:t>
            </a:r>
            <a:r>
              <a:rPr lang="en-US" sz="2600" dirty="0" err="1"/>
              <a:t>Gloassay</a:t>
            </a:r>
            <a:r>
              <a:rPr lang="en-US" sz="2600" dirty="0"/>
              <a:t>  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2168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and S type cloning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195481"/>
          </a:xfrm>
        </p:spPr>
        <p:txBody>
          <a:bodyPr/>
          <a:lstStyle/>
          <a:p>
            <a:r>
              <a:rPr lang="en-US" dirty="0"/>
              <a:t>First, a yeast vector with no rDNA will be used. It will be kept alive with by a wildtype yeast </a:t>
            </a:r>
            <a:r>
              <a:rPr lang="en-US" dirty="0" err="1"/>
              <a:t>rRNA</a:t>
            </a:r>
            <a:r>
              <a:rPr lang="en-US" dirty="0"/>
              <a:t> gene with URA3 gene used for selection later </a:t>
            </a:r>
          </a:p>
          <a:p>
            <a:r>
              <a:rPr lang="en-US" dirty="0"/>
              <a:t>A and S type will be cloned into the yeast </a:t>
            </a:r>
          </a:p>
          <a:p>
            <a:r>
              <a:rPr lang="en-US" dirty="0"/>
              <a:t>Wild type will be selected against with FOA+ medium</a:t>
            </a:r>
          </a:p>
          <a:p>
            <a:r>
              <a:rPr lang="en-US" dirty="0"/>
              <a:t>A and S contain TRP1 and LEUd-2 mutations instead of URA3</a:t>
            </a:r>
          </a:p>
        </p:txBody>
      </p:sp>
      <p:sp>
        <p:nvSpPr>
          <p:cNvPr id="4" name="Oval 3"/>
          <p:cNvSpPr/>
          <p:nvPr/>
        </p:nvSpPr>
        <p:spPr>
          <a:xfrm>
            <a:off x="1363579" y="5602389"/>
            <a:ext cx="705852" cy="65105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538" y="5004437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Yeast with Wild type URA3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2261803" y="5721322"/>
            <a:ext cx="1580671" cy="38501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55507" y="6053592"/>
            <a:ext cx="1588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A and S cloned</a:t>
            </a:r>
          </a:p>
        </p:txBody>
      </p:sp>
      <p:sp>
        <p:nvSpPr>
          <p:cNvPr id="8" name="Oval 7"/>
          <p:cNvSpPr/>
          <p:nvPr/>
        </p:nvSpPr>
        <p:spPr>
          <a:xfrm>
            <a:off x="3978280" y="5430733"/>
            <a:ext cx="705852" cy="65105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9" name="Oval 8"/>
          <p:cNvSpPr/>
          <p:nvPr/>
        </p:nvSpPr>
        <p:spPr>
          <a:xfrm>
            <a:off x="4413529" y="6033407"/>
            <a:ext cx="705852" cy="65105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92880" y="5350977"/>
            <a:ext cx="705852" cy="65105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5156137" y="5927917"/>
            <a:ext cx="705852" cy="65105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2" name="Oval 11"/>
          <p:cNvSpPr/>
          <p:nvPr/>
        </p:nvSpPr>
        <p:spPr>
          <a:xfrm>
            <a:off x="4766455" y="5313919"/>
            <a:ext cx="705852" cy="65105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5779" y="4976782"/>
            <a:ext cx="402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Mix of Wild type, A and S type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33209" y="6202267"/>
            <a:ext cx="65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5" name="Arrow: Right 14"/>
          <p:cNvSpPr/>
          <p:nvPr/>
        </p:nvSpPr>
        <p:spPr>
          <a:xfrm>
            <a:off x="6703494" y="5708869"/>
            <a:ext cx="1535264" cy="38501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803940" y="5557684"/>
            <a:ext cx="705852" cy="65105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8619338" y="5392577"/>
            <a:ext cx="705852" cy="65105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9106480" y="5934604"/>
            <a:ext cx="705852" cy="65105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10547158" y="5723201"/>
            <a:ext cx="705852" cy="65105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39473" y="5004437"/>
            <a:ext cx="2822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Only A and S type left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75455" y="6062441"/>
            <a:ext cx="19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FOA+ 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05277" y="5759853"/>
            <a:ext cx="499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190" y="1450563"/>
            <a:ext cx="2715004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89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719</TotalTime>
  <Words>598</Words>
  <Application>Microsoft Office PowerPoint</Application>
  <PresentationFormat>Custom</PresentationFormat>
  <Paragraphs>110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</vt:lpstr>
      <vt:lpstr>Differences in GTPase Hydrolysis rates of developmentally regulated rRNAs of Plasmodium Falciparum </vt:lpstr>
      <vt:lpstr>Malaria Overview </vt:lpstr>
      <vt:lpstr>Plasmodium Life cycle</vt:lpstr>
      <vt:lpstr>Plasmodium Falciparum rRNA genes change throughout the life cycle  -S type is expressed in sexual phases in mosquito  -A type is expressed during asexual phases mostly in human host  -There are differences in these genes!</vt:lpstr>
      <vt:lpstr>S type and A type have nucleotide differences at GTPase domain on the ribosome  </vt:lpstr>
      <vt:lpstr>This GTPase change has been shown to be functionally significant</vt:lpstr>
      <vt:lpstr>Central Question – Expanding upon Velichutina et al</vt:lpstr>
      <vt:lpstr>My Experiment Overview </vt:lpstr>
      <vt:lpstr>A and S type cloning</vt:lpstr>
      <vt:lpstr>RNA extraction and Sequencing </vt:lpstr>
      <vt:lpstr>Ideal Sequencing and PCR results </vt:lpstr>
      <vt:lpstr>Gloassay used to measuring GTPase rate </vt:lpstr>
      <vt:lpstr>Possible Results </vt:lpstr>
      <vt:lpstr>Possible Implications and confounding variables </vt:lpstr>
      <vt:lpstr>Questions?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in GTPase Hydrolysis rates of developmentally regulated rRNAs of Plasmodium Falciparum</dc:title>
  <dc:creator>kochisej</dc:creator>
  <cp:lastModifiedBy>copyuser</cp:lastModifiedBy>
  <cp:revision>32</cp:revision>
  <dcterms:created xsi:type="dcterms:W3CDTF">2017-05-07T18:08:56Z</dcterms:created>
  <dcterms:modified xsi:type="dcterms:W3CDTF">2017-05-08T14:51:54Z</dcterms:modified>
</cp:coreProperties>
</file>