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8" r:id="rId6"/>
    <p:sldId id="260" r:id="rId7"/>
    <p:sldId id="269" r:id="rId8"/>
    <p:sldId id="270" r:id="rId9"/>
    <p:sldId id="261" r:id="rId10"/>
    <p:sldId id="272" r:id="rId11"/>
    <p:sldId id="271" r:id="rId12"/>
    <p:sldId id="262" r:id="rId13"/>
    <p:sldId id="263" r:id="rId14"/>
    <p:sldId id="264" r:id="rId15"/>
    <p:sldId id="273" r:id="rId16"/>
    <p:sldId id="265" r:id="rId17"/>
    <p:sldId id="266" r:id="rId18"/>
    <p:sldId id="267" r:id="rId19"/>
  </p:sldIdLst>
  <p:sldSz cx="9144000" cy="5143500" type="screen16x9"/>
  <p:notesSz cx="6858000" cy="9144000"/>
  <p:embeddedFontLst>
    <p:embeddedFont>
      <p:font typeface="Amatic SC" panose="020B0604020202020204" charset="-79"/>
      <p:regular r:id="rId21"/>
      <p:bold r:id="rId22"/>
    </p:embeddedFont>
    <p:embeddedFont>
      <p:font typeface="Source Code Pro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48" y="5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Saccharomyces cerevisae = baker’s yeast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Been used for millenial for variety of purposes: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Preservation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Bread Making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	Brewing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39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0269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Maltose and Maltotriose Use by Different Saccharomyces Clades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By: Jacob Jaminet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Mentor: Stephen Fong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1027162" y="1046853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27162" y="1820934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1238428" y="2969596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442897" y="2888445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4027224" y="1046854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027224" y="1820934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4778887" y="258935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4778900" y="340695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851875" y="292970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4238490" y="2888445"/>
            <a:ext cx="565800" cy="614552"/>
            <a:chOff x="4238490" y="2888445"/>
            <a:chExt cx="565800" cy="614552"/>
          </a:xfrm>
        </p:grpSpPr>
        <p:sp>
          <p:nvSpPr>
            <p:cNvPr id="161" name="Shape 161"/>
            <p:cNvSpPr/>
            <p:nvPr/>
          </p:nvSpPr>
          <p:spPr>
            <a:xfrm>
              <a:off x="4238490" y="2969597"/>
              <a:ext cx="565800" cy="533400"/>
            </a:xfrm>
            <a:prstGeom prst="ellipse">
              <a:avLst/>
            </a:prstGeom>
            <a:solidFill>
              <a:srgbClr val="F1C23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4442959" y="2888445"/>
              <a:ext cx="102000" cy="168600"/>
            </a:xfrm>
            <a:prstGeom prst="ellipse">
              <a:avLst/>
            </a:prstGeom>
            <a:solidFill>
              <a:srgbClr val="FF00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4" name="Shape 174"/>
          <p:cNvSpPr/>
          <p:nvPr/>
        </p:nvSpPr>
        <p:spPr>
          <a:xfrm>
            <a:off x="4189825" y="2744350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Uptake: Zero-Trans</a:t>
            </a:r>
          </a:p>
        </p:txBody>
      </p:sp>
      <p:pic>
        <p:nvPicPr>
          <p:cNvPr id="41" name="Shape 100"/>
          <p:cNvPicPr preferRelativeResize="0"/>
          <p:nvPr/>
        </p:nvPicPr>
        <p:blipFill rotWithShape="1">
          <a:blip r:embed="rId3">
            <a:alphaModFix/>
          </a:blip>
          <a:srcRect r="83709"/>
          <a:stretch/>
        </p:blipFill>
        <p:spPr>
          <a:xfrm>
            <a:off x="7964033" y="1638875"/>
            <a:ext cx="752353" cy="258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36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2376 L 0.00885 -0.02376 C 0.01718 -0.02376 0.02777 0.00278 0.02777 0.02469 L 0.02777 0.07315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78 0.07315 L 0.27778 0.0731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4" grpId="1" animBg="1"/>
      <p:bldP spid="174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6961077" y="808100"/>
            <a:ext cx="1513849" cy="3907650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6961077" y="1886925"/>
            <a:ext cx="1513849" cy="2828824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Measuring Uptake: </a:t>
            </a:r>
            <a:r>
              <a:rPr lang="en-US" dirty="0"/>
              <a:t>Zero-trans </a:t>
            </a:r>
            <a:endParaRPr lang="e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overestimate uptake if </a:t>
            </a:r>
          </a:p>
          <a:p>
            <a:r>
              <a:rPr lang="en-US" dirty="0"/>
              <a:t>contaminants enter the cell</a:t>
            </a:r>
          </a:p>
          <a:p>
            <a:endParaRPr lang="en-US" dirty="0"/>
          </a:p>
        </p:txBody>
      </p:sp>
      <p:sp>
        <p:nvSpPr>
          <p:cNvPr id="114" name="Shape 114"/>
          <p:cNvSpPr/>
          <p:nvPr/>
        </p:nvSpPr>
        <p:spPr>
          <a:xfrm>
            <a:off x="7187277" y="2887475"/>
            <a:ext cx="722100" cy="74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7632658" y="2923250"/>
            <a:ext cx="1707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7865902" y="2295975"/>
            <a:ext cx="295800" cy="2871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768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Measuring Uptake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dirty="0"/>
              <a:t>Proton Measurement</a:t>
            </a:r>
          </a:p>
        </p:txBody>
      </p:sp>
      <p:sp>
        <p:nvSpPr>
          <p:cNvPr id="126" name="Shape 126"/>
          <p:cNvSpPr/>
          <p:nvPr/>
        </p:nvSpPr>
        <p:spPr>
          <a:xfrm>
            <a:off x="7522074" y="1475316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7522074" y="2249397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7733340" y="3398059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6625176" y="1406650"/>
            <a:ext cx="1356946" cy="1885213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30" name="Shape 130"/>
          <p:cNvSpPr/>
          <p:nvPr/>
        </p:nvSpPr>
        <p:spPr>
          <a:xfrm>
            <a:off x="5845525" y="3291920"/>
            <a:ext cx="1029300" cy="114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/>
          <p:nvPr/>
        </p:nvSpPr>
        <p:spPr>
          <a:xfrm>
            <a:off x="5975010" y="3429254"/>
            <a:ext cx="776999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32" name="Shape 132"/>
          <p:cNvSpPr/>
          <p:nvPr/>
        </p:nvSpPr>
        <p:spPr>
          <a:xfrm>
            <a:off x="7937809" y="3316908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8346729" y="3167071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415594" y="351219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8463234" y="2920854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/>
          <p:nvPr/>
        </p:nvSpPr>
        <p:spPr>
          <a:xfrm>
            <a:off x="8036627" y="400702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8081375" y="301725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8463219" y="3857315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7781064" y="3017253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" name="Picture 18" descr="http://bio1151b.nicerweb.com/Locked/media/ch07/07_19Cotransport_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220" y="1987521"/>
            <a:ext cx="3859127" cy="299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2124159" y="1091403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124159" y="1865484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2335425" y="3014146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>
            <a:off x="1227261" y="1022737"/>
            <a:ext cx="1356946" cy="1885213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49" name="Shape 149"/>
          <p:cNvSpPr/>
          <p:nvPr/>
        </p:nvSpPr>
        <p:spPr>
          <a:xfrm>
            <a:off x="447610" y="2908007"/>
            <a:ext cx="1029300" cy="114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577095" y="3045341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51" name="Shape 151"/>
          <p:cNvSpPr/>
          <p:nvPr/>
        </p:nvSpPr>
        <p:spPr>
          <a:xfrm>
            <a:off x="2539894" y="2932995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2" name="Shape 152"/>
          <p:cNvSpPr/>
          <p:nvPr/>
        </p:nvSpPr>
        <p:spPr>
          <a:xfrm>
            <a:off x="2948814" y="2783158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/>
          <p:nvPr/>
        </p:nvSpPr>
        <p:spPr>
          <a:xfrm>
            <a:off x="3030829" y="3165355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3068194" y="2527416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2638712" y="3623107"/>
            <a:ext cx="156600" cy="149699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2683460" y="26333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/>
          <p:nvPr/>
        </p:nvSpPr>
        <p:spPr>
          <a:xfrm>
            <a:off x="3030829" y="3547552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2383149" y="26333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/>
          <p:nvPr/>
        </p:nvSpPr>
        <p:spPr>
          <a:xfrm>
            <a:off x="6087799" y="1381128"/>
            <a:ext cx="1185850" cy="2803823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6087799" y="2155208"/>
            <a:ext cx="1185850" cy="202974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/>
          <p:nvPr/>
        </p:nvSpPr>
        <p:spPr>
          <a:xfrm>
            <a:off x="6299065" y="3303871"/>
            <a:ext cx="565800" cy="53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5190901" y="1312461"/>
            <a:ext cx="1356946" cy="1885213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63" name="Shape 163"/>
          <p:cNvSpPr/>
          <p:nvPr/>
        </p:nvSpPr>
        <p:spPr>
          <a:xfrm>
            <a:off x="4411250" y="3197732"/>
            <a:ext cx="1029300" cy="1142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540735" y="3335065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65" name="Shape 165"/>
          <p:cNvSpPr/>
          <p:nvPr/>
        </p:nvSpPr>
        <p:spPr>
          <a:xfrm>
            <a:off x="6503534" y="3222719"/>
            <a:ext cx="1020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6912454" y="3072883"/>
            <a:ext cx="156599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6994469" y="345508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7031834" y="2817140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6602352" y="3912832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6647100" y="2923064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6994469" y="3837277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454714" y="2906464"/>
            <a:ext cx="156600" cy="1497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6839462" y="2923624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6250400" y="3078624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839475" y="3741224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6912450" y="3263974"/>
            <a:ext cx="156600" cy="1497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00FF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4537410" y="3335065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pH: 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Uptake: Proton Co-Transport Assay</a:t>
            </a:r>
          </a:p>
        </p:txBody>
      </p:sp>
      <p:sp>
        <p:nvSpPr>
          <p:cNvPr id="38" name="Shape 179"/>
          <p:cNvSpPr txBox="1"/>
          <p:nvPr/>
        </p:nvSpPr>
        <p:spPr>
          <a:xfrm>
            <a:off x="4534085" y="3335007"/>
            <a:ext cx="777000" cy="3120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pH: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3488 L -0.0158 0.03488 C -0.01372 0.03395 -0.01163 0.03148 -0.00955 0.03241 C -0.00538 0.03426 0.00226 0.04228 0.00226 0.04228 C 0.0026 0.04352 0.00278 0.04537 0.00365 0.04599 C 0.00573 0.04753 0.00833 0.04722 0.01059 0.04846 C 0.01163 0.04907 0.0125 0.05 0.01337 0.05093 C 0.01424 0.05309 0.01597 0.05463 0.01615 0.0571 C 0.01649 0.06204 0.01597 0.06728 0.01476 0.07191 C 0.01285 0.07963 0.00955 0.08025 0.00573 0.08179 C 0.00382 0.08272 0.00191 0.08364 0.00017 0.08426 C -0.00035 0.08642 -0.00122 0.08827 -0.00122 0.09043 C -0.00139 0.09475 -0.00139 0.09907 -0.00052 0.10278 C -0.00017 0.10463 0.00122 0.10463 0.00226 0.10525 C 0.01146 0.11142 0.00347 0.10463 0.0099 0.11018 L 0.01128 0.1142 " pathEditMode="relative" ptsTypes="AAAAAAAAAAAAAAAA">
                                      <p:cBhvr>
                                        <p:cTn id="21" dur="2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123 L 0.00174 -0.00123 C 0.00886 -0.00061 0.01598 -2.96296E-6 0.02309 0.00124 C 0.02362 0.00124 0.02552 0.00463 0.02552 0.00494 C 0.02622 0.00648 0.02674 0.00864 0.02726 0.0105 C 0.02743 0.01636 0.0283 0.02223 0.02796 0.0284 C 0.02709 0.0429 0.02691 0.05 0.02344 0.05988 C 0.02309 0.0605 0.02275 0.06142 0.0224 0.06235 C 0.02223 0.0642 0.02205 0.06605 0.02171 0.0679 C 0.01997 0.07778 0.02101 0.07006 0.01962 0.07593 C 0.01858 0.08056 0.01962 0.0784 0.01823 0.08087 " pathEditMode="relative" ptsTypes="AAAAAAAAAAA">
                                      <p:cBhvr>
                                        <p:cTn id="23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Measuring Uptake: Proton Co-Transport</a:t>
            </a:r>
            <a:endParaRPr lang="en" dirty="0"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Avoids overestimation from </a:t>
            </a:r>
            <a:r>
              <a:rPr lang="en-US" dirty="0" err="1"/>
              <a:t>contaminents</a:t>
            </a:r>
            <a:r>
              <a:rPr lang="en-US" dirty="0"/>
              <a:t> </a:t>
            </a:r>
            <a:endParaRPr lang="en" dirty="0"/>
          </a:p>
        </p:txBody>
      </p:sp>
      <p:sp>
        <p:nvSpPr>
          <p:cNvPr id="192" name="Shape 192"/>
          <p:cNvSpPr/>
          <p:nvPr/>
        </p:nvSpPr>
        <p:spPr>
          <a:xfrm>
            <a:off x="4933434" y="2521730"/>
            <a:ext cx="1048265" cy="2331754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4933434" y="3165482"/>
            <a:ext cx="1048265" cy="1688003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5120187" y="4120748"/>
            <a:ext cx="500400" cy="4437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4140594" y="2464625"/>
            <a:ext cx="1199496" cy="1567814"/>
          </a:xfrm>
          <a:custGeom>
            <a:avLst/>
            <a:gdLst/>
            <a:ahLst/>
            <a:cxnLst/>
            <a:rect l="0" t="0" r="0" b="0"/>
            <a:pathLst>
              <a:path w="69285" h="105099" extrusionOk="0">
                <a:moveTo>
                  <a:pt x="62852" y="78998"/>
                </a:moveTo>
                <a:cubicBezTo>
                  <a:pt x="68460" y="64721"/>
                  <a:pt x="69676" y="48737"/>
                  <a:pt x="69116" y="33409"/>
                </a:cubicBezTo>
                <a:cubicBezTo>
                  <a:pt x="68787" y="24439"/>
                  <a:pt x="67774" y="14572"/>
                  <a:pt x="62504" y="7308"/>
                </a:cubicBezTo>
                <a:cubicBezTo>
                  <a:pt x="58934" y="2388"/>
                  <a:pt x="51876" y="0"/>
                  <a:pt x="45799" y="0"/>
                </a:cubicBezTo>
                <a:cubicBezTo>
                  <a:pt x="35103" y="0"/>
                  <a:pt x="25777" y="13700"/>
                  <a:pt x="24918" y="24361"/>
                </a:cubicBezTo>
                <a:cubicBezTo>
                  <a:pt x="23447" y="42597"/>
                  <a:pt x="31570" y="60758"/>
                  <a:pt x="30139" y="78998"/>
                </a:cubicBezTo>
                <a:cubicBezTo>
                  <a:pt x="29833" y="82885"/>
                  <a:pt x="28945" y="87759"/>
                  <a:pt x="25614" y="89787"/>
                </a:cubicBezTo>
                <a:cubicBezTo>
                  <a:pt x="20014" y="93195"/>
                  <a:pt x="12612" y="92009"/>
                  <a:pt x="6474" y="94311"/>
                </a:cubicBezTo>
                <a:cubicBezTo>
                  <a:pt x="2633" y="95751"/>
                  <a:pt x="-1276" y="101430"/>
                  <a:pt x="558" y="105099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196" name="Shape 196"/>
          <p:cNvSpPr/>
          <p:nvPr/>
        </p:nvSpPr>
        <p:spPr>
          <a:xfrm>
            <a:off x="3451400" y="4032479"/>
            <a:ext cx="909600" cy="950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3565862" y="4146690"/>
            <a:ext cx="687000" cy="2595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pH: 6</a:t>
            </a:r>
          </a:p>
        </p:txBody>
      </p:sp>
      <p:sp>
        <p:nvSpPr>
          <p:cNvPr id="198" name="Shape 198"/>
          <p:cNvSpPr/>
          <p:nvPr/>
        </p:nvSpPr>
        <p:spPr>
          <a:xfrm>
            <a:off x="5300934" y="4053260"/>
            <a:ext cx="90000" cy="1401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5662411" y="3928651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/>
          <p:nvPr/>
        </p:nvSpPr>
        <p:spPr>
          <a:xfrm>
            <a:off x="5723286" y="4215666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/>
          <p:nvPr/>
        </p:nvSpPr>
        <p:spPr>
          <a:xfrm>
            <a:off x="5765399" y="3723888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/>
          <p:nvPr/>
        </p:nvSpPr>
        <p:spPr>
          <a:xfrm>
            <a:off x="5388287" y="4627180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5427843" y="3804056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4" name="Shape 204"/>
          <p:cNvSpPr/>
          <p:nvPr/>
        </p:nvSpPr>
        <p:spPr>
          <a:xfrm>
            <a:off x="5765385" y="4502681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5162375" y="3804056"/>
            <a:ext cx="138600" cy="124500"/>
          </a:xfrm>
          <a:prstGeom prst="mathPlus">
            <a:avLst>
              <a:gd name="adj1" fmla="val 2352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47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3253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Impact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2325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Understand how different clades use sugars</a:t>
            </a:r>
          </a:p>
          <a:p>
            <a:pPr marL="457200" lvl="0" indent="-228600" rtl="0">
              <a:spcBef>
                <a:spcPts val="0"/>
              </a:spcBef>
              <a:buChar char="-"/>
            </a:pPr>
            <a:r>
              <a:rPr lang="en"/>
              <a:t>Taste</a:t>
            </a:r>
          </a:p>
          <a:p>
            <a:pPr marL="457200" lvl="0" indent="-228600">
              <a:spcBef>
                <a:spcPts val="0"/>
              </a:spcBef>
              <a:buChar char="-"/>
            </a:pPr>
            <a:r>
              <a:rPr lang="en"/>
              <a:t>Efficiency</a:t>
            </a:r>
          </a:p>
        </p:txBody>
      </p:sp>
      <p:sp>
        <p:nvSpPr>
          <p:cNvPr id="215" name="Shape 215"/>
          <p:cNvSpPr/>
          <p:nvPr/>
        </p:nvSpPr>
        <p:spPr>
          <a:xfrm>
            <a:off x="6958500" y="3806200"/>
            <a:ext cx="1725925" cy="1337299"/>
          </a:xfrm>
          <a:prstGeom prst="flowChartMagneticDisk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6958500" y="1900125"/>
            <a:ext cx="1725925" cy="2436100"/>
          </a:xfrm>
          <a:prstGeom prst="flowChartMagneticDisk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6958500" y="1839225"/>
            <a:ext cx="1725925" cy="843874"/>
          </a:xfrm>
          <a:prstGeom prst="flowChartMagneticDisk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7090800" y="2128562"/>
            <a:ext cx="2053200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Glucose (~15%)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7087850" y="3155550"/>
            <a:ext cx="1725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Maltose (~60%)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7019900" y="4423225"/>
            <a:ext cx="1861800" cy="6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Maltotriose (~20%)</a:t>
            </a:r>
          </a:p>
        </p:txBody>
      </p:sp>
      <p:pic>
        <p:nvPicPr>
          <p:cNvPr id="13" name="Picture 2" descr="Image result for yeast clades b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87" y="365698"/>
            <a:ext cx="3790927" cy="379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References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Gallone B Steensels J Prahl T Soriaga L Saels V et. al. Cell 2016 vol: 166 (6) pp:1397-1410.e16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Alves S L Herberts R A Hollatz D T Miletti L C de Araujo P S Stambuk B U App and Env Microbio vol: 74 (5) pp: 1494-1501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Magalhães F Vidgren V Ruohonen L Gibson B; Maltose and maltotriose utilisation by group I strains of the hybrid lager yeast Saccharomyces pastorianus. FEMS Yeast Res 2016; 16 (5): fow053. Doi:10.1093/femsyr/fow053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Cheers! / Questions?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33" name="Shape 2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6031" y="1152475"/>
            <a:ext cx="4567968" cy="399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Saccharomyces cerevisiae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4" name="Shape 64" descr="Image result for yeas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125" y="591624"/>
            <a:ext cx="3860799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 descr="Image result for yeas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99" y="1152475"/>
            <a:ext cx="2428874" cy="161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 descr="Image result for brea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8425" y="3352975"/>
            <a:ext cx="27527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 descr="Image result for beer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9550" y="3410125"/>
            <a:ext cx="2571749" cy="1600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Clades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Diverged by geography and by culinary usage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yeast clades b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200" y="0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14" y="1292181"/>
            <a:ext cx="3966879" cy="363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Beer Wort</a:t>
            </a:r>
          </a:p>
        </p:txBody>
      </p:sp>
      <p:sp>
        <p:nvSpPr>
          <p:cNvPr id="82" name="Shape 82"/>
          <p:cNvSpPr/>
          <p:nvPr/>
        </p:nvSpPr>
        <p:spPr>
          <a:xfrm>
            <a:off x="3462731" y="3404537"/>
            <a:ext cx="1725925" cy="1337299"/>
          </a:xfrm>
          <a:prstGeom prst="flowChartMagneticDisk">
            <a:avLst/>
          </a:prstGeom>
          <a:solidFill>
            <a:srgbClr val="CC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3462731" y="1498462"/>
            <a:ext cx="1725925" cy="2436100"/>
          </a:xfrm>
          <a:prstGeom prst="flowChartMagneticDisk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/>
          <p:nvPr/>
        </p:nvSpPr>
        <p:spPr>
          <a:xfrm>
            <a:off x="3462731" y="1437561"/>
            <a:ext cx="1725925" cy="843874"/>
          </a:xfrm>
          <a:prstGeom prst="flowChartMagneticDisk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/>
          <p:nvPr/>
        </p:nvSpPr>
        <p:spPr>
          <a:xfrm>
            <a:off x="3595031" y="1726899"/>
            <a:ext cx="2053200" cy="41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Glucose (~15%)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3592081" y="2753887"/>
            <a:ext cx="17259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Maltose (~60%)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524131" y="4021562"/>
            <a:ext cx="1861800" cy="6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Maltotriose (~20%)</a:t>
            </a:r>
          </a:p>
        </p:txBody>
      </p:sp>
      <p:pic>
        <p:nvPicPr>
          <p:cNvPr id="2052" name="Picture 4" descr="Image result for beer w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09" y="174683"/>
            <a:ext cx="3175514" cy="211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Sugars Used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85" descr="Image result for glucose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61706" y="500615"/>
            <a:ext cx="991518" cy="785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87" descr="Image result for malto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6156" y="654399"/>
            <a:ext cx="1297425" cy="63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92" descr="Image result for maltos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8482" y="1932528"/>
            <a:ext cx="1297425" cy="63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1071" r="5594" b="1"/>
          <a:stretch/>
        </p:blipFill>
        <p:spPr>
          <a:xfrm>
            <a:off x="2685517" y="1376612"/>
            <a:ext cx="3772965" cy="3192263"/>
          </a:xfrm>
          <a:prstGeom prst="rect">
            <a:avLst/>
          </a:prstGeom>
        </p:spPr>
      </p:pic>
      <p:pic>
        <p:nvPicPr>
          <p:cNvPr id="8" name="Shape 86" descr="Image result for maltotriose"/>
          <p:cNvPicPr preferRelativeResize="0"/>
          <p:nvPr/>
        </p:nvPicPr>
        <p:blipFill rotWithShape="1">
          <a:blip r:embed="rId5">
            <a:alphaModFix/>
          </a:blip>
          <a:srcRect b="28936"/>
          <a:stretch/>
        </p:blipFill>
        <p:spPr>
          <a:xfrm>
            <a:off x="6533124" y="3119857"/>
            <a:ext cx="1751163" cy="532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3" descr="Image result for maltotriose"/>
          <p:cNvPicPr preferRelativeResize="0"/>
          <p:nvPr/>
        </p:nvPicPr>
        <p:blipFill rotWithShape="1">
          <a:blip r:embed="rId5">
            <a:alphaModFix/>
          </a:blip>
          <a:srcRect b="28936"/>
          <a:stretch/>
        </p:blipFill>
        <p:spPr>
          <a:xfrm>
            <a:off x="4013015" y="4419922"/>
            <a:ext cx="1751163" cy="532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964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uptake the limiting reaction?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682" y="2383799"/>
            <a:ext cx="4819949" cy="2462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/>
          <p:nvPr/>
        </p:nvSpPr>
        <p:spPr>
          <a:xfrm>
            <a:off x="852625" y="2845000"/>
            <a:ext cx="913500" cy="20010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/>
          <p:nvPr/>
        </p:nvSpPr>
        <p:spPr>
          <a:xfrm>
            <a:off x="4780950" y="3201700"/>
            <a:ext cx="352200" cy="15966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52625" y="1615758"/>
            <a:ext cx="33313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 uptake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70715" y="2021983"/>
            <a:ext cx="72981" cy="82301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00518" y="1979054"/>
            <a:ext cx="2605826" cy="115480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725230" y="4365938"/>
            <a:ext cx="463640" cy="432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3414" y="4393706"/>
            <a:ext cx="1399504" cy="4323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932867" y="3440336"/>
            <a:ext cx="2730321" cy="11695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Strains with highest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C902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Fermentation Rates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931" y="1194331"/>
            <a:ext cx="8520600" cy="3340200"/>
          </a:xfrm>
        </p:spPr>
        <p:txBody>
          <a:bodyPr/>
          <a:lstStyle/>
          <a:p>
            <a:r>
              <a:rPr lang="en-US" dirty="0"/>
              <a:t>Larger slope = faster fermentation</a:t>
            </a:r>
          </a:p>
          <a:p>
            <a:r>
              <a:rPr lang="en-US" dirty="0"/>
              <a:t>Smaller slope = slower fermentation</a:t>
            </a:r>
          </a:p>
          <a:p>
            <a:endParaRPr lang="en-US" dirty="0"/>
          </a:p>
        </p:txBody>
      </p:sp>
      <p:pic>
        <p:nvPicPr>
          <p:cNvPr id="4" name="Shape 10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69984" y="24239"/>
            <a:ext cx="3873934" cy="514018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51019" y="2354218"/>
            <a:ext cx="2730321" cy="116955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Strains with highest uptake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C902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A53</a:t>
            </a:r>
          </a:p>
        </p:txBody>
      </p:sp>
    </p:spTree>
    <p:extLst>
      <p:ext uri="{BB962C8B-B14F-4D97-AF65-F5344CB8AC3E}">
        <p14:creationId xmlns:p14="http://schemas.microsoft.com/office/powerpoint/2010/main" val="80861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measure uptake?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Measure the sugar being extracted from the wort.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Measure the alcohol produced.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u="sng" dirty="0"/>
              <a:t>Measure the uptake itself</a:t>
            </a:r>
          </a:p>
          <a:p>
            <a:r>
              <a:rPr lang="en-US" dirty="0"/>
              <a:t>	1. Zero-trans assay</a:t>
            </a:r>
          </a:p>
          <a:p>
            <a:r>
              <a:rPr lang="en-US" dirty="0"/>
              <a:t>	2. Proton Symport Assay</a:t>
            </a:r>
          </a:p>
        </p:txBody>
      </p:sp>
    </p:spTree>
    <p:extLst>
      <p:ext uri="{BB962C8B-B14F-4D97-AF65-F5344CB8AC3E}">
        <p14:creationId xmlns:p14="http://schemas.microsoft.com/office/powerpoint/2010/main" val="274588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760427" y="1093850"/>
            <a:ext cx="1513849" cy="3907650"/>
          </a:xfrm>
          <a:prstGeom prst="flowChartMagneticDisk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1760427" y="2172675"/>
            <a:ext cx="1513849" cy="2828824"/>
          </a:xfrm>
          <a:prstGeom prst="flowChartMagneticDisk">
            <a:avLst/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Measuring Uptake: </a:t>
            </a:r>
            <a:r>
              <a:rPr lang="en-US" dirty="0"/>
              <a:t>Zero-trans </a:t>
            </a:r>
            <a:endParaRPr lang="en" dirty="0"/>
          </a:p>
        </p:txBody>
      </p:sp>
      <p:sp>
        <p:nvSpPr>
          <p:cNvPr id="113" name="Shape 113"/>
          <p:cNvSpPr/>
          <p:nvPr/>
        </p:nvSpPr>
        <p:spPr>
          <a:xfrm>
            <a:off x="2665252" y="2581725"/>
            <a:ext cx="295800" cy="287100"/>
          </a:xfrm>
          <a:prstGeom prst="hexagon">
            <a:avLst>
              <a:gd name="adj" fmla="val 25000"/>
              <a:gd name="vf" fmla="val 115470"/>
            </a:avLst>
          </a:prstGeom>
          <a:noFill/>
          <a:ln w="2857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1986627" y="3173225"/>
            <a:ext cx="722100" cy="743400"/>
          </a:xfrm>
          <a:prstGeom prst="ellipse">
            <a:avLst/>
          </a:prstGeom>
          <a:solidFill>
            <a:srgbClr val="F1C23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 flipH="1">
            <a:off x="2432008" y="3209000"/>
            <a:ext cx="170700" cy="168600"/>
          </a:xfrm>
          <a:prstGeom prst="ellipse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756338" y="3266941"/>
            <a:ext cx="1485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276" y="2618704"/>
            <a:ext cx="190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 protein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3358" y="1931831"/>
            <a:ext cx="2356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Heavy sugar (carbon-14)</a:t>
            </a:r>
          </a:p>
        </p:txBody>
      </p:sp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2519966" y="3420830"/>
            <a:ext cx="1236372" cy="1538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endCxn id="115" idx="2"/>
          </p:cNvCxnSpPr>
          <p:nvPr/>
        </p:nvCxnSpPr>
        <p:spPr>
          <a:xfrm flipH="1">
            <a:off x="2602708" y="2808223"/>
            <a:ext cx="1422506" cy="485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 flipH="1">
            <a:off x="2972105" y="2205936"/>
            <a:ext cx="1422506" cy="4850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310</Words>
  <Application>Microsoft Office PowerPoint</Application>
  <PresentationFormat>On-screen Show (16:9)</PresentationFormat>
  <Paragraphs>69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Amatic SC</vt:lpstr>
      <vt:lpstr>Arial</vt:lpstr>
      <vt:lpstr>Source Code Pro</vt:lpstr>
      <vt:lpstr>Courier New</vt:lpstr>
      <vt:lpstr>beach-day</vt:lpstr>
      <vt:lpstr>Maltose and Maltotriose Use by Different Saccharomyces Clades</vt:lpstr>
      <vt:lpstr>Saccharomyces cerevisiae</vt:lpstr>
      <vt:lpstr>Clades</vt:lpstr>
      <vt:lpstr>Beer Wort</vt:lpstr>
      <vt:lpstr>Sugars Used </vt:lpstr>
      <vt:lpstr>Is uptake the limiting reaction?</vt:lpstr>
      <vt:lpstr>Fermentation Rates</vt:lpstr>
      <vt:lpstr>How do we measure uptake?</vt:lpstr>
      <vt:lpstr>Measuring Uptake: Zero-trans </vt:lpstr>
      <vt:lpstr>Measuring Uptake: Zero-Trans</vt:lpstr>
      <vt:lpstr>Measuring Uptake: Zero-trans </vt:lpstr>
      <vt:lpstr>Measuring Uptake</vt:lpstr>
      <vt:lpstr>Measuring Uptake: Proton Co-Transport Assay</vt:lpstr>
      <vt:lpstr>Measuring Uptake: Proton Co-Transport</vt:lpstr>
      <vt:lpstr>PowerPoint Presentation</vt:lpstr>
      <vt:lpstr>Impact</vt:lpstr>
      <vt:lpstr>References</vt:lpstr>
      <vt:lpstr>Cheers! /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Maltose and Maltotriose Use by Different Saccharomyces Clades</dc:title>
  <cp:lastModifiedBy>Jacob Jaminet</cp:lastModifiedBy>
  <cp:revision>8</cp:revision>
  <dcterms:modified xsi:type="dcterms:W3CDTF">2017-05-11T13:44:56Z</dcterms:modified>
</cp:coreProperties>
</file>