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80" r:id="rId8"/>
    <p:sldId id="262" r:id="rId9"/>
    <p:sldId id="286" r:id="rId10"/>
    <p:sldId id="279" r:id="rId11"/>
    <p:sldId id="263" r:id="rId12"/>
    <p:sldId id="281" r:id="rId13"/>
    <p:sldId id="282" r:id="rId14"/>
    <p:sldId id="283" r:id="rId15"/>
    <p:sldId id="284" r:id="rId16"/>
    <p:sldId id="285" r:id="rId17"/>
    <p:sldId id="292" r:id="rId18"/>
    <p:sldId id="287" r:id="rId19"/>
    <p:sldId id="273" r:id="rId20"/>
    <p:sldId id="289" r:id="rId21"/>
    <p:sldId id="290" r:id="rId22"/>
    <p:sldId id="288" r:id="rId23"/>
    <p:sldId id="29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9C1"/>
    <a:srgbClr val="00FCD0"/>
    <a:srgbClr val="00BB39"/>
    <a:srgbClr val="FFBA83"/>
    <a:srgbClr val="FF4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98"/>
    <p:restoredTop sz="94704"/>
  </p:normalViewPr>
  <p:slideViewPr>
    <p:cSldViewPr snapToGrid="0" snapToObjects="1">
      <p:cViewPr varScale="1">
        <p:scale>
          <a:sx n="63" d="100"/>
          <a:sy n="63" d="100"/>
        </p:scale>
        <p:origin x="216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5/10/17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dgene.org/crispr/guide/" TargetMode="External"/><Relationship Id="rId4" Type="http://schemas.openxmlformats.org/officeDocument/2006/relationships/hyperlink" Target="http://www.bio-rad.com/en-us/applications-technologies/chemical-viral-based-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activemotif.com/catalog/25/nuclear-complex-co-ip-kit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7297" y="1997845"/>
            <a:ext cx="9036890" cy="2501552"/>
          </a:xfrm>
        </p:spPr>
        <p:txBody>
          <a:bodyPr/>
          <a:lstStyle/>
          <a:p>
            <a:r>
              <a:rPr lang="en-US" sz="4200" b="1" dirty="0"/>
              <a:t>Mutations in MCL-1 PEST Region of Breast Cancer on Binding Affinity to </a:t>
            </a:r>
            <a:r>
              <a:rPr lang="en-US" sz="4200" b="1" dirty="0" smtClean="0"/>
              <a:t>Bak/Bax  </a:t>
            </a:r>
            <a:r>
              <a:rPr lang="en-US" sz="4200" b="1" dirty="0"/>
              <a:t/>
            </a:r>
            <a:br>
              <a:rPr lang="en-US" sz="4200" b="1" dirty="0"/>
            </a:br>
            <a:endParaRPr lang="en-US" sz="4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Deeksha Jain</a:t>
            </a:r>
          </a:p>
        </p:txBody>
      </p:sp>
    </p:spTree>
    <p:extLst>
      <p:ext uri="{BB962C8B-B14F-4D97-AF65-F5344CB8AC3E}">
        <p14:creationId xmlns:p14="http://schemas.microsoft.com/office/powerpoint/2010/main" val="138155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151" y="0"/>
            <a:ext cx="9601200" cy="1485900"/>
          </a:xfrm>
        </p:spPr>
        <p:txBody>
          <a:bodyPr/>
          <a:lstStyle/>
          <a:p>
            <a:r>
              <a:rPr lang="en-US" dirty="0"/>
              <a:t>Mutation Introduction via CRISPR/Cas9</a:t>
            </a:r>
          </a:p>
        </p:txBody>
      </p:sp>
      <p:pic>
        <p:nvPicPr>
          <p:cNvPr id="6" name="Picture 5" descr="gene_editing-hdr2.png__367x480_q85_subsampling-2_upscal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1095" r="-9078"/>
          <a:stretch/>
        </p:blipFill>
        <p:spPr bwMode="auto">
          <a:xfrm>
            <a:off x="2311879" y="601886"/>
            <a:ext cx="9338312" cy="6002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414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887" y="342898"/>
            <a:ext cx="9601200" cy="1485900"/>
          </a:xfrm>
        </p:spPr>
        <p:txBody>
          <a:bodyPr/>
          <a:lstStyle/>
          <a:p>
            <a:r>
              <a:rPr lang="en-US" dirty="0"/>
              <a:t>Mutation Introduction via CRISPR/Cas9</a:t>
            </a:r>
          </a:p>
        </p:txBody>
      </p:sp>
      <p:sp>
        <p:nvSpPr>
          <p:cNvPr id="5" name="Rectangle 4"/>
          <p:cNvSpPr/>
          <p:nvPr/>
        </p:nvSpPr>
        <p:spPr>
          <a:xfrm>
            <a:off x="834887" y="1304509"/>
            <a:ext cx="109926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Franklin Gothic Medium" charset="0"/>
                <a:cs typeface="Franklin Gothic Medium" charset="0"/>
              </a:rPr>
              <a:t>Validation via PCR, gel electrophoresis, sequencing 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rgbClr val="000000"/>
              </a:solidFill>
              <a:ea typeface="Franklin Gothic Medium" charset="0"/>
              <a:cs typeface="Franklin Gothic Medium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Franklin Gothic Medium" charset="0"/>
                <a:cs typeface="Franklin Gothic Medium" charset="0"/>
              </a:rPr>
              <a:t>5’</a:t>
            </a:r>
            <a:r>
              <a:rPr lang="en-US" sz="2400" dirty="0" smtClean="0">
                <a:solidFill>
                  <a:srgbClr val="353535"/>
                </a:solidFill>
                <a:ea typeface="Franklin Gothic Medium" charset="0"/>
                <a:cs typeface="Franklin Gothic Medium" charset="0"/>
              </a:rPr>
              <a:t>CGTCCACCCTCACGCCAGACTCCCGGAGGGTCGCGCGGCCGCCGCCCATTGGCGCCGAGGTCCCCGACGTCACCGCGACCCCCGCGAGGCTGCTTTTCTTCGCGCCCACCCGCCGCGCGGCGCCGCTTGAGGAGATGGAAGCCCCGGCCGCTGACGC</a:t>
            </a:r>
            <a:r>
              <a:rPr lang="en-US" sz="2400" dirty="0" smtClean="0">
                <a:solidFill>
                  <a:srgbClr val="353535"/>
                </a:solidFill>
                <a:highlight>
                  <a:srgbClr val="D3D3D3"/>
                </a:highlight>
                <a:ea typeface="Franklin Gothic Medium" charset="0"/>
                <a:cs typeface="Franklin Gothic Medium" charset="0"/>
              </a:rPr>
              <a:t>CATCATGTCGCCCGAAGAGG</a:t>
            </a:r>
            <a:r>
              <a:rPr lang="en-US" sz="2400" dirty="0" smtClean="0">
                <a:solidFill>
                  <a:srgbClr val="FEA37B"/>
                </a:solidFill>
                <a:ea typeface="Franklin Gothic Medium" charset="0"/>
                <a:cs typeface="Franklin Gothic Medium" charset="0"/>
              </a:rPr>
              <a:t>AGC</a:t>
            </a:r>
            <a:r>
              <a:rPr lang="en-US" sz="2400" dirty="0" smtClean="0">
                <a:solidFill>
                  <a:srgbClr val="00E9C1"/>
                </a:solidFill>
                <a:ea typeface="Franklin Gothic Medium" charset="0"/>
                <a:cs typeface="Franklin Gothic Medium" charset="0"/>
              </a:rPr>
              <a:t>TGG</a:t>
            </a:r>
            <a:r>
              <a:rPr lang="en-US" sz="2400" dirty="0" smtClean="0">
                <a:solidFill>
                  <a:srgbClr val="353535"/>
                </a:solidFill>
                <a:ea typeface="Franklin Gothic Medium" charset="0"/>
                <a:cs typeface="Franklin Gothic Medium" charset="0"/>
              </a:rPr>
              <a:t>ACG</a:t>
            </a:r>
            <a:r>
              <a:rPr lang="en-US" sz="2400" b="1" dirty="0" smtClean="0">
                <a:solidFill>
                  <a:srgbClr val="641FA0"/>
                </a:solidFill>
                <a:ea typeface="Franklin Gothic Medium" charset="0"/>
                <a:cs typeface="Franklin Gothic Medium" charset="0"/>
              </a:rPr>
              <a:t>GGT</a:t>
            </a:r>
            <a:r>
              <a:rPr lang="en-US" sz="2400" dirty="0" smtClean="0">
                <a:solidFill>
                  <a:srgbClr val="353535"/>
                </a:solidFill>
                <a:ea typeface="Franklin Gothic Medium" charset="0"/>
                <a:cs typeface="Franklin Gothic Medium" charset="0"/>
              </a:rPr>
              <a:t>ACGAGCCGG</a:t>
            </a:r>
            <a:r>
              <a:rPr lang="en-US" sz="2400" dirty="0" smtClean="0">
                <a:solidFill>
                  <a:srgbClr val="FEA37B"/>
                </a:solidFill>
                <a:ea typeface="Franklin Gothic Medium" charset="0"/>
                <a:cs typeface="Franklin Gothic Medium" charset="0"/>
              </a:rPr>
              <a:t>AGC</a:t>
            </a:r>
            <a:r>
              <a:rPr lang="en-US" sz="2400" dirty="0" smtClean="0">
                <a:solidFill>
                  <a:srgbClr val="00BB39"/>
                </a:solidFill>
                <a:ea typeface="Franklin Gothic Medium" charset="0"/>
                <a:cs typeface="Franklin Gothic Medium" charset="0"/>
              </a:rPr>
              <a:t>CTC</a:t>
            </a:r>
            <a:r>
              <a:rPr lang="en-US" sz="2400" dirty="0" smtClean="0">
                <a:solidFill>
                  <a:srgbClr val="FEA37B"/>
                </a:solidFill>
                <a:ea typeface="Franklin Gothic Medium" charset="0"/>
                <a:cs typeface="Franklin Gothic Medium" charset="0"/>
              </a:rPr>
              <a:t>TCG</a:t>
            </a:r>
            <a:r>
              <a:rPr lang="en-US" sz="2400" b="1" dirty="0" smtClean="0">
                <a:solidFill>
                  <a:srgbClr val="641FA0"/>
                </a:solidFill>
                <a:ea typeface="Franklin Gothic Medium" charset="0"/>
                <a:cs typeface="Franklin Gothic Medium" charset="0"/>
              </a:rPr>
              <a:t>GGA</a:t>
            </a:r>
            <a:r>
              <a:rPr lang="en-US" sz="2400" dirty="0" smtClean="0">
                <a:solidFill>
                  <a:srgbClr val="FEA37B"/>
                </a:solidFill>
                <a:ea typeface="Franklin Gothic Medium" charset="0"/>
                <a:cs typeface="Franklin Gothic Medium" charset="0"/>
              </a:rPr>
              <a:t>AGC</a:t>
            </a:r>
            <a:r>
              <a:rPr lang="en-US" sz="2400" b="1" dirty="0" smtClean="0">
                <a:solidFill>
                  <a:srgbClr val="641FA0"/>
                </a:solidFill>
                <a:ea typeface="Franklin Gothic Medium" charset="0"/>
                <a:cs typeface="Franklin Gothic Medium" charset="0"/>
              </a:rPr>
              <a:t>GGC</a:t>
            </a:r>
            <a:r>
              <a:rPr lang="en-US" sz="2400" dirty="0" smtClean="0">
                <a:solidFill>
                  <a:srgbClr val="353535"/>
                </a:solidFill>
                <a:ea typeface="Franklin Gothic Medium" charset="0"/>
                <a:cs typeface="Franklin Gothic Medium" charset="0"/>
              </a:rPr>
              <a:t>CGGCTGTCC</a:t>
            </a:r>
            <a:r>
              <a:rPr lang="en-US" sz="2400" dirty="0" smtClean="0">
                <a:solidFill>
                  <a:srgbClr val="00E9C1"/>
                </a:solidFill>
                <a:highlight>
                  <a:srgbClr val="FFFF00"/>
                </a:highlight>
                <a:ea typeface="Franklin Gothic Medium" charset="0"/>
                <a:cs typeface="Franklin Gothic Medium" charset="0"/>
              </a:rPr>
              <a:t>TGC</a:t>
            </a:r>
            <a:r>
              <a:rPr lang="en-US" sz="2400" dirty="0" smtClean="0">
                <a:solidFill>
                  <a:srgbClr val="353535"/>
                </a:solidFill>
                <a:highlight>
                  <a:srgbClr val="FFFF00"/>
                </a:highlight>
                <a:ea typeface="Franklin Gothic Medium" charset="0"/>
                <a:cs typeface="Franklin Gothic Medium" charset="0"/>
              </a:rPr>
              <a:t>CGC</a:t>
            </a:r>
            <a:r>
              <a:rPr lang="en-US" sz="2400" dirty="0" smtClean="0">
                <a:solidFill>
                  <a:srgbClr val="00E9C1"/>
                </a:solidFill>
                <a:highlight>
                  <a:srgbClr val="FFFF00"/>
                </a:highlight>
                <a:ea typeface="Franklin Gothic Medium" charset="0"/>
                <a:cs typeface="Franklin Gothic Medium" charset="0"/>
              </a:rPr>
              <a:t>TGCTGG</a:t>
            </a:r>
            <a:r>
              <a:rPr lang="en-US" sz="2400" dirty="0" smtClean="0">
                <a:solidFill>
                  <a:srgbClr val="FEA37B"/>
                </a:solidFill>
                <a:highlight>
                  <a:srgbClr val="FFFF00"/>
                </a:highlight>
                <a:ea typeface="Franklin Gothic Medium" charset="0"/>
                <a:cs typeface="Franklin Gothic Medium" charset="0"/>
              </a:rPr>
              <a:t>A</a:t>
            </a:r>
            <a:r>
              <a:rPr lang="en-US" sz="2400" b="1" dirty="0" smtClean="0">
                <a:solidFill>
                  <a:srgbClr val="FF0000"/>
                </a:solidFill>
                <a:highlight>
                  <a:srgbClr val="FFFF00"/>
                </a:highlight>
                <a:ea typeface="Franklin Gothic Medium" charset="0"/>
                <a:cs typeface="Franklin Gothic Medium" charset="0"/>
              </a:rPr>
              <a:t>G</a:t>
            </a:r>
            <a:r>
              <a:rPr lang="en-US" sz="2400" dirty="0" smtClean="0">
                <a:solidFill>
                  <a:srgbClr val="FEA37B"/>
                </a:solidFill>
                <a:highlight>
                  <a:srgbClr val="FFFF00"/>
                </a:highlight>
                <a:ea typeface="Franklin Gothic Medium" charset="0"/>
                <a:cs typeface="Franklin Gothic Medium" charset="0"/>
              </a:rPr>
              <a:t>T</a:t>
            </a:r>
            <a:r>
              <a:rPr lang="en-US" sz="2400" dirty="0" smtClean="0">
                <a:solidFill>
                  <a:srgbClr val="00E9C1"/>
                </a:solidFill>
                <a:highlight>
                  <a:srgbClr val="FFFF00"/>
                </a:highlight>
                <a:ea typeface="Franklin Gothic Medium" charset="0"/>
                <a:cs typeface="Franklin Gothic Medium" charset="0"/>
              </a:rPr>
              <a:t>TGG</a:t>
            </a:r>
            <a:r>
              <a:rPr lang="en-US" sz="2400" dirty="0" smtClean="0">
                <a:solidFill>
                  <a:srgbClr val="FEA37B"/>
                </a:solidFill>
                <a:highlight>
                  <a:srgbClr val="FFFF00"/>
                </a:highlight>
                <a:ea typeface="Franklin Gothic Medium" charset="0"/>
                <a:cs typeface="Franklin Gothic Medium" charset="0"/>
              </a:rPr>
              <a:t>TCG</a:t>
            </a:r>
            <a:r>
              <a:rPr lang="en-US" sz="2400" dirty="0" smtClean="0">
                <a:solidFill>
                  <a:srgbClr val="353535"/>
                </a:solidFill>
                <a:ea typeface="Franklin Gothic Medium" charset="0"/>
                <a:cs typeface="Franklin Gothic Medium" charset="0"/>
              </a:rPr>
              <a:t>GGGAATCTG</a:t>
            </a:r>
            <a:r>
              <a:rPr lang="en-US" sz="2400" dirty="0" smtClean="0">
                <a:solidFill>
                  <a:srgbClr val="353535"/>
                </a:solidFill>
                <a:highlight>
                  <a:srgbClr val="00FF00"/>
                </a:highlight>
                <a:ea typeface="Franklin Gothic Medium" charset="0"/>
                <a:cs typeface="Franklin Gothic Medium" charset="0"/>
              </a:rPr>
              <a:t>GTAATAACACCAGTA</a:t>
            </a:r>
            <a:r>
              <a:rPr lang="en-US" sz="2400" dirty="0" smtClean="0">
                <a:solidFill>
                  <a:srgbClr val="F346ED"/>
                </a:solidFill>
                <a:highlight>
                  <a:srgbClr val="00FF00"/>
                </a:highlight>
                <a:ea typeface="Franklin Gothic Medium" charset="0"/>
                <a:cs typeface="Franklin Gothic Medium" charset="0"/>
              </a:rPr>
              <a:t>CGG</a:t>
            </a:r>
            <a:r>
              <a:rPr lang="en-US" sz="2400" dirty="0" smtClean="0">
                <a:solidFill>
                  <a:srgbClr val="353535"/>
                </a:solidFill>
                <a:highlight>
                  <a:srgbClr val="00FF00"/>
                </a:highlight>
                <a:ea typeface="Franklin Gothic Medium" charset="0"/>
                <a:cs typeface="Franklin Gothic Medium" charset="0"/>
              </a:rPr>
              <a:t>AC</a:t>
            </a:r>
            <a:r>
              <a:rPr lang="en-US" sz="2400" dirty="0" smtClean="0">
                <a:solidFill>
                  <a:srgbClr val="353535"/>
                </a:solidFill>
                <a:ea typeface="Franklin Gothic Medium" charset="0"/>
                <a:cs typeface="Franklin Gothic Medium" charset="0"/>
              </a:rPr>
              <a:t>GGGTCACTACCCTCG</a:t>
            </a:r>
            <a:r>
              <a:rPr lang="en-US" sz="2400" dirty="0" smtClean="0">
                <a:solidFill>
                  <a:srgbClr val="000000"/>
                </a:solidFill>
                <a:ea typeface="Franklin Gothic Medium" charset="0"/>
                <a:cs typeface="Franklin Gothic Medium" charset="0"/>
              </a:rPr>
              <a:t>3’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rgbClr val="000000"/>
              </a:solidFill>
              <a:ea typeface="Franklin Gothic Medium" charset="0"/>
              <a:cs typeface="Franklin Gothic Medium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ea typeface="Franklin Gothic Medium" charset="0"/>
                <a:cs typeface="Franklin Gothic Medium" charset="0"/>
              </a:rPr>
              <a:t> PAM </a:t>
            </a:r>
            <a:r>
              <a:rPr lang="en-US" sz="2400" dirty="0">
                <a:solidFill>
                  <a:srgbClr val="000000"/>
                </a:solidFill>
                <a:ea typeface="Franklin Gothic Medium" charset="0"/>
                <a:cs typeface="Franklin Gothic Medium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ea typeface="Franklin Gothic Medium" charset="0"/>
                <a:cs typeface="Franklin Gothic Medium" charset="0"/>
              </a:rPr>
              <a:t>equence                                                         </a:t>
            </a:r>
            <a:r>
              <a:rPr lang="en-US" sz="2400" dirty="0" smtClean="0">
                <a:solidFill>
                  <a:srgbClr val="FF46FF"/>
                </a:solidFill>
                <a:ea typeface="Franklin Gothic Medium" charset="0"/>
                <a:cs typeface="Franklin Gothic Medium" charset="0"/>
              </a:rPr>
              <a:t>PAM Sequence      </a:t>
            </a:r>
            <a:r>
              <a:rPr lang="en-US" sz="2400" dirty="0" smtClean="0">
                <a:solidFill>
                  <a:srgbClr val="FF0000"/>
                </a:solidFill>
                <a:ea typeface="Franklin Gothic Medium" charset="0"/>
                <a:cs typeface="Franklin Gothic Medium" charset="0"/>
              </a:rPr>
              <a:t>Mutation (G→A)</a:t>
            </a:r>
          </a:p>
          <a:p>
            <a:endParaRPr lang="en-US" sz="2400" dirty="0">
              <a:solidFill>
                <a:srgbClr val="000000"/>
              </a:solidFill>
              <a:effectLst/>
              <a:ea typeface="Franklin Gothic Medium" charset="0"/>
              <a:cs typeface="Franklin Gothic Medium" charset="0"/>
            </a:endParaRPr>
          </a:p>
          <a:p>
            <a:r>
              <a:rPr lang="en-US" sz="2400" b="1" dirty="0" smtClean="0">
                <a:solidFill>
                  <a:srgbClr val="7030A0"/>
                </a:solidFill>
                <a:ea typeface="Franklin Gothic Medium" charset="0"/>
                <a:cs typeface="Franklin Gothic Medium" charset="0"/>
              </a:rPr>
              <a:t>Proline</a:t>
            </a:r>
            <a:r>
              <a:rPr lang="en-US" sz="2400" dirty="0" smtClean="0">
                <a:solidFill>
                  <a:srgbClr val="000000"/>
                </a:solidFill>
                <a:ea typeface="Franklin Gothic Medium" charset="0"/>
                <a:cs typeface="Franklin Gothic Medium" charset="0"/>
              </a:rPr>
              <a:t>      </a:t>
            </a:r>
            <a:r>
              <a:rPr lang="en-US" sz="2400" dirty="0" smtClean="0">
                <a:solidFill>
                  <a:srgbClr val="00BB39"/>
                </a:solidFill>
                <a:ea typeface="Franklin Gothic Medium" charset="0"/>
                <a:cs typeface="Franklin Gothic Medium" charset="0"/>
              </a:rPr>
              <a:t>Glutamic Acid      </a:t>
            </a:r>
            <a:r>
              <a:rPr lang="en-US" sz="2400" dirty="0" smtClean="0">
                <a:solidFill>
                  <a:srgbClr val="FFBA83"/>
                </a:solidFill>
                <a:ea typeface="Franklin Gothic Medium" charset="0"/>
                <a:cs typeface="Franklin Gothic Medium" charset="0"/>
              </a:rPr>
              <a:t>Serine</a:t>
            </a:r>
            <a:r>
              <a:rPr lang="en-US" sz="2400" dirty="0" smtClean="0">
                <a:solidFill>
                  <a:srgbClr val="000000"/>
                </a:solidFill>
                <a:ea typeface="Franklin Gothic Medium" charset="0"/>
                <a:cs typeface="Franklin Gothic Medium" charset="0"/>
              </a:rPr>
              <a:t>      </a:t>
            </a:r>
            <a:r>
              <a:rPr lang="en-US" sz="2400" dirty="0" smtClean="0">
                <a:solidFill>
                  <a:srgbClr val="00E9C1"/>
                </a:solidFill>
                <a:ea typeface="Franklin Gothic Medium" charset="0"/>
                <a:cs typeface="Franklin Gothic Medium" charset="0"/>
              </a:rPr>
              <a:t>Threonine </a:t>
            </a:r>
            <a:endParaRPr lang="en-US" sz="2400" dirty="0">
              <a:solidFill>
                <a:srgbClr val="00E9C1"/>
              </a:solidFill>
              <a:effectLst/>
              <a:ea typeface="Franklin Gothic Medium" charset="0"/>
              <a:cs typeface="Franklin Gothic Medium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400" dirty="0">
              <a:effectLst/>
              <a:ea typeface="Franklin Gothic Medium" charset="0"/>
              <a:cs typeface="Franklin Gothic Medium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4887" y="4261776"/>
            <a:ext cx="2368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highlight>
                  <a:srgbClr val="FFFF00"/>
                </a:highlight>
                <a:ea typeface="Calibri" charset="0"/>
              </a:rPr>
              <a:t>Repair Template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3516844" y="4262101"/>
            <a:ext cx="968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highlight>
                  <a:srgbClr val="00FF00"/>
                </a:highlight>
                <a:ea typeface="Calibri" charset="0"/>
              </a:rPr>
              <a:t>gRNA</a:t>
            </a:r>
            <a:r>
              <a:rPr lang="en-US" sz="2400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4769655" y="4261775"/>
            <a:ext cx="2232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highlight>
                  <a:srgbClr val="D3D3D3"/>
                </a:highlight>
                <a:ea typeface="Calibri" charset="0"/>
              </a:rPr>
              <a:t>Forward </a:t>
            </a:r>
            <a:r>
              <a:rPr lang="en-US" sz="2400" dirty="0">
                <a:solidFill>
                  <a:srgbClr val="000000"/>
                </a:solidFill>
                <a:highlight>
                  <a:srgbClr val="D3D3D3"/>
                </a:highlight>
                <a:ea typeface="Calibri" charset="0"/>
              </a:rPr>
              <a:t>primer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88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426" y="367748"/>
            <a:ext cx="9601200" cy="1485900"/>
          </a:xfrm>
        </p:spPr>
        <p:txBody>
          <a:bodyPr/>
          <a:lstStyle/>
          <a:p>
            <a:r>
              <a:rPr lang="en-US" b="1" dirty="0" smtClean="0"/>
              <a:t>Experimental Design </a:t>
            </a:r>
            <a:endParaRPr lang="en-US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781463" y="2913786"/>
            <a:ext cx="1179028" cy="834887"/>
            <a:chOff x="2226366" y="2107096"/>
            <a:chExt cx="1292087" cy="1033670"/>
          </a:xfrm>
          <a:solidFill>
            <a:schemeClr val="bg1">
              <a:lumMod val="75000"/>
            </a:schemeClr>
          </a:solidFill>
        </p:grpSpPr>
        <p:sp>
          <p:nvSpPr>
            <p:cNvPr id="11" name="Oval 10"/>
            <p:cNvSpPr/>
            <p:nvPr/>
          </p:nvSpPr>
          <p:spPr>
            <a:xfrm>
              <a:off x="2226366" y="2107096"/>
              <a:ext cx="1292087" cy="103367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45634" y="2423876"/>
              <a:ext cx="11529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MCL-1</a:t>
              </a:r>
              <a:r>
                <a:rPr lang="en-US" b="1" baseline="30000" dirty="0"/>
                <a:t>-</a:t>
              </a:r>
              <a:r>
                <a:rPr lang="en-US" b="1" baseline="30000" dirty="0" smtClean="0"/>
                <a:t>/-</a:t>
              </a:r>
              <a:endParaRPr lang="en-US" b="1" dirty="0"/>
            </a:p>
          </p:txBody>
        </p:sp>
      </p:grpSp>
      <p:sp>
        <p:nvSpPr>
          <p:cNvPr id="19" name="Down Arrow 18"/>
          <p:cNvSpPr/>
          <p:nvPr/>
        </p:nvSpPr>
        <p:spPr>
          <a:xfrm rot="16200000">
            <a:off x="2203125" y="2262543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781463" y="2273048"/>
            <a:ext cx="1179028" cy="834887"/>
            <a:chOff x="2226366" y="2107096"/>
            <a:chExt cx="1292087" cy="1033670"/>
          </a:xfrm>
          <a:solidFill>
            <a:schemeClr val="bg1">
              <a:lumMod val="75000"/>
            </a:schemeClr>
          </a:solidFill>
        </p:grpSpPr>
        <p:sp>
          <p:nvSpPr>
            <p:cNvPr id="24" name="Oval 23"/>
            <p:cNvSpPr/>
            <p:nvPr/>
          </p:nvSpPr>
          <p:spPr>
            <a:xfrm>
              <a:off x="2226366" y="2107096"/>
              <a:ext cx="1292087" cy="103367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45634" y="2423876"/>
              <a:ext cx="1152941" cy="457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MCL-1</a:t>
              </a:r>
              <a:r>
                <a:rPr lang="en-US" b="1" baseline="30000" dirty="0" smtClean="0"/>
                <a:t>-</a:t>
              </a:r>
              <a:r>
                <a:rPr lang="en-US" b="1" baseline="30000" dirty="0"/>
                <a:t>M</a:t>
              </a:r>
              <a:endParaRPr lang="en-US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81463" y="1561458"/>
            <a:ext cx="1179028" cy="834887"/>
            <a:chOff x="2226366" y="2107096"/>
            <a:chExt cx="1292087" cy="1033670"/>
          </a:xfrm>
          <a:solidFill>
            <a:schemeClr val="bg1">
              <a:lumMod val="75000"/>
            </a:schemeClr>
          </a:solidFill>
        </p:grpSpPr>
        <p:sp>
          <p:nvSpPr>
            <p:cNvPr id="27" name="Oval 26"/>
            <p:cNvSpPr/>
            <p:nvPr/>
          </p:nvSpPr>
          <p:spPr>
            <a:xfrm>
              <a:off x="2226366" y="2107096"/>
              <a:ext cx="1292087" cy="103367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79316" y="2449327"/>
              <a:ext cx="1152941" cy="457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MCL-1</a:t>
              </a:r>
              <a:r>
                <a:rPr lang="en-US" b="1" baseline="30000" dirty="0" smtClean="0"/>
                <a:t>+/+</a:t>
              </a:r>
              <a:endParaRPr lang="en-US" b="1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025468" y="2001985"/>
            <a:ext cx="2743200" cy="1465969"/>
            <a:chOff x="3359426" y="2001985"/>
            <a:chExt cx="2743200" cy="1465969"/>
          </a:xfrm>
          <a:solidFill>
            <a:schemeClr val="bg1">
              <a:lumMod val="75000"/>
            </a:schemeClr>
          </a:solidFill>
        </p:grpSpPr>
        <p:sp>
          <p:nvSpPr>
            <p:cNvPr id="29" name="Rectangle 28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488635" y="2227137"/>
              <a:ext cx="2454965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Mutation Creation via </a:t>
              </a:r>
            </a:p>
            <a:p>
              <a:pPr algn="ctr"/>
              <a:r>
                <a:rPr lang="en-US" sz="2000" b="1" dirty="0" smtClean="0"/>
                <a:t>CRISPR/Cas9</a:t>
              </a:r>
              <a:endParaRPr lang="en-US" sz="2000" b="1" dirty="0"/>
            </a:p>
          </p:txBody>
        </p:sp>
      </p:grpSp>
      <p:sp>
        <p:nvSpPr>
          <p:cNvPr id="32" name="Down Arrow 31"/>
          <p:cNvSpPr/>
          <p:nvPr/>
        </p:nvSpPr>
        <p:spPr>
          <a:xfrm rot="16200000">
            <a:off x="8375736" y="2394424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9135039" y="2001985"/>
            <a:ext cx="2732281" cy="1465969"/>
            <a:chOff x="7027943" y="2001984"/>
            <a:chExt cx="2732281" cy="1465969"/>
          </a:xfrm>
        </p:grpSpPr>
        <p:sp>
          <p:nvSpPr>
            <p:cNvPr id="36" name="Rectangle 35"/>
            <p:cNvSpPr/>
            <p:nvPr/>
          </p:nvSpPr>
          <p:spPr>
            <a:xfrm>
              <a:off x="7027943" y="2001984"/>
              <a:ext cx="2732281" cy="14659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186970" y="2247471"/>
              <a:ext cx="2414229" cy="101566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Mutation insertion into cell line via lipofection</a:t>
              </a:r>
              <a:endParaRPr lang="en-US" sz="2000" b="1" dirty="0"/>
            </a:p>
          </p:txBody>
        </p:sp>
      </p:grpSp>
      <p:sp>
        <p:nvSpPr>
          <p:cNvPr id="38" name="Down Arrow 37"/>
          <p:cNvSpPr/>
          <p:nvPr/>
        </p:nvSpPr>
        <p:spPr>
          <a:xfrm rot="16200000">
            <a:off x="5930408" y="2394424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542522" y="2407297"/>
            <a:ext cx="1781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PCR/Gel Electrophoresis/Sequencing</a:t>
            </a:r>
          </a:p>
          <a:p>
            <a:pPr algn="ctr"/>
            <a:r>
              <a:rPr lang="en-US" b="1" dirty="0" smtClean="0"/>
              <a:t>Validation</a:t>
            </a:r>
            <a:endParaRPr lang="en-US" b="1" dirty="0"/>
          </a:p>
        </p:txBody>
      </p:sp>
      <p:sp>
        <p:nvSpPr>
          <p:cNvPr id="40" name="Down Arrow 39"/>
          <p:cNvSpPr/>
          <p:nvPr/>
        </p:nvSpPr>
        <p:spPr>
          <a:xfrm>
            <a:off x="10384771" y="3643379"/>
            <a:ext cx="579709" cy="1494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8665590" y="3834640"/>
            <a:ext cx="1781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PCR/Gel Electrophoresis/Sequencing</a:t>
            </a:r>
          </a:p>
          <a:p>
            <a:pPr algn="ctr"/>
            <a:r>
              <a:rPr lang="en-US" b="1" dirty="0" smtClean="0"/>
              <a:t>Validation</a:t>
            </a:r>
            <a:endParaRPr lang="en-US" b="1" dirty="0"/>
          </a:p>
        </p:txBody>
      </p:sp>
      <p:grpSp>
        <p:nvGrpSpPr>
          <p:cNvPr id="43" name="Group 42"/>
          <p:cNvGrpSpPr/>
          <p:nvPr/>
        </p:nvGrpSpPr>
        <p:grpSpPr>
          <a:xfrm>
            <a:off x="9075344" y="5304897"/>
            <a:ext cx="2743200" cy="1465969"/>
            <a:chOff x="3359426" y="2001985"/>
            <a:chExt cx="2743200" cy="1465969"/>
          </a:xfrm>
          <a:solidFill>
            <a:schemeClr val="bg1">
              <a:lumMod val="75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490315" y="2310965"/>
              <a:ext cx="2454965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MCL-1 purification via poly-histidine tags </a:t>
              </a:r>
              <a:endParaRPr lang="en-US" sz="2000" b="1" dirty="0"/>
            </a:p>
          </p:txBody>
        </p:sp>
      </p:grpSp>
      <p:sp>
        <p:nvSpPr>
          <p:cNvPr id="46" name="Down Arrow 45"/>
          <p:cNvSpPr/>
          <p:nvPr/>
        </p:nvSpPr>
        <p:spPr>
          <a:xfrm rot="5400000">
            <a:off x="8204487" y="5555290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5272319" y="5304897"/>
            <a:ext cx="2743200" cy="1466708"/>
            <a:chOff x="3359426" y="2001985"/>
            <a:chExt cx="2743200" cy="1466708"/>
          </a:xfrm>
        </p:grpSpPr>
        <p:sp>
          <p:nvSpPr>
            <p:cNvPr id="48" name="Rectangle 47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497695" y="2145254"/>
              <a:ext cx="24549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Binding affinity via co-immunoprecipitation assay</a:t>
              </a:r>
              <a:endParaRPr lang="en-US" sz="2000" b="1" dirty="0"/>
            </a:p>
          </p:txBody>
        </p:sp>
      </p:grpSp>
      <p:sp>
        <p:nvSpPr>
          <p:cNvPr id="50" name="Down Arrow 49"/>
          <p:cNvSpPr/>
          <p:nvPr/>
        </p:nvSpPr>
        <p:spPr>
          <a:xfrm rot="5400000">
            <a:off x="4420009" y="5686228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1449679" y="5304158"/>
            <a:ext cx="2743200" cy="1465969"/>
            <a:chOff x="3359426" y="2001985"/>
            <a:chExt cx="2743200" cy="1465969"/>
          </a:xfrm>
          <a:solidFill>
            <a:schemeClr val="bg1">
              <a:lumMod val="75000"/>
            </a:schemeClr>
          </a:solidFill>
        </p:grpSpPr>
        <p:sp>
          <p:nvSpPr>
            <p:cNvPr id="53" name="Rectangle 52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39493" y="2365708"/>
              <a:ext cx="2454965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/>
                <a:t>Visualization via SDS-PAGE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688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426" y="367748"/>
            <a:ext cx="9601200" cy="1485900"/>
          </a:xfrm>
        </p:spPr>
        <p:txBody>
          <a:bodyPr/>
          <a:lstStyle/>
          <a:p>
            <a:r>
              <a:rPr lang="en-US" b="1" dirty="0" smtClean="0"/>
              <a:t>Experimental Design </a:t>
            </a:r>
            <a:endParaRPr lang="en-US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781463" y="2913786"/>
            <a:ext cx="1179028" cy="834887"/>
            <a:chOff x="2226366" y="2107096"/>
            <a:chExt cx="1292087" cy="1033670"/>
          </a:xfrm>
          <a:solidFill>
            <a:schemeClr val="bg1">
              <a:lumMod val="75000"/>
            </a:schemeClr>
          </a:solidFill>
        </p:grpSpPr>
        <p:sp>
          <p:nvSpPr>
            <p:cNvPr id="11" name="Oval 10"/>
            <p:cNvSpPr/>
            <p:nvPr/>
          </p:nvSpPr>
          <p:spPr>
            <a:xfrm>
              <a:off x="2226366" y="2107096"/>
              <a:ext cx="1292087" cy="103367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45634" y="2423876"/>
              <a:ext cx="11529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MCL-1</a:t>
              </a:r>
              <a:r>
                <a:rPr lang="en-US" b="1" baseline="30000" dirty="0"/>
                <a:t>-</a:t>
              </a:r>
              <a:r>
                <a:rPr lang="en-US" b="1" baseline="30000" dirty="0" smtClean="0"/>
                <a:t>/-</a:t>
              </a:r>
              <a:endParaRPr lang="en-US" b="1" dirty="0"/>
            </a:p>
          </p:txBody>
        </p:sp>
      </p:grpSp>
      <p:sp>
        <p:nvSpPr>
          <p:cNvPr id="19" name="Down Arrow 18"/>
          <p:cNvSpPr/>
          <p:nvPr/>
        </p:nvSpPr>
        <p:spPr>
          <a:xfrm rot="16200000">
            <a:off x="2203125" y="2262543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781463" y="2273048"/>
            <a:ext cx="1179028" cy="834887"/>
            <a:chOff x="2226366" y="2107096"/>
            <a:chExt cx="1292087" cy="1033670"/>
          </a:xfrm>
          <a:solidFill>
            <a:schemeClr val="bg1">
              <a:lumMod val="75000"/>
            </a:schemeClr>
          </a:solidFill>
        </p:grpSpPr>
        <p:sp>
          <p:nvSpPr>
            <p:cNvPr id="24" name="Oval 23"/>
            <p:cNvSpPr/>
            <p:nvPr/>
          </p:nvSpPr>
          <p:spPr>
            <a:xfrm>
              <a:off x="2226366" y="2107096"/>
              <a:ext cx="1292087" cy="103367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45634" y="2423876"/>
              <a:ext cx="1152941" cy="457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MCL-1</a:t>
              </a:r>
              <a:r>
                <a:rPr lang="en-US" b="1" baseline="30000" dirty="0" smtClean="0"/>
                <a:t>-</a:t>
              </a:r>
              <a:r>
                <a:rPr lang="en-US" b="1" baseline="30000" dirty="0"/>
                <a:t>M</a:t>
              </a:r>
              <a:endParaRPr lang="en-US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81463" y="1561458"/>
            <a:ext cx="1179028" cy="834887"/>
            <a:chOff x="2226366" y="2107096"/>
            <a:chExt cx="1292087" cy="1033670"/>
          </a:xfrm>
          <a:solidFill>
            <a:schemeClr val="bg1">
              <a:lumMod val="75000"/>
            </a:schemeClr>
          </a:solidFill>
        </p:grpSpPr>
        <p:sp>
          <p:nvSpPr>
            <p:cNvPr id="27" name="Oval 26"/>
            <p:cNvSpPr/>
            <p:nvPr/>
          </p:nvSpPr>
          <p:spPr>
            <a:xfrm>
              <a:off x="2226366" y="2107096"/>
              <a:ext cx="1292087" cy="103367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79316" y="2449327"/>
              <a:ext cx="1152941" cy="457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MCL-1</a:t>
              </a:r>
              <a:r>
                <a:rPr lang="en-US" b="1" baseline="30000" dirty="0" smtClean="0"/>
                <a:t>+/+</a:t>
              </a:r>
              <a:endParaRPr lang="en-US" b="1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025468" y="2001985"/>
            <a:ext cx="2743200" cy="1465969"/>
            <a:chOff x="3359426" y="2001985"/>
            <a:chExt cx="2743200" cy="1465969"/>
          </a:xfrm>
          <a:solidFill>
            <a:schemeClr val="bg1">
              <a:lumMod val="75000"/>
            </a:schemeClr>
          </a:solidFill>
        </p:grpSpPr>
        <p:sp>
          <p:nvSpPr>
            <p:cNvPr id="29" name="Rectangle 28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488635" y="2227137"/>
              <a:ext cx="2454965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Mutation Creation via </a:t>
              </a:r>
            </a:p>
            <a:p>
              <a:pPr algn="ctr"/>
              <a:r>
                <a:rPr lang="en-US" sz="2000" b="1" dirty="0" smtClean="0"/>
                <a:t>CRISPR/Cas9</a:t>
              </a:r>
              <a:endParaRPr lang="en-US" sz="2000" b="1" dirty="0"/>
            </a:p>
          </p:txBody>
        </p:sp>
      </p:grpSp>
      <p:sp>
        <p:nvSpPr>
          <p:cNvPr id="32" name="Down Arrow 31"/>
          <p:cNvSpPr/>
          <p:nvPr/>
        </p:nvSpPr>
        <p:spPr>
          <a:xfrm rot="16200000">
            <a:off x="8375736" y="2394424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9135039" y="2001985"/>
            <a:ext cx="2732281" cy="1465969"/>
            <a:chOff x="7027943" y="2001984"/>
            <a:chExt cx="2732281" cy="1465969"/>
          </a:xfrm>
        </p:grpSpPr>
        <p:sp>
          <p:nvSpPr>
            <p:cNvPr id="36" name="Rectangle 35"/>
            <p:cNvSpPr/>
            <p:nvPr/>
          </p:nvSpPr>
          <p:spPr>
            <a:xfrm>
              <a:off x="7027943" y="2001984"/>
              <a:ext cx="2732281" cy="14659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186970" y="2247471"/>
              <a:ext cx="2414229" cy="101566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Mutation insertion into cell line via lipofection</a:t>
              </a:r>
              <a:endParaRPr lang="en-US" sz="2000" b="1" dirty="0"/>
            </a:p>
          </p:txBody>
        </p:sp>
      </p:grpSp>
      <p:sp>
        <p:nvSpPr>
          <p:cNvPr id="38" name="Down Arrow 37"/>
          <p:cNvSpPr/>
          <p:nvPr/>
        </p:nvSpPr>
        <p:spPr>
          <a:xfrm rot="16200000">
            <a:off x="5930408" y="2394424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542522" y="2407297"/>
            <a:ext cx="1781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PCR/Gel Electrophoresis/Sequencing</a:t>
            </a:r>
          </a:p>
          <a:p>
            <a:pPr algn="ctr"/>
            <a:r>
              <a:rPr lang="en-US" b="1" dirty="0" smtClean="0"/>
              <a:t>Validation</a:t>
            </a:r>
            <a:endParaRPr lang="en-US" b="1" dirty="0"/>
          </a:p>
        </p:txBody>
      </p:sp>
      <p:sp>
        <p:nvSpPr>
          <p:cNvPr id="40" name="Down Arrow 39"/>
          <p:cNvSpPr/>
          <p:nvPr/>
        </p:nvSpPr>
        <p:spPr>
          <a:xfrm>
            <a:off x="10384771" y="3643379"/>
            <a:ext cx="579709" cy="1494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8665590" y="3834640"/>
            <a:ext cx="1781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PCR/Gel Electrophoresis/Sequencing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Validation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9075344" y="5304897"/>
            <a:ext cx="2743200" cy="1465969"/>
            <a:chOff x="3359426" y="2001985"/>
            <a:chExt cx="2743200" cy="1465969"/>
          </a:xfrm>
          <a:solidFill>
            <a:schemeClr val="bg1">
              <a:lumMod val="75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490315" y="2310965"/>
              <a:ext cx="2454965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MCL-1 purification via poly-histidine tags </a:t>
              </a:r>
              <a:endParaRPr lang="en-US" sz="2000" b="1" dirty="0"/>
            </a:p>
          </p:txBody>
        </p:sp>
      </p:grpSp>
      <p:sp>
        <p:nvSpPr>
          <p:cNvPr id="46" name="Down Arrow 45"/>
          <p:cNvSpPr/>
          <p:nvPr/>
        </p:nvSpPr>
        <p:spPr>
          <a:xfrm rot="5400000">
            <a:off x="8204487" y="5555290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5272319" y="5304897"/>
            <a:ext cx="2743200" cy="1466708"/>
            <a:chOff x="3359426" y="2001985"/>
            <a:chExt cx="2743200" cy="1466708"/>
          </a:xfrm>
        </p:grpSpPr>
        <p:sp>
          <p:nvSpPr>
            <p:cNvPr id="48" name="Rectangle 47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497695" y="2145254"/>
              <a:ext cx="24549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Binding affinity via co-immunoprecipitation assay</a:t>
              </a:r>
              <a:endParaRPr lang="en-US" sz="2000" b="1" dirty="0"/>
            </a:p>
          </p:txBody>
        </p:sp>
      </p:grpSp>
      <p:sp>
        <p:nvSpPr>
          <p:cNvPr id="50" name="Down Arrow 49"/>
          <p:cNvSpPr/>
          <p:nvPr/>
        </p:nvSpPr>
        <p:spPr>
          <a:xfrm rot="5400000">
            <a:off x="4420009" y="5686228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1449679" y="5304158"/>
            <a:ext cx="2743200" cy="1465969"/>
            <a:chOff x="3359426" y="2001985"/>
            <a:chExt cx="2743200" cy="1465969"/>
          </a:xfrm>
          <a:solidFill>
            <a:schemeClr val="bg1">
              <a:lumMod val="75000"/>
            </a:schemeClr>
          </a:solidFill>
        </p:grpSpPr>
        <p:sp>
          <p:nvSpPr>
            <p:cNvPr id="53" name="Rectangle 52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39493" y="2365708"/>
              <a:ext cx="2454965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/>
                <a:t>Visualization via SDS-PAGE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967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426" y="367748"/>
            <a:ext cx="9601200" cy="1485900"/>
          </a:xfrm>
        </p:spPr>
        <p:txBody>
          <a:bodyPr/>
          <a:lstStyle/>
          <a:p>
            <a:r>
              <a:rPr lang="en-US" b="1" dirty="0" smtClean="0"/>
              <a:t>Experimental Design </a:t>
            </a:r>
            <a:endParaRPr lang="en-US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781463" y="2913786"/>
            <a:ext cx="1179028" cy="834887"/>
            <a:chOff x="2226366" y="2107096"/>
            <a:chExt cx="1292087" cy="1033670"/>
          </a:xfrm>
          <a:solidFill>
            <a:schemeClr val="bg1">
              <a:lumMod val="75000"/>
            </a:schemeClr>
          </a:solidFill>
        </p:grpSpPr>
        <p:sp>
          <p:nvSpPr>
            <p:cNvPr id="11" name="Oval 10"/>
            <p:cNvSpPr/>
            <p:nvPr/>
          </p:nvSpPr>
          <p:spPr>
            <a:xfrm>
              <a:off x="2226366" y="2107096"/>
              <a:ext cx="1292087" cy="103367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45634" y="2423876"/>
              <a:ext cx="11529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MCL-1</a:t>
              </a:r>
              <a:r>
                <a:rPr lang="en-US" b="1" baseline="30000" dirty="0"/>
                <a:t>-</a:t>
              </a:r>
              <a:r>
                <a:rPr lang="en-US" b="1" baseline="30000" dirty="0" smtClean="0"/>
                <a:t>/-</a:t>
              </a:r>
              <a:endParaRPr lang="en-US" b="1" dirty="0"/>
            </a:p>
          </p:txBody>
        </p:sp>
      </p:grpSp>
      <p:sp>
        <p:nvSpPr>
          <p:cNvPr id="19" name="Down Arrow 18"/>
          <p:cNvSpPr/>
          <p:nvPr/>
        </p:nvSpPr>
        <p:spPr>
          <a:xfrm rot="16200000">
            <a:off x="2203125" y="2262543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781463" y="2273048"/>
            <a:ext cx="1179028" cy="834887"/>
            <a:chOff x="2226366" y="2107096"/>
            <a:chExt cx="1292087" cy="1033670"/>
          </a:xfrm>
          <a:solidFill>
            <a:schemeClr val="bg1">
              <a:lumMod val="75000"/>
            </a:schemeClr>
          </a:solidFill>
        </p:grpSpPr>
        <p:sp>
          <p:nvSpPr>
            <p:cNvPr id="24" name="Oval 23"/>
            <p:cNvSpPr/>
            <p:nvPr/>
          </p:nvSpPr>
          <p:spPr>
            <a:xfrm>
              <a:off x="2226366" y="2107096"/>
              <a:ext cx="1292087" cy="103367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45634" y="2423876"/>
              <a:ext cx="1152941" cy="457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MCL-1</a:t>
              </a:r>
              <a:r>
                <a:rPr lang="en-US" b="1" baseline="30000" dirty="0" smtClean="0"/>
                <a:t>-</a:t>
              </a:r>
              <a:r>
                <a:rPr lang="en-US" b="1" baseline="30000" dirty="0"/>
                <a:t>M</a:t>
              </a:r>
              <a:endParaRPr lang="en-US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81463" y="1561458"/>
            <a:ext cx="1179028" cy="834887"/>
            <a:chOff x="2226366" y="2107096"/>
            <a:chExt cx="1292087" cy="1033670"/>
          </a:xfrm>
          <a:solidFill>
            <a:schemeClr val="bg1">
              <a:lumMod val="75000"/>
            </a:schemeClr>
          </a:solidFill>
        </p:grpSpPr>
        <p:sp>
          <p:nvSpPr>
            <p:cNvPr id="27" name="Oval 26"/>
            <p:cNvSpPr/>
            <p:nvPr/>
          </p:nvSpPr>
          <p:spPr>
            <a:xfrm>
              <a:off x="2226366" y="2107096"/>
              <a:ext cx="1292087" cy="103367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79316" y="2449327"/>
              <a:ext cx="1152941" cy="457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MCL-1</a:t>
              </a:r>
              <a:r>
                <a:rPr lang="en-US" b="1" baseline="30000" dirty="0" smtClean="0"/>
                <a:t>+/+</a:t>
              </a:r>
              <a:endParaRPr lang="en-US" b="1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025468" y="2001985"/>
            <a:ext cx="2743200" cy="1465969"/>
            <a:chOff x="3359426" y="2001985"/>
            <a:chExt cx="2743200" cy="1465969"/>
          </a:xfrm>
          <a:solidFill>
            <a:schemeClr val="bg1">
              <a:lumMod val="75000"/>
            </a:schemeClr>
          </a:solidFill>
        </p:grpSpPr>
        <p:sp>
          <p:nvSpPr>
            <p:cNvPr id="29" name="Rectangle 28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488635" y="2227137"/>
              <a:ext cx="2454965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Mutation Creation via </a:t>
              </a:r>
            </a:p>
            <a:p>
              <a:pPr algn="ctr"/>
              <a:r>
                <a:rPr lang="en-US" sz="2000" b="1" dirty="0" smtClean="0"/>
                <a:t>CRISPR/Cas9</a:t>
              </a:r>
              <a:endParaRPr lang="en-US" sz="2000" b="1" dirty="0"/>
            </a:p>
          </p:txBody>
        </p:sp>
      </p:grpSp>
      <p:sp>
        <p:nvSpPr>
          <p:cNvPr id="32" name="Down Arrow 31"/>
          <p:cNvSpPr/>
          <p:nvPr/>
        </p:nvSpPr>
        <p:spPr>
          <a:xfrm rot="16200000">
            <a:off x="8375736" y="2394424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9135039" y="2001985"/>
            <a:ext cx="2732281" cy="1465969"/>
            <a:chOff x="7027943" y="2001984"/>
            <a:chExt cx="2732281" cy="1465969"/>
          </a:xfrm>
        </p:grpSpPr>
        <p:sp>
          <p:nvSpPr>
            <p:cNvPr id="36" name="Rectangle 35"/>
            <p:cNvSpPr/>
            <p:nvPr/>
          </p:nvSpPr>
          <p:spPr>
            <a:xfrm>
              <a:off x="7027943" y="2001984"/>
              <a:ext cx="2732281" cy="14659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186970" y="2247471"/>
              <a:ext cx="2414229" cy="101566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Mutation insertion into cell line via lipofection</a:t>
              </a:r>
              <a:endParaRPr lang="en-US" sz="2000" b="1" dirty="0"/>
            </a:p>
          </p:txBody>
        </p:sp>
      </p:grpSp>
      <p:sp>
        <p:nvSpPr>
          <p:cNvPr id="38" name="Down Arrow 37"/>
          <p:cNvSpPr/>
          <p:nvPr/>
        </p:nvSpPr>
        <p:spPr>
          <a:xfrm rot="16200000">
            <a:off x="5930408" y="2394424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542522" y="2407297"/>
            <a:ext cx="1781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PCR/Gel Electrophoresis/Sequencing</a:t>
            </a:r>
          </a:p>
          <a:p>
            <a:pPr algn="ctr"/>
            <a:r>
              <a:rPr lang="en-US" b="1" dirty="0" smtClean="0"/>
              <a:t>Validation</a:t>
            </a:r>
            <a:endParaRPr lang="en-US" b="1" dirty="0"/>
          </a:p>
        </p:txBody>
      </p:sp>
      <p:sp>
        <p:nvSpPr>
          <p:cNvPr id="40" name="Down Arrow 39"/>
          <p:cNvSpPr/>
          <p:nvPr/>
        </p:nvSpPr>
        <p:spPr>
          <a:xfrm>
            <a:off x="10384771" y="3643379"/>
            <a:ext cx="579709" cy="1494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8665590" y="3834640"/>
            <a:ext cx="1781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PCR/Gel Electrophoresis/Sequencing</a:t>
            </a:r>
          </a:p>
          <a:p>
            <a:pPr algn="ctr"/>
            <a:r>
              <a:rPr lang="en-US" b="1" dirty="0" smtClean="0"/>
              <a:t>Validation</a:t>
            </a:r>
            <a:endParaRPr lang="en-US" b="1" dirty="0"/>
          </a:p>
        </p:txBody>
      </p:sp>
      <p:grpSp>
        <p:nvGrpSpPr>
          <p:cNvPr id="43" name="Group 42"/>
          <p:cNvGrpSpPr/>
          <p:nvPr/>
        </p:nvGrpSpPr>
        <p:grpSpPr>
          <a:xfrm>
            <a:off x="9075344" y="5304897"/>
            <a:ext cx="2743200" cy="1465969"/>
            <a:chOff x="3359426" y="2001985"/>
            <a:chExt cx="2743200" cy="1465969"/>
          </a:xfrm>
          <a:solidFill>
            <a:schemeClr val="bg1">
              <a:lumMod val="75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490315" y="2310965"/>
              <a:ext cx="2454965" cy="101566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MCL-1 purification via poly-histidine tags </a:t>
              </a:r>
              <a:endParaRPr lang="en-US" sz="2000" b="1" dirty="0"/>
            </a:p>
          </p:txBody>
        </p:sp>
      </p:grpSp>
      <p:sp>
        <p:nvSpPr>
          <p:cNvPr id="46" name="Down Arrow 45"/>
          <p:cNvSpPr/>
          <p:nvPr/>
        </p:nvSpPr>
        <p:spPr>
          <a:xfrm rot="5400000">
            <a:off x="8204487" y="5555290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5272319" y="5304897"/>
            <a:ext cx="2743200" cy="1466708"/>
            <a:chOff x="3359426" y="2001985"/>
            <a:chExt cx="2743200" cy="1466708"/>
          </a:xfrm>
        </p:grpSpPr>
        <p:sp>
          <p:nvSpPr>
            <p:cNvPr id="48" name="Rectangle 47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497695" y="2145254"/>
              <a:ext cx="24549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Binding affinity via co-immunoprecipitation assay</a:t>
              </a:r>
              <a:endParaRPr lang="en-US" sz="2000" b="1" dirty="0"/>
            </a:p>
          </p:txBody>
        </p:sp>
      </p:grpSp>
      <p:sp>
        <p:nvSpPr>
          <p:cNvPr id="50" name="Down Arrow 49"/>
          <p:cNvSpPr/>
          <p:nvPr/>
        </p:nvSpPr>
        <p:spPr>
          <a:xfrm rot="5400000">
            <a:off x="4420009" y="5686228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1449679" y="5304158"/>
            <a:ext cx="2743200" cy="1465969"/>
            <a:chOff x="3359426" y="2001985"/>
            <a:chExt cx="2743200" cy="1465969"/>
          </a:xfrm>
          <a:solidFill>
            <a:schemeClr val="bg1">
              <a:lumMod val="75000"/>
            </a:schemeClr>
          </a:solidFill>
        </p:grpSpPr>
        <p:sp>
          <p:nvSpPr>
            <p:cNvPr id="53" name="Rectangle 52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39493" y="2365708"/>
              <a:ext cx="2454965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/>
                <a:t>Visualization via SDS-PAGE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9470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426" y="367748"/>
            <a:ext cx="9601200" cy="1485900"/>
          </a:xfrm>
        </p:spPr>
        <p:txBody>
          <a:bodyPr/>
          <a:lstStyle/>
          <a:p>
            <a:r>
              <a:rPr lang="en-US" b="1" dirty="0" smtClean="0"/>
              <a:t>Experimental Design </a:t>
            </a:r>
            <a:endParaRPr lang="en-US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781463" y="2913786"/>
            <a:ext cx="1179028" cy="834887"/>
            <a:chOff x="2226366" y="2107096"/>
            <a:chExt cx="1292087" cy="1033670"/>
          </a:xfrm>
          <a:solidFill>
            <a:schemeClr val="bg1">
              <a:lumMod val="75000"/>
            </a:schemeClr>
          </a:solidFill>
        </p:grpSpPr>
        <p:sp>
          <p:nvSpPr>
            <p:cNvPr id="11" name="Oval 10"/>
            <p:cNvSpPr/>
            <p:nvPr/>
          </p:nvSpPr>
          <p:spPr>
            <a:xfrm>
              <a:off x="2226366" y="2107096"/>
              <a:ext cx="1292087" cy="103367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45634" y="2423876"/>
              <a:ext cx="11529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MCL-1</a:t>
              </a:r>
              <a:r>
                <a:rPr lang="en-US" b="1" baseline="30000" dirty="0"/>
                <a:t>-</a:t>
              </a:r>
              <a:r>
                <a:rPr lang="en-US" b="1" baseline="30000" dirty="0" smtClean="0"/>
                <a:t>/-</a:t>
              </a:r>
              <a:endParaRPr lang="en-US" b="1" dirty="0"/>
            </a:p>
          </p:txBody>
        </p:sp>
      </p:grpSp>
      <p:sp>
        <p:nvSpPr>
          <p:cNvPr id="19" name="Down Arrow 18"/>
          <p:cNvSpPr/>
          <p:nvPr/>
        </p:nvSpPr>
        <p:spPr>
          <a:xfrm rot="16200000">
            <a:off x="2203125" y="2262543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781463" y="2273048"/>
            <a:ext cx="1179028" cy="834887"/>
            <a:chOff x="2226366" y="2107096"/>
            <a:chExt cx="1292087" cy="1033670"/>
          </a:xfrm>
          <a:solidFill>
            <a:schemeClr val="bg1">
              <a:lumMod val="75000"/>
            </a:schemeClr>
          </a:solidFill>
        </p:grpSpPr>
        <p:sp>
          <p:nvSpPr>
            <p:cNvPr id="24" name="Oval 23"/>
            <p:cNvSpPr/>
            <p:nvPr/>
          </p:nvSpPr>
          <p:spPr>
            <a:xfrm>
              <a:off x="2226366" y="2107096"/>
              <a:ext cx="1292087" cy="103367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45634" y="2423876"/>
              <a:ext cx="1152941" cy="457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MCL-1</a:t>
              </a:r>
              <a:r>
                <a:rPr lang="en-US" b="1" baseline="30000" dirty="0" smtClean="0"/>
                <a:t>-</a:t>
              </a:r>
              <a:r>
                <a:rPr lang="en-US" b="1" baseline="30000" dirty="0"/>
                <a:t>M</a:t>
              </a:r>
              <a:endParaRPr lang="en-US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81463" y="1561458"/>
            <a:ext cx="1179028" cy="834887"/>
            <a:chOff x="2226366" y="2107096"/>
            <a:chExt cx="1292087" cy="1033670"/>
          </a:xfrm>
          <a:solidFill>
            <a:schemeClr val="bg1">
              <a:lumMod val="75000"/>
            </a:schemeClr>
          </a:solidFill>
        </p:grpSpPr>
        <p:sp>
          <p:nvSpPr>
            <p:cNvPr id="27" name="Oval 26"/>
            <p:cNvSpPr/>
            <p:nvPr/>
          </p:nvSpPr>
          <p:spPr>
            <a:xfrm>
              <a:off x="2226366" y="2107096"/>
              <a:ext cx="1292087" cy="103367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79316" y="2449327"/>
              <a:ext cx="1152941" cy="457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MCL-1</a:t>
              </a:r>
              <a:r>
                <a:rPr lang="en-US" b="1" baseline="30000" dirty="0" smtClean="0"/>
                <a:t>+/+</a:t>
              </a:r>
              <a:endParaRPr lang="en-US" b="1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025468" y="2001985"/>
            <a:ext cx="2743200" cy="1465969"/>
            <a:chOff x="3359426" y="2001985"/>
            <a:chExt cx="2743200" cy="1465969"/>
          </a:xfrm>
          <a:solidFill>
            <a:schemeClr val="bg1">
              <a:lumMod val="75000"/>
            </a:schemeClr>
          </a:solidFill>
        </p:grpSpPr>
        <p:sp>
          <p:nvSpPr>
            <p:cNvPr id="29" name="Rectangle 28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488635" y="2227137"/>
              <a:ext cx="2454965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Mutation Creation via </a:t>
              </a:r>
            </a:p>
            <a:p>
              <a:pPr algn="ctr"/>
              <a:r>
                <a:rPr lang="en-US" sz="2000" b="1" dirty="0" smtClean="0"/>
                <a:t>CRISPR/Cas9</a:t>
              </a:r>
              <a:endParaRPr lang="en-US" sz="2000" b="1" dirty="0"/>
            </a:p>
          </p:txBody>
        </p:sp>
      </p:grpSp>
      <p:sp>
        <p:nvSpPr>
          <p:cNvPr id="32" name="Down Arrow 31"/>
          <p:cNvSpPr/>
          <p:nvPr/>
        </p:nvSpPr>
        <p:spPr>
          <a:xfrm rot="16200000">
            <a:off x="8375736" y="2394424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9135039" y="2001985"/>
            <a:ext cx="2732281" cy="1465969"/>
            <a:chOff x="7027943" y="2001984"/>
            <a:chExt cx="2732281" cy="1465969"/>
          </a:xfrm>
        </p:grpSpPr>
        <p:sp>
          <p:nvSpPr>
            <p:cNvPr id="36" name="Rectangle 35"/>
            <p:cNvSpPr/>
            <p:nvPr/>
          </p:nvSpPr>
          <p:spPr>
            <a:xfrm>
              <a:off x="7027943" y="2001984"/>
              <a:ext cx="2732281" cy="14659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186970" y="2247471"/>
              <a:ext cx="2414229" cy="101566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Mutation insertion into cell line via lipofection</a:t>
              </a:r>
              <a:endParaRPr lang="en-US" sz="2000" b="1" dirty="0"/>
            </a:p>
          </p:txBody>
        </p:sp>
      </p:grpSp>
      <p:sp>
        <p:nvSpPr>
          <p:cNvPr id="38" name="Down Arrow 37"/>
          <p:cNvSpPr/>
          <p:nvPr/>
        </p:nvSpPr>
        <p:spPr>
          <a:xfrm rot="16200000">
            <a:off x="5930408" y="2394424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542522" y="2407297"/>
            <a:ext cx="1781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PCR/Gel Electrophoresis/Sequencing</a:t>
            </a:r>
          </a:p>
          <a:p>
            <a:pPr algn="ctr"/>
            <a:r>
              <a:rPr lang="en-US" b="1" dirty="0" smtClean="0"/>
              <a:t>Validation</a:t>
            </a:r>
            <a:endParaRPr lang="en-US" b="1" dirty="0"/>
          </a:p>
        </p:txBody>
      </p:sp>
      <p:sp>
        <p:nvSpPr>
          <p:cNvPr id="40" name="Down Arrow 39"/>
          <p:cNvSpPr/>
          <p:nvPr/>
        </p:nvSpPr>
        <p:spPr>
          <a:xfrm>
            <a:off x="10384771" y="3643379"/>
            <a:ext cx="579709" cy="1494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8665590" y="3834640"/>
            <a:ext cx="1781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PCR/Gel Electrophoresis/Sequencing</a:t>
            </a:r>
          </a:p>
          <a:p>
            <a:pPr algn="ctr"/>
            <a:r>
              <a:rPr lang="en-US" b="1" dirty="0" smtClean="0"/>
              <a:t>Validation</a:t>
            </a:r>
            <a:endParaRPr lang="en-US" b="1" dirty="0"/>
          </a:p>
        </p:txBody>
      </p:sp>
      <p:grpSp>
        <p:nvGrpSpPr>
          <p:cNvPr id="43" name="Group 42"/>
          <p:cNvGrpSpPr/>
          <p:nvPr/>
        </p:nvGrpSpPr>
        <p:grpSpPr>
          <a:xfrm>
            <a:off x="9075344" y="5304897"/>
            <a:ext cx="2743200" cy="1465969"/>
            <a:chOff x="3359426" y="2001985"/>
            <a:chExt cx="2743200" cy="1465969"/>
          </a:xfrm>
          <a:solidFill>
            <a:schemeClr val="bg1">
              <a:lumMod val="75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490315" y="2310965"/>
              <a:ext cx="2454965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MCL-1 purification via poly-histidine tags </a:t>
              </a:r>
              <a:endParaRPr lang="en-US" sz="2000" b="1" dirty="0"/>
            </a:p>
          </p:txBody>
        </p:sp>
      </p:grpSp>
      <p:sp>
        <p:nvSpPr>
          <p:cNvPr id="46" name="Down Arrow 45"/>
          <p:cNvSpPr/>
          <p:nvPr/>
        </p:nvSpPr>
        <p:spPr>
          <a:xfrm rot="5400000">
            <a:off x="8204487" y="5555290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5272319" y="5304897"/>
            <a:ext cx="2743200" cy="1466708"/>
            <a:chOff x="3359426" y="2001985"/>
            <a:chExt cx="2743200" cy="1466708"/>
          </a:xfrm>
        </p:grpSpPr>
        <p:sp>
          <p:nvSpPr>
            <p:cNvPr id="48" name="Rectangle 47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497695" y="2145254"/>
              <a:ext cx="2454965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Binding affinity via co-immunoprecipitation assay</a:t>
              </a:r>
              <a:endParaRPr lang="en-US" sz="2000" b="1" dirty="0"/>
            </a:p>
          </p:txBody>
        </p:sp>
      </p:grpSp>
      <p:sp>
        <p:nvSpPr>
          <p:cNvPr id="50" name="Down Arrow 49"/>
          <p:cNvSpPr/>
          <p:nvPr/>
        </p:nvSpPr>
        <p:spPr>
          <a:xfrm rot="5400000">
            <a:off x="4420009" y="5686228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1449679" y="5304158"/>
            <a:ext cx="2743200" cy="1465969"/>
            <a:chOff x="3359426" y="2001985"/>
            <a:chExt cx="2743200" cy="1465969"/>
          </a:xfrm>
          <a:solidFill>
            <a:schemeClr val="bg1">
              <a:lumMod val="75000"/>
            </a:schemeClr>
          </a:solidFill>
        </p:grpSpPr>
        <p:sp>
          <p:nvSpPr>
            <p:cNvPr id="53" name="Rectangle 52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39493" y="2365708"/>
              <a:ext cx="2454965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/>
                <a:t>Visualization via SDS-PAGE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9724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426" y="367748"/>
            <a:ext cx="9601200" cy="1485900"/>
          </a:xfrm>
        </p:spPr>
        <p:txBody>
          <a:bodyPr/>
          <a:lstStyle/>
          <a:p>
            <a:r>
              <a:rPr lang="en-US" b="1" dirty="0" smtClean="0"/>
              <a:t>Experimental Design </a:t>
            </a:r>
            <a:endParaRPr lang="en-US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781463" y="2913786"/>
            <a:ext cx="1179028" cy="834887"/>
            <a:chOff x="2226366" y="2107096"/>
            <a:chExt cx="1292087" cy="1033670"/>
          </a:xfrm>
          <a:solidFill>
            <a:schemeClr val="bg1">
              <a:lumMod val="75000"/>
            </a:schemeClr>
          </a:solidFill>
        </p:grpSpPr>
        <p:sp>
          <p:nvSpPr>
            <p:cNvPr id="11" name="Oval 10"/>
            <p:cNvSpPr/>
            <p:nvPr/>
          </p:nvSpPr>
          <p:spPr>
            <a:xfrm>
              <a:off x="2226366" y="2107096"/>
              <a:ext cx="1292087" cy="103367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45634" y="2423876"/>
              <a:ext cx="11529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MCL-1</a:t>
              </a:r>
              <a:r>
                <a:rPr lang="en-US" b="1" baseline="30000" dirty="0"/>
                <a:t>-</a:t>
              </a:r>
              <a:r>
                <a:rPr lang="en-US" b="1" baseline="30000" dirty="0" smtClean="0"/>
                <a:t>/-</a:t>
              </a:r>
              <a:endParaRPr lang="en-US" b="1" dirty="0"/>
            </a:p>
          </p:txBody>
        </p:sp>
      </p:grpSp>
      <p:sp>
        <p:nvSpPr>
          <p:cNvPr id="19" name="Down Arrow 18"/>
          <p:cNvSpPr/>
          <p:nvPr/>
        </p:nvSpPr>
        <p:spPr>
          <a:xfrm rot="16200000">
            <a:off x="2094293" y="2273495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781463" y="2273048"/>
            <a:ext cx="1179028" cy="834887"/>
            <a:chOff x="2226366" y="2107096"/>
            <a:chExt cx="1292087" cy="1033670"/>
          </a:xfrm>
          <a:solidFill>
            <a:schemeClr val="bg1">
              <a:lumMod val="75000"/>
            </a:schemeClr>
          </a:solidFill>
        </p:grpSpPr>
        <p:sp>
          <p:nvSpPr>
            <p:cNvPr id="24" name="Oval 23"/>
            <p:cNvSpPr/>
            <p:nvPr/>
          </p:nvSpPr>
          <p:spPr>
            <a:xfrm>
              <a:off x="2226366" y="2107096"/>
              <a:ext cx="1292087" cy="103367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45634" y="2423876"/>
              <a:ext cx="1152941" cy="457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MCL-1</a:t>
              </a:r>
              <a:r>
                <a:rPr lang="en-US" b="1" baseline="30000" dirty="0" smtClean="0"/>
                <a:t>-</a:t>
              </a:r>
              <a:r>
                <a:rPr lang="en-US" b="1" baseline="30000" dirty="0"/>
                <a:t>M</a:t>
              </a:r>
              <a:endParaRPr lang="en-US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81463" y="1561458"/>
            <a:ext cx="1179028" cy="834887"/>
            <a:chOff x="2226366" y="2107096"/>
            <a:chExt cx="1292087" cy="1033670"/>
          </a:xfrm>
          <a:solidFill>
            <a:schemeClr val="bg1">
              <a:lumMod val="75000"/>
            </a:schemeClr>
          </a:solidFill>
        </p:grpSpPr>
        <p:sp>
          <p:nvSpPr>
            <p:cNvPr id="27" name="Oval 26"/>
            <p:cNvSpPr/>
            <p:nvPr/>
          </p:nvSpPr>
          <p:spPr>
            <a:xfrm>
              <a:off x="2226366" y="2107096"/>
              <a:ext cx="1292087" cy="103367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79316" y="2449327"/>
              <a:ext cx="1152941" cy="457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MCL-1</a:t>
              </a:r>
              <a:r>
                <a:rPr lang="en-US" b="1" baseline="30000" dirty="0" smtClean="0"/>
                <a:t>+/+</a:t>
              </a:r>
              <a:endParaRPr lang="en-US" b="1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025468" y="2001985"/>
            <a:ext cx="2743200" cy="1465969"/>
            <a:chOff x="3359426" y="2001985"/>
            <a:chExt cx="2743200" cy="1465969"/>
          </a:xfrm>
          <a:solidFill>
            <a:schemeClr val="bg1">
              <a:lumMod val="75000"/>
            </a:schemeClr>
          </a:solidFill>
        </p:grpSpPr>
        <p:sp>
          <p:nvSpPr>
            <p:cNvPr id="29" name="Rectangle 28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488635" y="2227137"/>
              <a:ext cx="2454965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Mutation Creation via </a:t>
              </a:r>
            </a:p>
            <a:p>
              <a:pPr algn="ctr"/>
              <a:r>
                <a:rPr lang="en-US" sz="2000" b="1" dirty="0" smtClean="0"/>
                <a:t>CRISPR/Cas9</a:t>
              </a:r>
              <a:endParaRPr lang="en-US" sz="2000" b="1" dirty="0"/>
            </a:p>
          </p:txBody>
        </p:sp>
      </p:grpSp>
      <p:sp>
        <p:nvSpPr>
          <p:cNvPr id="32" name="Down Arrow 31"/>
          <p:cNvSpPr/>
          <p:nvPr/>
        </p:nvSpPr>
        <p:spPr>
          <a:xfrm rot="16200000">
            <a:off x="8375736" y="2394424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9135039" y="2001985"/>
            <a:ext cx="2732281" cy="1465969"/>
            <a:chOff x="7027943" y="2001984"/>
            <a:chExt cx="2732281" cy="1465969"/>
          </a:xfrm>
        </p:grpSpPr>
        <p:sp>
          <p:nvSpPr>
            <p:cNvPr id="36" name="Rectangle 35"/>
            <p:cNvSpPr/>
            <p:nvPr/>
          </p:nvSpPr>
          <p:spPr>
            <a:xfrm>
              <a:off x="7027943" y="2001984"/>
              <a:ext cx="2732281" cy="14659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186970" y="2247471"/>
              <a:ext cx="2414229" cy="101566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Mutation insertion into cell line via lipofection</a:t>
              </a:r>
              <a:endParaRPr lang="en-US" sz="2000" b="1" dirty="0"/>
            </a:p>
          </p:txBody>
        </p:sp>
      </p:grpSp>
      <p:sp>
        <p:nvSpPr>
          <p:cNvPr id="38" name="Down Arrow 37"/>
          <p:cNvSpPr/>
          <p:nvPr/>
        </p:nvSpPr>
        <p:spPr>
          <a:xfrm rot="16200000">
            <a:off x="5930408" y="2394424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542522" y="2407297"/>
            <a:ext cx="1781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PCR/Gel Electrophoresis/Sequencing</a:t>
            </a:r>
          </a:p>
          <a:p>
            <a:pPr algn="ctr"/>
            <a:r>
              <a:rPr lang="en-US" b="1" dirty="0" smtClean="0"/>
              <a:t>Validation</a:t>
            </a:r>
            <a:endParaRPr lang="en-US" b="1" dirty="0"/>
          </a:p>
        </p:txBody>
      </p:sp>
      <p:sp>
        <p:nvSpPr>
          <p:cNvPr id="40" name="Down Arrow 39"/>
          <p:cNvSpPr/>
          <p:nvPr/>
        </p:nvSpPr>
        <p:spPr>
          <a:xfrm>
            <a:off x="10384771" y="3643379"/>
            <a:ext cx="579709" cy="1494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8665590" y="3834640"/>
            <a:ext cx="1781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PCR/Gel Electrophoresis/Sequencing</a:t>
            </a:r>
          </a:p>
          <a:p>
            <a:pPr algn="ctr"/>
            <a:r>
              <a:rPr lang="en-US" b="1" dirty="0" smtClean="0"/>
              <a:t>Validation</a:t>
            </a:r>
            <a:endParaRPr lang="en-US" b="1" dirty="0"/>
          </a:p>
        </p:txBody>
      </p:sp>
      <p:grpSp>
        <p:nvGrpSpPr>
          <p:cNvPr id="43" name="Group 42"/>
          <p:cNvGrpSpPr/>
          <p:nvPr/>
        </p:nvGrpSpPr>
        <p:grpSpPr>
          <a:xfrm>
            <a:off x="9075344" y="5304897"/>
            <a:ext cx="2743200" cy="1465969"/>
            <a:chOff x="3359426" y="2001985"/>
            <a:chExt cx="2743200" cy="1465969"/>
          </a:xfrm>
          <a:solidFill>
            <a:schemeClr val="bg1">
              <a:lumMod val="75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490315" y="2310965"/>
              <a:ext cx="2454965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MCL-1 purification via poly-histidine tags </a:t>
              </a:r>
              <a:endParaRPr lang="en-US" sz="2000" b="1" dirty="0"/>
            </a:p>
          </p:txBody>
        </p:sp>
      </p:grpSp>
      <p:sp>
        <p:nvSpPr>
          <p:cNvPr id="46" name="Down Arrow 45"/>
          <p:cNvSpPr/>
          <p:nvPr/>
        </p:nvSpPr>
        <p:spPr>
          <a:xfrm rot="5400000">
            <a:off x="8204487" y="5555290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5272319" y="5304897"/>
            <a:ext cx="2743200" cy="1466708"/>
            <a:chOff x="3359426" y="2001985"/>
            <a:chExt cx="2743200" cy="1466708"/>
          </a:xfrm>
        </p:grpSpPr>
        <p:sp>
          <p:nvSpPr>
            <p:cNvPr id="48" name="Rectangle 47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497695" y="2145254"/>
              <a:ext cx="24549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Binding affinity via co-immunoprecipitation assay</a:t>
              </a:r>
              <a:endParaRPr lang="en-US" sz="2000" b="1" dirty="0"/>
            </a:p>
          </p:txBody>
        </p:sp>
      </p:grpSp>
      <p:sp>
        <p:nvSpPr>
          <p:cNvPr id="50" name="Down Arrow 49"/>
          <p:cNvSpPr/>
          <p:nvPr/>
        </p:nvSpPr>
        <p:spPr>
          <a:xfrm rot="5400000">
            <a:off x="4420009" y="5686228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1449679" y="5304158"/>
            <a:ext cx="2743200" cy="1465969"/>
            <a:chOff x="3359426" y="2001985"/>
            <a:chExt cx="2743200" cy="1465969"/>
          </a:xfrm>
          <a:solidFill>
            <a:schemeClr val="bg1">
              <a:lumMod val="75000"/>
            </a:schemeClr>
          </a:solidFill>
        </p:grpSpPr>
        <p:sp>
          <p:nvSpPr>
            <p:cNvPr id="53" name="Rectangle 52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39493" y="2365708"/>
              <a:ext cx="2454965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/>
                <a:t>Visualization via SDS-PAGE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6166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831" y="264160"/>
            <a:ext cx="9601200" cy="1485900"/>
          </a:xfrm>
        </p:spPr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08831" y="1210310"/>
            <a:ext cx="11322055" cy="5485571"/>
          </a:xfrm>
        </p:spPr>
        <p:txBody>
          <a:bodyPr>
            <a:normAutofit/>
          </a:bodyPr>
          <a:lstStyle/>
          <a:p>
            <a:r>
              <a:rPr lang="en-US" sz="2400" dirty="0"/>
              <a:t>All goes well </a:t>
            </a:r>
            <a:r>
              <a:rPr lang="en-US" sz="2400" dirty="0">
                <a:sym typeface="Wingdings"/>
              </a:rPr>
              <a:t> binding affinity of MCL-1 for Bak/Bax will be decreased given </a:t>
            </a:r>
            <a:r>
              <a:rPr lang="en-US" sz="2400" dirty="0" smtClean="0">
                <a:sym typeface="Wingdings"/>
              </a:rPr>
              <a:t>mutation </a:t>
            </a:r>
            <a:r>
              <a:rPr lang="en-US" sz="2400" dirty="0">
                <a:sym typeface="Wingdings"/>
              </a:rPr>
              <a:t>in PEST </a:t>
            </a:r>
            <a:r>
              <a:rPr lang="en-US" sz="2400" dirty="0" smtClean="0">
                <a:sym typeface="Wingdings"/>
              </a:rPr>
              <a:t>sequence </a:t>
            </a:r>
            <a:r>
              <a:rPr lang="en-US" sz="2400" dirty="0">
                <a:sym typeface="Wingdings"/>
              </a:rPr>
              <a:t> increased apoptosis </a:t>
            </a:r>
          </a:p>
          <a:p>
            <a:r>
              <a:rPr lang="en-US" sz="2400" dirty="0">
                <a:sym typeface="Wingdings"/>
              </a:rPr>
              <a:t>Other results   binding affinity increased or unaffected by specific mutation </a:t>
            </a:r>
          </a:p>
          <a:p>
            <a:r>
              <a:rPr lang="en-US" sz="2400" dirty="0">
                <a:sym typeface="Wingdings"/>
              </a:rPr>
              <a:t>Concerns </a:t>
            </a:r>
          </a:p>
          <a:p>
            <a:pPr lvl="1"/>
            <a:r>
              <a:rPr lang="en-US" sz="2400" dirty="0">
                <a:sym typeface="Wingdings"/>
              </a:rPr>
              <a:t>Formation of insertion/deletion during CRISPR/Cas9 in off-target locations</a:t>
            </a:r>
          </a:p>
          <a:p>
            <a:pPr lvl="2"/>
            <a:r>
              <a:rPr lang="en-US" sz="2400" dirty="0">
                <a:sym typeface="Wingdings"/>
              </a:rPr>
              <a:t>HDR v NHEJ</a:t>
            </a:r>
          </a:p>
          <a:p>
            <a:pPr lvl="2"/>
            <a:r>
              <a:rPr lang="en-US" sz="2400" dirty="0">
                <a:sym typeface="Wingdings"/>
              </a:rPr>
              <a:t>Can check </a:t>
            </a:r>
            <a:r>
              <a:rPr lang="en-US" sz="2400" dirty="0" smtClean="0">
                <a:sym typeface="Wingdings"/>
              </a:rPr>
              <a:t>off target effects via sequencing/BNFO methods/programs </a:t>
            </a:r>
            <a:r>
              <a:rPr lang="en-US" sz="2400" dirty="0">
                <a:sym typeface="Wingdings"/>
              </a:rPr>
              <a:t>for effects in future studies </a:t>
            </a:r>
          </a:p>
          <a:p>
            <a:pPr lvl="1"/>
            <a:r>
              <a:rPr lang="en-US" sz="2400" dirty="0">
                <a:sym typeface="Wingdings"/>
              </a:rPr>
              <a:t>Hidden epitope </a:t>
            </a:r>
            <a:r>
              <a:rPr lang="en-US" sz="2400" dirty="0" err="1">
                <a:sym typeface="Wingdings"/>
              </a:rPr>
              <a:t>ie</a:t>
            </a:r>
            <a:r>
              <a:rPr lang="en-US" sz="2400" dirty="0">
                <a:sym typeface="Wingdings"/>
              </a:rPr>
              <a:t> no Ab recognition or pull </a:t>
            </a:r>
            <a:r>
              <a:rPr lang="en-US" sz="2400" dirty="0" smtClean="0">
                <a:sym typeface="Wingdings"/>
              </a:rPr>
              <a:t>through in assay</a:t>
            </a:r>
          </a:p>
          <a:p>
            <a:pPr lvl="1"/>
            <a:r>
              <a:rPr lang="en-US" sz="2400" dirty="0" smtClean="0">
                <a:sym typeface="Wingdings"/>
              </a:rPr>
              <a:t>Mutation targeting PEST region in specific residue not accounted for  </a:t>
            </a:r>
            <a:endParaRPr lang="en-US" sz="2400" dirty="0">
              <a:sym typeface="Wingdings"/>
            </a:endParaRPr>
          </a:p>
          <a:p>
            <a:r>
              <a:rPr lang="en-US" sz="2400" dirty="0">
                <a:sym typeface="Wingdings"/>
              </a:rPr>
              <a:t>Findings will help with MCL-1 specific targeting in drugs for targeted therapies </a:t>
            </a:r>
          </a:p>
          <a:p>
            <a:r>
              <a:rPr lang="en-US" sz="2400" dirty="0">
                <a:sym typeface="Wingdings"/>
              </a:rPr>
              <a:t>Decrease adverse effects of inhibition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829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7297" y="1997845"/>
            <a:ext cx="9036890" cy="2501552"/>
          </a:xfrm>
        </p:spPr>
        <p:txBody>
          <a:bodyPr/>
          <a:lstStyle/>
          <a:p>
            <a:r>
              <a:rPr lang="en-US" sz="4200" b="1" dirty="0" smtClean="0"/>
              <a:t>Thank you!</a:t>
            </a:r>
            <a:br>
              <a:rPr lang="en-US" sz="4200" b="1" dirty="0" smtClean="0"/>
            </a:br>
            <a:r>
              <a:rPr lang="en-US" sz="4200" b="1" dirty="0"/>
              <a:t/>
            </a:r>
            <a:br>
              <a:rPr lang="en-US" sz="4200" b="1" dirty="0"/>
            </a:br>
            <a:r>
              <a:rPr lang="en-US" sz="4200" b="1" dirty="0" smtClean="0"/>
              <a:t>Questions/comments/concerns?</a:t>
            </a:r>
            <a:r>
              <a:rPr lang="en-US" sz="4200" b="1" dirty="0"/>
              <a:t/>
            </a:r>
            <a:br>
              <a:rPr lang="en-US" sz="4200" b="1" dirty="0"/>
            </a:br>
            <a:endParaRPr lang="en-US" sz="4200" b="1" dirty="0"/>
          </a:p>
        </p:txBody>
      </p:sp>
    </p:spTree>
    <p:extLst>
      <p:ext uri="{BB962C8B-B14F-4D97-AF65-F5344CB8AC3E}">
        <p14:creationId xmlns:p14="http://schemas.microsoft.com/office/powerpoint/2010/main" val="78832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3583" y="1428750"/>
            <a:ext cx="11410545" cy="6789907"/>
          </a:xfrm>
        </p:spPr>
        <p:txBody>
          <a:bodyPr>
            <a:normAutofit/>
          </a:bodyPr>
          <a:lstStyle/>
          <a:p>
            <a:r>
              <a:rPr lang="en-US" sz="1500" dirty="0"/>
              <a:t>Active Motif. Nuclear Complex Co-IP Kit. (</a:t>
            </a:r>
            <a:r>
              <a:rPr lang="en-US" sz="1500" dirty="0" err="1"/>
              <a:t>n.d.</a:t>
            </a:r>
            <a:r>
              <a:rPr lang="en-US" sz="1500" dirty="0"/>
              <a:t>). Retrieved April 2017, from </a:t>
            </a:r>
            <a:r>
              <a:rPr lang="en-US" sz="1500" u="sng" dirty="0" smtClean="0">
                <a:hlinkClick r:id="rId2"/>
              </a:rPr>
              <a:t>https</a:t>
            </a:r>
            <a:r>
              <a:rPr lang="en-US" sz="1500" u="sng" dirty="0">
                <a:hlinkClick r:id="rId2"/>
              </a:rPr>
              <a:t>://www.activemotif.com/catalog/25/nuclear-complex-co-ip-kit</a:t>
            </a:r>
            <a:r>
              <a:rPr lang="en-US" sz="1500" dirty="0"/>
              <a:t> </a:t>
            </a:r>
          </a:p>
          <a:p>
            <a:r>
              <a:rPr lang="en-US" sz="1500" dirty="0" err="1"/>
              <a:t>Addgene</a:t>
            </a:r>
            <a:r>
              <a:rPr lang="en-US" sz="1500" dirty="0"/>
              <a:t>. CRISPR/Cas9 Guide. Retrieved April 2017, from </a:t>
            </a:r>
            <a:r>
              <a:rPr lang="en-US" sz="1500" u="sng" dirty="0" smtClean="0">
                <a:hlinkClick r:id="rId3"/>
              </a:rPr>
              <a:t>https</a:t>
            </a:r>
            <a:r>
              <a:rPr lang="en-US" sz="1500" u="sng" dirty="0">
                <a:hlinkClick r:id="rId3"/>
              </a:rPr>
              <a:t>://www.addgene.org/crispr/guide/</a:t>
            </a:r>
            <a:r>
              <a:rPr lang="en-US" sz="1500" dirty="0"/>
              <a:t> </a:t>
            </a:r>
          </a:p>
          <a:p>
            <a:r>
              <a:rPr lang="en-US" sz="1500" dirty="0" err="1"/>
              <a:t>BioRad</a:t>
            </a:r>
            <a:r>
              <a:rPr lang="en-US" sz="1500" dirty="0"/>
              <a:t>. Chemical- and Viral-Based Transfection Methods. (</a:t>
            </a:r>
            <a:r>
              <a:rPr lang="en-US" sz="1500" dirty="0" err="1"/>
              <a:t>n.d.</a:t>
            </a:r>
            <a:r>
              <a:rPr lang="en-US" sz="1500" dirty="0"/>
              <a:t>). Retrieved April 2017, from </a:t>
            </a:r>
            <a:r>
              <a:rPr lang="en-US" sz="1500" u="sng" dirty="0" smtClean="0">
                <a:hlinkClick r:id="rId4"/>
              </a:rPr>
              <a:t>http</a:t>
            </a:r>
            <a:r>
              <a:rPr lang="en-US" sz="1500" u="sng" dirty="0">
                <a:hlinkClick r:id="rId4"/>
              </a:rPr>
              <a:t>://www.bio-rad.com/en-us/applications-technologies/chemical-viral-based-</a:t>
            </a:r>
            <a:r>
              <a:rPr lang="en-US" sz="1500" dirty="0"/>
              <a:t>transfection-methods</a:t>
            </a:r>
          </a:p>
          <a:p>
            <a:r>
              <a:rPr lang="en-US" sz="1500" dirty="0" err="1"/>
              <a:t>Demelash</a:t>
            </a:r>
            <a:r>
              <a:rPr lang="en-US" sz="1500" dirty="0"/>
              <a:t>, A., </a:t>
            </a:r>
            <a:r>
              <a:rPr lang="en-US" sz="1500" dirty="0" err="1"/>
              <a:t>Pfannenstiel</a:t>
            </a:r>
            <a:r>
              <a:rPr lang="en-US" sz="1500" dirty="0"/>
              <a:t>, L. W., Tannenbaum, C. S., Li, X., </a:t>
            </a:r>
            <a:r>
              <a:rPr lang="en-US" sz="1500" dirty="0" err="1"/>
              <a:t>Kalady</a:t>
            </a:r>
            <a:r>
              <a:rPr lang="en-US" sz="1500" dirty="0"/>
              <a:t>, M. F., </a:t>
            </a:r>
            <a:r>
              <a:rPr lang="en-US" sz="1500" dirty="0" err="1"/>
              <a:t>Devecchio</a:t>
            </a:r>
            <a:r>
              <a:rPr lang="en-US" sz="1500" dirty="0"/>
              <a:t>, J., &amp; </a:t>
            </a:r>
          </a:p>
          <a:p>
            <a:r>
              <a:rPr lang="en-US" sz="1500" dirty="0" err="1"/>
              <a:t>Gastman</a:t>
            </a:r>
            <a:r>
              <a:rPr lang="en-US" sz="1500" dirty="0"/>
              <a:t>, B. R. (2015). Structure-Function Analysis of the Mcl-1 Protein Identifies a Novel Senescence-regulating Domain. </a:t>
            </a:r>
            <a:r>
              <a:rPr lang="en-US" sz="1500" i="1" dirty="0"/>
              <a:t>Journal of Biological Chemistry,290</a:t>
            </a:r>
            <a:r>
              <a:rPr lang="en-US" sz="1500" dirty="0"/>
              <a:t>(36), 21962-21975. </a:t>
            </a:r>
            <a:r>
              <a:rPr lang="en-US" sz="1500" dirty="0" smtClean="0"/>
              <a:t>doi:10.1074/jbc.m115.663898</a:t>
            </a:r>
            <a:endParaRPr lang="en-US" sz="1500" dirty="0"/>
          </a:p>
          <a:p>
            <a:r>
              <a:rPr lang="en-US" sz="1500" dirty="0" err="1"/>
              <a:t>Grabow</a:t>
            </a:r>
            <a:r>
              <a:rPr lang="en-US" sz="1500" dirty="0"/>
              <a:t>, S., </a:t>
            </a:r>
            <a:r>
              <a:rPr lang="en-US" sz="1500" dirty="0" err="1"/>
              <a:t>Delbridge</a:t>
            </a:r>
            <a:r>
              <a:rPr lang="en-US" sz="1500" dirty="0"/>
              <a:t>, A., Aubrey, B., Vandenberg, C., &amp; </a:t>
            </a:r>
            <a:r>
              <a:rPr lang="en-US" sz="1500" dirty="0" err="1"/>
              <a:t>Strasser</a:t>
            </a:r>
            <a:r>
              <a:rPr lang="en-US" sz="1500" dirty="0"/>
              <a:t>, A. (2016). Loss of a Single </a:t>
            </a:r>
            <a:r>
              <a:rPr lang="en-US" sz="1500" dirty="0" smtClean="0"/>
              <a:t>Mcl-1 </a:t>
            </a:r>
            <a:r>
              <a:rPr lang="en-US" sz="1500" dirty="0"/>
              <a:t>Allele Inhibits MYC-Driven Lymphomagenesis by Sensitizing Pro-B Cells to Apoptosis. </a:t>
            </a:r>
            <a:r>
              <a:rPr lang="en-US" sz="1500" i="1" dirty="0"/>
              <a:t>Cell Reports,14</a:t>
            </a:r>
            <a:r>
              <a:rPr lang="en-US" sz="1500" dirty="0"/>
              <a:t>(10), 2337-2347. </a:t>
            </a:r>
            <a:r>
              <a:rPr lang="en-US" sz="1500" dirty="0" smtClean="0"/>
              <a:t>doi:10.1016/j.celrep.2016.02.039</a:t>
            </a:r>
            <a:endParaRPr lang="en-US" sz="1500" dirty="0"/>
          </a:p>
          <a:p>
            <a:r>
              <a:rPr lang="en-US" sz="1500" dirty="0" err="1"/>
              <a:t>Germain</a:t>
            </a:r>
            <a:r>
              <a:rPr lang="en-US" sz="1500" dirty="0"/>
              <a:t>, M., &amp; </a:t>
            </a:r>
            <a:r>
              <a:rPr lang="en-US" sz="1500" dirty="0" err="1"/>
              <a:t>Duronio</a:t>
            </a:r>
            <a:r>
              <a:rPr lang="en-US" sz="1500" dirty="0"/>
              <a:t>, V. (2007). The N Terminus of the Anti-apoptotic BCL-2 Homologue </a:t>
            </a:r>
            <a:r>
              <a:rPr lang="en-US" sz="1500" dirty="0" smtClean="0"/>
              <a:t>MCL-1 </a:t>
            </a:r>
            <a:r>
              <a:rPr lang="en-US" sz="1500" dirty="0"/>
              <a:t>Regulates Its Localization and Function. </a:t>
            </a:r>
            <a:r>
              <a:rPr lang="en-US" sz="1500" i="1" dirty="0"/>
              <a:t>Journal of Biological Chemistry,282</a:t>
            </a:r>
            <a:r>
              <a:rPr lang="en-US" sz="1500" dirty="0"/>
              <a:t>(44), 32233-32242. </a:t>
            </a:r>
            <a:r>
              <a:rPr lang="en-US" sz="1500" dirty="0" smtClean="0"/>
              <a:t>doi:10.1074/jbc.m706408200</a:t>
            </a:r>
            <a:endParaRPr lang="en-US" sz="1500" dirty="0"/>
          </a:p>
          <a:p>
            <a:r>
              <a:rPr lang="en-US" sz="1500" dirty="0" err="1"/>
              <a:t>Mojsa</a:t>
            </a:r>
            <a:r>
              <a:rPr lang="en-US" sz="1500" dirty="0"/>
              <a:t>, B., </a:t>
            </a:r>
            <a:r>
              <a:rPr lang="en-US" sz="1500" dirty="0" err="1"/>
              <a:t>Lassot</a:t>
            </a:r>
            <a:r>
              <a:rPr lang="en-US" sz="1500" dirty="0"/>
              <a:t>, I., &amp; </a:t>
            </a:r>
            <a:r>
              <a:rPr lang="en-US" sz="1500" dirty="0" err="1"/>
              <a:t>Desagher</a:t>
            </a:r>
            <a:r>
              <a:rPr lang="en-US" sz="1500" dirty="0"/>
              <a:t>, S. (2014). Mcl-1 Ubiquitination: Unique Regulation of an </a:t>
            </a:r>
            <a:r>
              <a:rPr lang="en-US" sz="1500" dirty="0" smtClean="0"/>
              <a:t>Essential </a:t>
            </a:r>
            <a:r>
              <a:rPr lang="en-US" sz="1500" dirty="0"/>
              <a:t>Survival Protein. </a:t>
            </a:r>
            <a:r>
              <a:rPr lang="en-US" sz="1500" i="1" dirty="0"/>
              <a:t>Cells,3</a:t>
            </a:r>
            <a:r>
              <a:rPr lang="en-US" sz="1500" dirty="0"/>
              <a:t>(2), 418-437. </a:t>
            </a:r>
            <a:r>
              <a:rPr lang="en-US" sz="1500" dirty="0" smtClean="0"/>
              <a:t>doi:10.3390/cells3020418</a:t>
            </a:r>
            <a:endParaRPr lang="en-US" sz="1500" dirty="0"/>
          </a:p>
          <a:p>
            <a:r>
              <a:rPr lang="en-US" sz="1500" dirty="0"/>
              <a:t>Sharma, S., </a:t>
            </a:r>
            <a:r>
              <a:rPr lang="en-US" sz="1500" dirty="0" err="1"/>
              <a:t>Javadekar</a:t>
            </a:r>
            <a:r>
              <a:rPr lang="en-US" sz="1500" dirty="0"/>
              <a:t>, S. M., Pandey, M., Srivastava, M., </a:t>
            </a:r>
            <a:r>
              <a:rPr lang="en-US" sz="1500" dirty="0" err="1"/>
              <a:t>Kumari</a:t>
            </a:r>
            <a:r>
              <a:rPr lang="en-US" sz="1500" dirty="0"/>
              <a:t>, R., &amp; </a:t>
            </a:r>
            <a:r>
              <a:rPr lang="en-US" sz="1500" dirty="0" err="1"/>
              <a:t>Raghavan</a:t>
            </a:r>
            <a:r>
              <a:rPr lang="en-US" sz="1500" dirty="0"/>
              <a:t>, S. C. </a:t>
            </a:r>
            <a:r>
              <a:rPr lang="en-US" sz="1500" dirty="0" smtClean="0"/>
              <a:t>(</a:t>
            </a:r>
            <a:r>
              <a:rPr lang="en-US" sz="1500" dirty="0"/>
              <a:t>2015). Homology and enzymatic requirements of </a:t>
            </a:r>
            <a:r>
              <a:rPr lang="en-US" sz="1500" dirty="0" err="1"/>
              <a:t>microhomology</a:t>
            </a:r>
            <a:r>
              <a:rPr lang="en-US" sz="1500" dirty="0"/>
              <a:t>-dependent alternative end joining. </a:t>
            </a:r>
            <a:r>
              <a:rPr lang="en-US" sz="1500" i="1" dirty="0"/>
              <a:t>Cell Death and Disease,6</a:t>
            </a:r>
            <a:r>
              <a:rPr lang="en-US" sz="1500" dirty="0"/>
              <a:t>(3). </a:t>
            </a:r>
            <a:r>
              <a:rPr lang="en-US" sz="1500" dirty="0" smtClean="0"/>
              <a:t>doi:10.1038/cddis.2015.58</a:t>
            </a:r>
            <a:endParaRPr lang="en-US" sz="1500" dirty="0"/>
          </a:p>
          <a:p>
            <a:r>
              <a:rPr lang="en-US" sz="1500" dirty="0"/>
              <a:t>Thomas, L. W., Lam, C., &amp; Edwards, S. W. (2010). Mcl-1; the molecular regulation of protein </a:t>
            </a:r>
            <a:r>
              <a:rPr lang="en-US" sz="1500" dirty="0" smtClean="0"/>
              <a:t>function</a:t>
            </a:r>
            <a:r>
              <a:rPr lang="en-US" sz="1500" dirty="0"/>
              <a:t>. </a:t>
            </a:r>
            <a:r>
              <a:rPr lang="en-US" sz="1500" i="1" dirty="0"/>
              <a:t>FEBS Letters,584</a:t>
            </a:r>
            <a:r>
              <a:rPr lang="en-US" sz="1500" dirty="0"/>
              <a:t>(14), 2981-2989. doi:10.1016/j.febslet.2010.05.061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17548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808" y="447048"/>
            <a:ext cx="9601200" cy="1485900"/>
          </a:xfrm>
        </p:spPr>
        <p:txBody>
          <a:bodyPr/>
          <a:lstStyle/>
          <a:p>
            <a:r>
              <a:rPr lang="en-US" dirty="0" smtClean="0"/>
              <a:t>Cancer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08" y="2218805"/>
            <a:ext cx="3656462" cy="2935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270" y="462063"/>
            <a:ext cx="7397107" cy="601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4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Lipofection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267200" y="142239"/>
            <a:ext cx="7660640" cy="6715761"/>
            <a:chOff x="7101190" y="1459149"/>
            <a:chExt cx="5090810" cy="5398851"/>
          </a:xfrm>
        </p:grpSpPr>
        <p:pic>
          <p:nvPicPr>
            <p:cNvPr id="5" name="Picture 4" descr="gxt42_img1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1191" y="1459149"/>
              <a:ext cx="5090809" cy="53988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5"/>
            <p:cNvSpPr/>
            <p:nvPr/>
          </p:nvSpPr>
          <p:spPr>
            <a:xfrm>
              <a:off x="7101190" y="1957689"/>
              <a:ext cx="1459150" cy="11478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990305" y="1906620"/>
              <a:ext cx="1760710" cy="322958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2578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920" y="320040"/>
            <a:ext cx="9601200" cy="1485900"/>
          </a:xfrm>
        </p:spPr>
        <p:txBody>
          <a:bodyPr/>
          <a:lstStyle/>
          <a:p>
            <a:r>
              <a:rPr lang="en-US" dirty="0" smtClean="0"/>
              <a:t>Poly-Histidine Tag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-138" b="41630"/>
          <a:stretch/>
        </p:blipFill>
        <p:spPr>
          <a:xfrm>
            <a:off x="1163098" y="1192363"/>
            <a:ext cx="4856924" cy="55064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-1" t="58074" r="-3019"/>
          <a:stretch/>
        </p:blipFill>
        <p:spPr>
          <a:xfrm>
            <a:off x="6172200" y="1591666"/>
            <a:ext cx="5947610" cy="470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69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6480" y="259080"/>
            <a:ext cx="9601200" cy="1485900"/>
          </a:xfrm>
        </p:spPr>
        <p:txBody>
          <a:bodyPr/>
          <a:lstStyle/>
          <a:p>
            <a:r>
              <a:rPr lang="en-US" dirty="0" smtClean="0"/>
              <a:t>Co-Immunoprecipitation Assay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002030"/>
            <a:ext cx="8798560" cy="562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7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6480" y="259080"/>
            <a:ext cx="9601200" cy="1485900"/>
          </a:xfrm>
        </p:spPr>
        <p:txBody>
          <a:bodyPr/>
          <a:lstStyle/>
          <a:p>
            <a:r>
              <a:rPr lang="en-US" dirty="0" smtClean="0"/>
              <a:t>SDS-PAGE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1002030"/>
            <a:ext cx="10211186" cy="560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76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548" y="387626"/>
            <a:ext cx="9601200" cy="1485900"/>
          </a:xfrm>
        </p:spPr>
        <p:txBody>
          <a:bodyPr/>
          <a:lstStyle/>
          <a:p>
            <a:r>
              <a:rPr lang="en-US" dirty="0" smtClean="0"/>
              <a:t>Apoptosis + Regulatory Factors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48" y="1581566"/>
            <a:ext cx="6838203" cy="4832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91751" y="2754090"/>
            <a:ext cx="38166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600" dirty="0" smtClean="0"/>
              <a:t>BCL-2 Regulators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600" dirty="0" smtClean="0"/>
              <a:t>MCL-1 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600" dirty="0" smtClean="0"/>
              <a:t>Amplifications in cancer </a:t>
            </a:r>
          </a:p>
          <a:p>
            <a:pPr marL="285750" indent="-285750">
              <a:buFont typeface="Arial" charset="0"/>
              <a:buChar char="•"/>
            </a:pPr>
            <a:endParaRPr lang="en-US" sz="2600" dirty="0"/>
          </a:p>
          <a:p>
            <a:pPr marL="285750" indent="-285750">
              <a:buFont typeface="Arial" charset="0"/>
              <a:buChar char="•"/>
            </a:pPr>
            <a:endParaRPr lang="en-US" sz="2600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08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38" y="216439"/>
            <a:ext cx="10327814" cy="1485900"/>
          </a:xfrm>
        </p:spPr>
        <p:txBody>
          <a:bodyPr/>
          <a:lstStyle/>
          <a:p>
            <a:r>
              <a:rPr lang="en-US" dirty="0" smtClean="0"/>
              <a:t>Myeloid </a:t>
            </a:r>
            <a:r>
              <a:rPr lang="en-US" smtClean="0"/>
              <a:t>Cell Leukemia 1 (MCL-1) Pathway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662332" y="1297319"/>
            <a:ext cx="7977467" cy="4705915"/>
            <a:chOff x="0" y="0"/>
            <a:chExt cx="4169719" cy="2552999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0"/>
              <a:ext cx="4169719" cy="2552999"/>
              <a:chOff x="0" y="0"/>
              <a:chExt cx="4283075" cy="2461895"/>
            </a:xfrm>
          </p:grpSpPr>
          <p:pic>
            <p:nvPicPr>
              <p:cNvPr id="10" name="Picture 9" descr="cells-03-00418-g001-1024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816350" cy="246189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1" name="Curved Connector 10"/>
              <p:cNvCxnSpPr/>
              <p:nvPr/>
            </p:nvCxnSpPr>
            <p:spPr>
              <a:xfrm flipV="1">
                <a:off x="2882900" y="1117600"/>
                <a:ext cx="721995" cy="502920"/>
              </a:xfrm>
              <a:prstGeom prst="curvedConnector3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Text Box 4"/>
              <p:cNvSpPr txBox="1"/>
              <p:nvPr/>
            </p:nvSpPr>
            <p:spPr>
              <a:xfrm>
                <a:off x="3349625" y="736942"/>
                <a:ext cx="933450" cy="63211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effectLst/>
                    <a:latin typeface="Times New Roman" charset="0"/>
                    <a:ea typeface="Calibri" charset="0"/>
                  </a:rPr>
                  <a:t>Release of cytochrome c</a:t>
                </a:r>
              </a:p>
            </p:txBody>
          </p:sp>
        </p:grpSp>
        <p:sp>
          <p:nvSpPr>
            <p:cNvPr id="9" name="Text Box 8"/>
            <p:cNvSpPr txBox="1"/>
            <p:nvPr/>
          </p:nvSpPr>
          <p:spPr>
            <a:xfrm>
              <a:off x="1654555" y="1532916"/>
              <a:ext cx="1028700" cy="45974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effectLst/>
                  <a:latin typeface="Times New Roman" charset="0"/>
                  <a:ea typeface="Calibri" charset="0"/>
                </a:rPr>
                <a:t>Bax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34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770" y="352628"/>
            <a:ext cx="9601200" cy="1485900"/>
          </a:xfrm>
        </p:spPr>
        <p:txBody>
          <a:bodyPr/>
          <a:lstStyle/>
          <a:p>
            <a:r>
              <a:rPr lang="en-US" dirty="0" smtClean="0"/>
              <a:t>Myeloid Cell Leukemia 1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" r="3451" b="2016"/>
          <a:stretch/>
        </p:blipFill>
        <p:spPr>
          <a:xfrm>
            <a:off x="861391" y="2009574"/>
            <a:ext cx="11330609" cy="38665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9770" y="1364493"/>
            <a:ext cx="107676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dirty="0" smtClean="0"/>
              <a:t>PEST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 smtClean="0"/>
              <a:t>Proline </a:t>
            </a:r>
            <a:r>
              <a:rPr lang="en-US" sz="2400" dirty="0"/>
              <a:t>(P), glutamic acid (E), serine (S), and threonine (T) rich regions </a:t>
            </a:r>
            <a:endParaRPr lang="en-US" sz="2400" dirty="0">
              <a:sym typeface="Wingdings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2081" y="6047153"/>
            <a:ext cx="114899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400" dirty="0" smtClean="0"/>
              <a:t>Research indications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200" dirty="0" smtClean="0">
                <a:sym typeface="Wingdings"/>
              </a:rPr>
              <a:t>Deletions/Mutations within PEST affect apoptosis and localization</a:t>
            </a:r>
            <a:endParaRPr lang="en-US" sz="2200" dirty="0">
              <a:sym typeface="Wingding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90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426" y="367748"/>
            <a:ext cx="9601200" cy="1485900"/>
          </a:xfrm>
        </p:spPr>
        <p:txBody>
          <a:bodyPr/>
          <a:lstStyle/>
          <a:p>
            <a:r>
              <a:rPr lang="en-US" b="1" dirty="0" smtClean="0"/>
              <a:t>Question + Experimental Design 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90295" y="1007809"/>
            <a:ext cx="111119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How is this apoptotic functioning affected? Is it through the Bak/Bax pathway?</a:t>
            </a:r>
            <a:endParaRPr lang="en-US" sz="26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781463" y="2913786"/>
            <a:ext cx="1179028" cy="834887"/>
            <a:chOff x="2226366" y="2107096"/>
            <a:chExt cx="1292087" cy="1033670"/>
          </a:xfrm>
          <a:solidFill>
            <a:schemeClr val="bg1">
              <a:lumMod val="75000"/>
            </a:schemeClr>
          </a:solidFill>
        </p:grpSpPr>
        <p:sp>
          <p:nvSpPr>
            <p:cNvPr id="11" name="Oval 10"/>
            <p:cNvSpPr/>
            <p:nvPr/>
          </p:nvSpPr>
          <p:spPr>
            <a:xfrm>
              <a:off x="2226366" y="2107096"/>
              <a:ext cx="1292087" cy="103367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45634" y="2423876"/>
              <a:ext cx="11529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MCL-1</a:t>
              </a:r>
              <a:r>
                <a:rPr lang="en-US" b="1" baseline="30000" dirty="0"/>
                <a:t>-</a:t>
              </a:r>
              <a:r>
                <a:rPr lang="en-US" b="1" baseline="30000" dirty="0" smtClean="0"/>
                <a:t>/-</a:t>
              </a:r>
              <a:endParaRPr lang="en-US" b="1" dirty="0"/>
            </a:p>
          </p:txBody>
        </p:sp>
      </p:grpSp>
      <p:sp>
        <p:nvSpPr>
          <p:cNvPr id="19" name="Down Arrow 18"/>
          <p:cNvSpPr/>
          <p:nvPr/>
        </p:nvSpPr>
        <p:spPr>
          <a:xfrm rot="16200000">
            <a:off x="2203125" y="2262543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781463" y="2273048"/>
            <a:ext cx="1179028" cy="834887"/>
            <a:chOff x="2226366" y="2107096"/>
            <a:chExt cx="1292087" cy="1033670"/>
          </a:xfrm>
          <a:solidFill>
            <a:schemeClr val="bg1">
              <a:lumMod val="75000"/>
            </a:schemeClr>
          </a:solidFill>
        </p:grpSpPr>
        <p:sp>
          <p:nvSpPr>
            <p:cNvPr id="24" name="Oval 23"/>
            <p:cNvSpPr/>
            <p:nvPr/>
          </p:nvSpPr>
          <p:spPr>
            <a:xfrm>
              <a:off x="2226366" y="2107096"/>
              <a:ext cx="1292087" cy="103367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45634" y="2423876"/>
              <a:ext cx="1152941" cy="457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MCL-1</a:t>
              </a:r>
              <a:r>
                <a:rPr lang="en-US" b="1" baseline="30000" dirty="0" smtClean="0"/>
                <a:t>-</a:t>
              </a:r>
              <a:r>
                <a:rPr lang="en-US" b="1" baseline="30000" dirty="0"/>
                <a:t>M</a:t>
              </a:r>
              <a:endParaRPr lang="en-US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81463" y="1561458"/>
            <a:ext cx="1179028" cy="834887"/>
            <a:chOff x="2226366" y="2107096"/>
            <a:chExt cx="1292087" cy="1033670"/>
          </a:xfrm>
          <a:solidFill>
            <a:schemeClr val="bg1">
              <a:lumMod val="75000"/>
            </a:schemeClr>
          </a:solidFill>
        </p:grpSpPr>
        <p:sp>
          <p:nvSpPr>
            <p:cNvPr id="27" name="Oval 26"/>
            <p:cNvSpPr/>
            <p:nvPr/>
          </p:nvSpPr>
          <p:spPr>
            <a:xfrm>
              <a:off x="2226366" y="2107096"/>
              <a:ext cx="1292087" cy="103367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79316" y="2449327"/>
              <a:ext cx="1152941" cy="457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MCL-1</a:t>
              </a:r>
              <a:r>
                <a:rPr lang="en-US" b="1" baseline="30000" dirty="0" smtClean="0"/>
                <a:t>+/+</a:t>
              </a:r>
              <a:endParaRPr lang="en-US" b="1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025468" y="2001985"/>
            <a:ext cx="2743200" cy="1465969"/>
            <a:chOff x="3359426" y="2001985"/>
            <a:chExt cx="2743200" cy="1465969"/>
          </a:xfrm>
          <a:solidFill>
            <a:schemeClr val="bg1">
              <a:lumMod val="75000"/>
            </a:schemeClr>
          </a:solidFill>
        </p:grpSpPr>
        <p:sp>
          <p:nvSpPr>
            <p:cNvPr id="29" name="Rectangle 28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488635" y="2227137"/>
              <a:ext cx="2454965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Mutation Creation via </a:t>
              </a:r>
            </a:p>
            <a:p>
              <a:pPr algn="ctr"/>
              <a:r>
                <a:rPr lang="en-US" sz="2000" b="1" dirty="0" smtClean="0"/>
                <a:t>CRISPR/Cas9</a:t>
              </a:r>
              <a:endParaRPr lang="en-US" sz="2000" b="1" dirty="0"/>
            </a:p>
          </p:txBody>
        </p:sp>
      </p:grpSp>
      <p:sp>
        <p:nvSpPr>
          <p:cNvPr id="32" name="Down Arrow 31"/>
          <p:cNvSpPr/>
          <p:nvPr/>
        </p:nvSpPr>
        <p:spPr>
          <a:xfrm rot="16200000">
            <a:off x="8375736" y="2394424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9135039" y="2001985"/>
            <a:ext cx="2732281" cy="1465969"/>
            <a:chOff x="7027943" y="2001984"/>
            <a:chExt cx="2732281" cy="1465969"/>
          </a:xfrm>
        </p:grpSpPr>
        <p:sp>
          <p:nvSpPr>
            <p:cNvPr id="36" name="Rectangle 35"/>
            <p:cNvSpPr/>
            <p:nvPr/>
          </p:nvSpPr>
          <p:spPr>
            <a:xfrm>
              <a:off x="7027943" y="2001984"/>
              <a:ext cx="2732281" cy="14659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186970" y="2247471"/>
              <a:ext cx="2414229" cy="101566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Mutation insertion into cell line via lipofection</a:t>
              </a:r>
              <a:endParaRPr lang="en-US" sz="2000" b="1" dirty="0"/>
            </a:p>
          </p:txBody>
        </p:sp>
      </p:grpSp>
      <p:sp>
        <p:nvSpPr>
          <p:cNvPr id="38" name="Down Arrow 37"/>
          <p:cNvSpPr/>
          <p:nvPr/>
        </p:nvSpPr>
        <p:spPr>
          <a:xfrm rot="16200000">
            <a:off x="5930408" y="2394424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542522" y="2407297"/>
            <a:ext cx="1781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PCR/Gel Electrophoresis/Sequencing</a:t>
            </a:r>
          </a:p>
          <a:p>
            <a:pPr algn="ctr"/>
            <a:r>
              <a:rPr lang="en-US" b="1" dirty="0" smtClean="0"/>
              <a:t>Validation</a:t>
            </a:r>
            <a:endParaRPr lang="en-US" b="1" dirty="0"/>
          </a:p>
        </p:txBody>
      </p:sp>
      <p:sp>
        <p:nvSpPr>
          <p:cNvPr id="40" name="Down Arrow 39"/>
          <p:cNvSpPr/>
          <p:nvPr/>
        </p:nvSpPr>
        <p:spPr>
          <a:xfrm>
            <a:off x="10384771" y="3643379"/>
            <a:ext cx="579709" cy="1494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8665590" y="3834640"/>
            <a:ext cx="1781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PCR/Gel Electrophoresis/Sequencing</a:t>
            </a:r>
          </a:p>
          <a:p>
            <a:pPr algn="ctr"/>
            <a:r>
              <a:rPr lang="en-US" b="1" dirty="0" smtClean="0"/>
              <a:t>Validation</a:t>
            </a:r>
            <a:endParaRPr lang="en-US" b="1" dirty="0"/>
          </a:p>
        </p:txBody>
      </p:sp>
      <p:grpSp>
        <p:nvGrpSpPr>
          <p:cNvPr id="43" name="Group 42"/>
          <p:cNvGrpSpPr/>
          <p:nvPr/>
        </p:nvGrpSpPr>
        <p:grpSpPr>
          <a:xfrm>
            <a:off x="9075344" y="5304897"/>
            <a:ext cx="2743200" cy="1465969"/>
            <a:chOff x="3359426" y="2001985"/>
            <a:chExt cx="2743200" cy="1465969"/>
          </a:xfrm>
          <a:solidFill>
            <a:schemeClr val="bg1">
              <a:lumMod val="75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490315" y="2310965"/>
              <a:ext cx="2454965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MCL-1 purification via poly-histidine tags </a:t>
              </a:r>
              <a:endParaRPr lang="en-US" sz="2000" b="1" dirty="0"/>
            </a:p>
          </p:txBody>
        </p:sp>
      </p:grpSp>
      <p:sp>
        <p:nvSpPr>
          <p:cNvPr id="46" name="Down Arrow 45"/>
          <p:cNvSpPr/>
          <p:nvPr/>
        </p:nvSpPr>
        <p:spPr>
          <a:xfrm rot="5400000">
            <a:off x="8204487" y="5555290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5272319" y="5304897"/>
            <a:ext cx="2743200" cy="1466708"/>
            <a:chOff x="3359426" y="2001985"/>
            <a:chExt cx="2743200" cy="1466708"/>
          </a:xfrm>
        </p:grpSpPr>
        <p:sp>
          <p:nvSpPr>
            <p:cNvPr id="48" name="Rectangle 47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497695" y="2145254"/>
              <a:ext cx="24549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Binding affinity via co-immunoprecipitation assay</a:t>
              </a:r>
              <a:endParaRPr lang="en-US" sz="2000" b="1" dirty="0"/>
            </a:p>
          </p:txBody>
        </p:sp>
      </p:grpSp>
      <p:sp>
        <p:nvSpPr>
          <p:cNvPr id="50" name="Down Arrow 49"/>
          <p:cNvSpPr/>
          <p:nvPr/>
        </p:nvSpPr>
        <p:spPr>
          <a:xfrm rot="5400000">
            <a:off x="4420009" y="5686228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1449679" y="5304158"/>
            <a:ext cx="2743200" cy="1465969"/>
            <a:chOff x="3359426" y="2001985"/>
            <a:chExt cx="2743200" cy="1465969"/>
          </a:xfrm>
          <a:solidFill>
            <a:schemeClr val="bg1">
              <a:lumMod val="75000"/>
            </a:schemeClr>
          </a:solidFill>
        </p:grpSpPr>
        <p:sp>
          <p:nvSpPr>
            <p:cNvPr id="53" name="Rectangle 52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39493" y="2365708"/>
              <a:ext cx="2454965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/>
                <a:t>Visualization via SDS-PAGE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06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426" y="367748"/>
            <a:ext cx="9601200" cy="1485900"/>
          </a:xfrm>
        </p:spPr>
        <p:txBody>
          <a:bodyPr/>
          <a:lstStyle/>
          <a:p>
            <a:r>
              <a:rPr lang="en-US" b="1" dirty="0" smtClean="0"/>
              <a:t>Experimental Design </a:t>
            </a:r>
            <a:endParaRPr lang="en-US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781463" y="2913786"/>
            <a:ext cx="1179028" cy="834887"/>
            <a:chOff x="2226366" y="2107096"/>
            <a:chExt cx="1292087" cy="1033670"/>
          </a:xfrm>
          <a:solidFill>
            <a:schemeClr val="bg1">
              <a:lumMod val="75000"/>
            </a:schemeClr>
          </a:solidFill>
        </p:grpSpPr>
        <p:sp>
          <p:nvSpPr>
            <p:cNvPr id="11" name="Oval 10"/>
            <p:cNvSpPr/>
            <p:nvPr/>
          </p:nvSpPr>
          <p:spPr>
            <a:xfrm>
              <a:off x="2226366" y="2107096"/>
              <a:ext cx="1292087" cy="103367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45634" y="2423876"/>
              <a:ext cx="11529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MCL-1</a:t>
              </a:r>
              <a:r>
                <a:rPr lang="en-US" b="1" baseline="30000" dirty="0"/>
                <a:t>-</a:t>
              </a:r>
              <a:r>
                <a:rPr lang="en-US" b="1" baseline="30000" dirty="0" smtClean="0"/>
                <a:t>/-</a:t>
              </a:r>
              <a:endParaRPr lang="en-US" b="1" dirty="0"/>
            </a:p>
          </p:txBody>
        </p:sp>
      </p:grpSp>
      <p:sp>
        <p:nvSpPr>
          <p:cNvPr id="19" name="Down Arrow 18"/>
          <p:cNvSpPr/>
          <p:nvPr/>
        </p:nvSpPr>
        <p:spPr>
          <a:xfrm rot="16200000">
            <a:off x="2203125" y="2262543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781463" y="2273048"/>
            <a:ext cx="1179028" cy="834887"/>
            <a:chOff x="2226366" y="2107096"/>
            <a:chExt cx="1292087" cy="1033670"/>
          </a:xfrm>
          <a:solidFill>
            <a:schemeClr val="bg1">
              <a:lumMod val="75000"/>
            </a:schemeClr>
          </a:solidFill>
        </p:grpSpPr>
        <p:sp>
          <p:nvSpPr>
            <p:cNvPr id="24" name="Oval 23"/>
            <p:cNvSpPr/>
            <p:nvPr/>
          </p:nvSpPr>
          <p:spPr>
            <a:xfrm>
              <a:off x="2226366" y="2107096"/>
              <a:ext cx="1292087" cy="103367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45634" y="2423876"/>
              <a:ext cx="1152941" cy="457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MCL-1</a:t>
              </a:r>
              <a:r>
                <a:rPr lang="en-US" b="1" baseline="30000" dirty="0" smtClean="0"/>
                <a:t>-</a:t>
              </a:r>
              <a:r>
                <a:rPr lang="en-US" b="1" baseline="30000" dirty="0"/>
                <a:t>M</a:t>
              </a:r>
              <a:endParaRPr lang="en-US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81463" y="1561458"/>
            <a:ext cx="1179028" cy="834887"/>
            <a:chOff x="2226366" y="2107096"/>
            <a:chExt cx="1292087" cy="1033670"/>
          </a:xfrm>
          <a:solidFill>
            <a:schemeClr val="bg1">
              <a:lumMod val="75000"/>
            </a:schemeClr>
          </a:solidFill>
        </p:grpSpPr>
        <p:sp>
          <p:nvSpPr>
            <p:cNvPr id="27" name="Oval 26"/>
            <p:cNvSpPr/>
            <p:nvPr/>
          </p:nvSpPr>
          <p:spPr>
            <a:xfrm>
              <a:off x="2226366" y="2107096"/>
              <a:ext cx="1292087" cy="103367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79316" y="2449327"/>
              <a:ext cx="1152941" cy="457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MCL-1</a:t>
              </a:r>
              <a:r>
                <a:rPr lang="en-US" b="1" baseline="30000" dirty="0" smtClean="0"/>
                <a:t>+/+</a:t>
              </a:r>
              <a:endParaRPr lang="en-US" b="1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025468" y="2001985"/>
            <a:ext cx="2743200" cy="1465969"/>
            <a:chOff x="3359426" y="2001985"/>
            <a:chExt cx="2743200" cy="1465969"/>
          </a:xfrm>
          <a:solidFill>
            <a:schemeClr val="bg1">
              <a:lumMod val="75000"/>
            </a:schemeClr>
          </a:solidFill>
        </p:grpSpPr>
        <p:sp>
          <p:nvSpPr>
            <p:cNvPr id="29" name="Rectangle 28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488635" y="2227137"/>
              <a:ext cx="2454965" cy="101566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Mutation Creation via </a:t>
              </a:r>
            </a:p>
            <a:p>
              <a:pPr algn="ctr"/>
              <a:r>
                <a:rPr lang="en-US" sz="2000" b="1" dirty="0" smtClean="0"/>
                <a:t>CRISPR/Cas9</a:t>
              </a:r>
              <a:endParaRPr lang="en-US" sz="2000" b="1" dirty="0"/>
            </a:p>
          </p:txBody>
        </p:sp>
      </p:grpSp>
      <p:sp>
        <p:nvSpPr>
          <p:cNvPr id="32" name="Down Arrow 31"/>
          <p:cNvSpPr/>
          <p:nvPr/>
        </p:nvSpPr>
        <p:spPr>
          <a:xfrm rot="16200000">
            <a:off x="8375736" y="2394424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9135039" y="2001985"/>
            <a:ext cx="2732281" cy="1465969"/>
            <a:chOff x="7027943" y="2001984"/>
            <a:chExt cx="2732281" cy="1465969"/>
          </a:xfrm>
        </p:grpSpPr>
        <p:sp>
          <p:nvSpPr>
            <p:cNvPr id="36" name="Rectangle 35"/>
            <p:cNvSpPr/>
            <p:nvPr/>
          </p:nvSpPr>
          <p:spPr>
            <a:xfrm>
              <a:off x="7027943" y="2001984"/>
              <a:ext cx="2732281" cy="14659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186970" y="2247471"/>
              <a:ext cx="2414229" cy="101566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Mutation insertion into cell line via lipofection</a:t>
              </a:r>
              <a:endParaRPr lang="en-US" sz="2000" b="1" dirty="0"/>
            </a:p>
          </p:txBody>
        </p:sp>
      </p:grpSp>
      <p:sp>
        <p:nvSpPr>
          <p:cNvPr id="38" name="Down Arrow 37"/>
          <p:cNvSpPr/>
          <p:nvPr/>
        </p:nvSpPr>
        <p:spPr>
          <a:xfrm rot="16200000">
            <a:off x="5930408" y="2394424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542522" y="2407297"/>
            <a:ext cx="1781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PCR/Gel Electrophoresis/Sequencing</a:t>
            </a:r>
          </a:p>
          <a:p>
            <a:pPr algn="ctr"/>
            <a:r>
              <a:rPr lang="en-US" b="1" dirty="0" smtClean="0"/>
              <a:t>Validation</a:t>
            </a:r>
            <a:endParaRPr lang="en-US" b="1" dirty="0"/>
          </a:p>
        </p:txBody>
      </p:sp>
      <p:sp>
        <p:nvSpPr>
          <p:cNvPr id="40" name="Down Arrow 39"/>
          <p:cNvSpPr/>
          <p:nvPr/>
        </p:nvSpPr>
        <p:spPr>
          <a:xfrm>
            <a:off x="10384771" y="3643379"/>
            <a:ext cx="579709" cy="1494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8665590" y="3834640"/>
            <a:ext cx="1781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PCR/Gel Electrophoresis/Sequencing</a:t>
            </a:r>
          </a:p>
          <a:p>
            <a:pPr algn="ctr"/>
            <a:r>
              <a:rPr lang="en-US" b="1" dirty="0" smtClean="0"/>
              <a:t>Validation</a:t>
            </a:r>
            <a:endParaRPr lang="en-US" b="1" dirty="0"/>
          </a:p>
        </p:txBody>
      </p:sp>
      <p:grpSp>
        <p:nvGrpSpPr>
          <p:cNvPr id="43" name="Group 42"/>
          <p:cNvGrpSpPr/>
          <p:nvPr/>
        </p:nvGrpSpPr>
        <p:grpSpPr>
          <a:xfrm>
            <a:off x="9075344" y="5304897"/>
            <a:ext cx="2743200" cy="1465969"/>
            <a:chOff x="3359426" y="2001985"/>
            <a:chExt cx="2743200" cy="1465969"/>
          </a:xfrm>
          <a:solidFill>
            <a:schemeClr val="bg1">
              <a:lumMod val="75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490315" y="2310965"/>
              <a:ext cx="2454965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MCL-1 purification via poly-histidine tags </a:t>
              </a:r>
              <a:endParaRPr lang="en-US" sz="2000" b="1" dirty="0"/>
            </a:p>
          </p:txBody>
        </p:sp>
      </p:grpSp>
      <p:sp>
        <p:nvSpPr>
          <p:cNvPr id="46" name="Down Arrow 45"/>
          <p:cNvSpPr/>
          <p:nvPr/>
        </p:nvSpPr>
        <p:spPr>
          <a:xfrm rot="5400000">
            <a:off x="8204487" y="5555290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5272319" y="5304897"/>
            <a:ext cx="2743200" cy="1466708"/>
            <a:chOff x="3359426" y="2001985"/>
            <a:chExt cx="2743200" cy="1466708"/>
          </a:xfrm>
        </p:grpSpPr>
        <p:sp>
          <p:nvSpPr>
            <p:cNvPr id="48" name="Rectangle 47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497695" y="2145254"/>
              <a:ext cx="24549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Binding affinity via co-immunoprecipitation assay</a:t>
              </a:r>
              <a:endParaRPr lang="en-US" sz="2000" b="1" dirty="0"/>
            </a:p>
          </p:txBody>
        </p:sp>
      </p:grpSp>
      <p:sp>
        <p:nvSpPr>
          <p:cNvPr id="50" name="Down Arrow 49"/>
          <p:cNvSpPr/>
          <p:nvPr/>
        </p:nvSpPr>
        <p:spPr>
          <a:xfrm rot="5400000">
            <a:off x="4420009" y="5686228"/>
            <a:ext cx="579709" cy="847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1449679" y="5304158"/>
            <a:ext cx="2743200" cy="1465969"/>
            <a:chOff x="3359426" y="2001985"/>
            <a:chExt cx="2743200" cy="1465969"/>
          </a:xfrm>
          <a:solidFill>
            <a:schemeClr val="bg1">
              <a:lumMod val="75000"/>
            </a:schemeClr>
          </a:solidFill>
        </p:grpSpPr>
        <p:sp>
          <p:nvSpPr>
            <p:cNvPr id="53" name="Rectangle 52"/>
            <p:cNvSpPr/>
            <p:nvPr/>
          </p:nvSpPr>
          <p:spPr>
            <a:xfrm>
              <a:off x="3359426" y="2001985"/>
              <a:ext cx="2743200" cy="146596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39493" y="2365708"/>
              <a:ext cx="2454965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/>
                <a:t>Visualization via SDS-PAGE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1868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151" y="0"/>
            <a:ext cx="9601200" cy="1485900"/>
          </a:xfrm>
        </p:spPr>
        <p:txBody>
          <a:bodyPr/>
          <a:lstStyle/>
          <a:p>
            <a:r>
              <a:rPr lang="en-US" dirty="0"/>
              <a:t>Mutation Introduction via CRISPR/Cas9</a:t>
            </a:r>
          </a:p>
        </p:txBody>
      </p:sp>
      <p:pic>
        <p:nvPicPr>
          <p:cNvPr id="6" name="Picture 5" descr="gene_editing-hdr2.png__367x480_q85_subsampling-2_upscal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3" r="1" b="51939"/>
          <a:stretch/>
        </p:blipFill>
        <p:spPr bwMode="auto">
          <a:xfrm>
            <a:off x="4186471" y="1668632"/>
            <a:ext cx="8005529" cy="45598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69945" y="742950"/>
            <a:ext cx="11322055" cy="548557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Clustered regularly interspaced short palindromic repeats (CRISPR) </a:t>
            </a:r>
          </a:p>
          <a:p>
            <a:r>
              <a:rPr lang="en-US" sz="2400" dirty="0" smtClean="0"/>
              <a:t>CRISPR associated genes (</a:t>
            </a:r>
            <a:r>
              <a:rPr lang="en-US" sz="2400" dirty="0" err="1" smtClean="0"/>
              <a:t>Cas</a:t>
            </a:r>
            <a:r>
              <a:rPr lang="en-US" sz="2400" dirty="0" smtClean="0"/>
              <a:t>) </a:t>
            </a:r>
            <a:r>
              <a:rPr lang="en-US" sz="2400" dirty="0" smtClean="0">
                <a:sym typeface="Wingdings"/>
              </a:rPr>
              <a:t> helicase and nuclease </a:t>
            </a:r>
            <a:endParaRPr lang="en-US" sz="2400" dirty="0">
              <a:sym typeface="Wingdings"/>
            </a:endParaRPr>
          </a:p>
          <a:p>
            <a:endParaRPr lang="en-US" sz="2400" dirty="0" smtClean="0">
              <a:sym typeface="Wingding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ym typeface="Wingdings"/>
              </a:rPr>
              <a:t>gRNA Design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ym typeface="Wingdings"/>
              </a:rPr>
              <a:t>Repair template design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55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151" y="0"/>
            <a:ext cx="9601200" cy="1485900"/>
          </a:xfrm>
        </p:spPr>
        <p:txBody>
          <a:bodyPr/>
          <a:lstStyle/>
          <a:p>
            <a:r>
              <a:rPr lang="en-US" dirty="0"/>
              <a:t>Mutation Introduction via CRISPR/Cas9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56210" y="796865"/>
            <a:ext cx="11189781" cy="548557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dirty="0" smtClean="0">
                <a:sym typeface="Wingdings"/>
              </a:rPr>
              <a:t>Introduction of gRNA/Cas9/repair template plasmid into cells via electroporation </a:t>
            </a:r>
          </a:p>
          <a:p>
            <a:endParaRPr lang="en-US" dirty="0"/>
          </a:p>
        </p:txBody>
      </p:sp>
      <p:pic>
        <p:nvPicPr>
          <p:cNvPr id="8" name="Picture 7" descr="electroporation-carto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790" y="1675781"/>
            <a:ext cx="8344619" cy="4416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680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1265</TotalTime>
  <Words>640</Words>
  <Application>Microsoft Macintosh PowerPoint</Application>
  <PresentationFormat>Widescreen</PresentationFormat>
  <Paragraphs>161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Calibri</vt:lpstr>
      <vt:lpstr>Franklin Gothic Book</vt:lpstr>
      <vt:lpstr>Franklin Gothic Medium</vt:lpstr>
      <vt:lpstr>Times New Roman</vt:lpstr>
      <vt:lpstr>Wingdings</vt:lpstr>
      <vt:lpstr>Arial</vt:lpstr>
      <vt:lpstr>Crop</vt:lpstr>
      <vt:lpstr>Mutations in MCL-1 PEST Region of Breast Cancer on Binding Affinity to Bak/Bax   </vt:lpstr>
      <vt:lpstr>Cancer </vt:lpstr>
      <vt:lpstr>Apoptosis + Regulatory Factors</vt:lpstr>
      <vt:lpstr>Myeloid Cell Leukemia 1 (MCL-1) Pathway</vt:lpstr>
      <vt:lpstr>Myeloid Cell Leukemia 1  </vt:lpstr>
      <vt:lpstr>Question + Experimental Design </vt:lpstr>
      <vt:lpstr>Experimental Design </vt:lpstr>
      <vt:lpstr>Mutation Introduction via CRISPR/Cas9</vt:lpstr>
      <vt:lpstr>Mutation Introduction via CRISPR/Cas9</vt:lpstr>
      <vt:lpstr>Mutation Introduction via CRISPR/Cas9</vt:lpstr>
      <vt:lpstr>Mutation Introduction via CRISPR/Cas9</vt:lpstr>
      <vt:lpstr>Experimental Design </vt:lpstr>
      <vt:lpstr>Experimental Design </vt:lpstr>
      <vt:lpstr>Experimental Design </vt:lpstr>
      <vt:lpstr>Experimental Design </vt:lpstr>
      <vt:lpstr>Experimental Design </vt:lpstr>
      <vt:lpstr>Discussion</vt:lpstr>
      <vt:lpstr>Thank you!  Questions/comments/concerns? </vt:lpstr>
      <vt:lpstr>References </vt:lpstr>
      <vt:lpstr>Lipofection</vt:lpstr>
      <vt:lpstr>Poly-Histidine Tag</vt:lpstr>
      <vt:lpstr>Co-Immunoprecipitation Assay</vt:lpstr>
      <vt:lpstr>SDS-PAGE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Mutations in MCL-1 PEST Region of Breast Cancer on Binding Affinity to Bak/Bax  </dc:title>
  <dc:creator>Deeksha Jain</dc:creator>
  <cp:lastModifiedBy>Deeksha Jain</cp:lastModifiedBy>
  <cp:revision>56</cp:revision>
  <dcterms:created xsi:type="dcterms:W3CDTF">2017-05-02T20:40:20Z</dcterms:created>
  <dcterms:modified xsi:type="dcterms:W3CDTF">2017-05-10T15:05:43Z</dcterms:modified>
</cp:coreProperties>
</file>