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85016"/>
  </p:normalViewPr>
  <p:slideViewPr>
    <p:cSldViewPr snapToGrid="0" snapToObjects="1">
      <p:cViewPr varScale="1">
        <p:scale>
          <a:sx n="90" d="100"/>
          <a:sy n="90" d="100"/>
        </p:scale>
        <p:origin x="8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1F93-763D-6F4B-83CE-E9E67DB0C2FC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9347-A462-5646-9E3C-17FBD72B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8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15F6E-D0F5-544B-8750-24E6655C5928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C2F1-AF3B-5A4D-A185-D6B24BE1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C2F1-AF3B-5A4D-A185-D6B24BE19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C2F1-AF3B-5A4D-A185-D6B24BE190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8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3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69DA-D6C9-E04A-9C1E-0B00B65BD1C8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437B-787D-314D-8B2B-BBACC46B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s://doi.org/10.1016/S0091-679X(07)83013-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hyperlink" Target="https://doi.org/10.1016/j.febslet.2013.02.04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157" y="1910860"/>
            <a:ext cx="10311685" cy="169117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Measurement of Changes in Force Generation of Cardiomyocytes through the Down Regulation of Vinculin using </a:t>
            </a:r>
            <a:r>
              <a:rPr lang="en-US" sz="4400" b="1" dirty="0" smtClean="0">
                <a:solidFill>
                  <a:schemeClr val="bg1"/>
                </a:solidFill>
              </a:rPr>
              <a:t>CRISPR-</a:t>
            </a:r>
            <a:r>
              <a:rPr lang="en-US" sz="4400" b="1" dirty="0" err="1" smtClean="0">
                <a:solidFill>
                  <a:schemeClr val="bg1"/>
                </a:solidFill>
              </a:rPr>
              <a:t>Cas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Gene Editing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Fadi Hijaz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Virginia Commonwealth University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Center for the Study of Biological Complexity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0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10774251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mPADs and the Functional </a:t>
            </a:r>
            <a:r>
              <a:rPr lang="en-US" smtClean="0">
                <a:solidFill>
                  <a:schemeClr val="bg1"/>
                </a:solidFill>
              </a:rPr>
              <a:t>Analysis Experiment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39394"/>
          <a:stretch/>
        </p:blipFill>
        <p:spPr bwMode="auto">
          <a:xfrm>
            <a:off x="326695" y="1403975"/>
            <a:ext cx="7090105" cy="24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22222" y="4288190"/>
                <a:ext cx="3626756" cy="1201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𝑭</m:t>
                      </m:r>
                      <m:r>
                        <a:rPr lang="en-US" sz="36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𝑬𝑫</m:t>
                              </m:r>
                            </m:e>
                            <m:sup>
                              <m:r>
                                <a:rPr lang="en-US" sz="3600" b="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en-US" sz="3600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sz="3600" b="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𝒙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22" y="4288190"/>
                <a:ext cx="3626756" cy="1201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6114" r="6919" b="8711"/>
          <a:stretch/>
        </p:blipFill>
        <p:spPr>
          <a:xfrm>
            <a:off x="8602134" y="1690688"/>
            <a:ext cx="2751666" cy="3682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4329" y="5127148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1000" dirty="0">
                <a:hlinkClick r:id="rId5"/>
              </a:rPr>
              <a:t>https://doi.org/10.1016/S0091-679X(07)83013-5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45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9" y="78210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 we expect to see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71" y="528652"/>
            <a:ext cx="4095751" cy="3667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08" y="1927367"/>
            <a:ext cx="3438482" cy="3695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91696" y="5191778"/>
            <a:ext cx="978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accent1"/>
                </a:solidFill>
              </a:rPr>
              <a:t>PMCID: PMC1480360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941" y="2206804"/>
            <a:ext cx="607775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 </a:t>
            </a:r>
            <a:r>
              <a:rPr lang="en-US" smtClean="0">
                <a:solidFill>
                  <a:schemeClr val="bg1"/>
                </a:solidFill>
              </a:rPr>
              <a:t>and Comments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38" y="135708"/>
            <a:ext cx="5089634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Mechanobiology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23" y="1461271"/>
            <a:ext cx="5341883" cy="33707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Cells are intrinsically mechanosensitive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Experience externally &amp; internally applied forces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Force Dictates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Development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Gastrulation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Disease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91" y="798489"/>
            <a:ext cx="5415583" cy="46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Mutations </a:t>
            </a:r>
            <a:r>
              <a:rPr lang="en-US" dirty="0" smtClean="0">
                <a:solidFill>
                  <a:schemeClr val="bg1"/>
                </a:solidFill>
              </a:rPr>
              <a:t>&amp; the </a:t>
            </a:r>
            <a:r>
              <a:rPr lang="en-US" dirty="0" smtClean="0">
                <a:solidFill>
                  <a:schemeClr val="bg1"/>
                </a:solidFill>
              </a:rPr>
              <a:t>Effects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6850"/>
            <a:ext cx="5029200" cy="114438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Dilated Cardiomyopathy (DCM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Hypertrophic Cardiomyopathy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94" y="1568654"/>
            <a:ext cx="5345806" cy="40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7111"/>
            <a:ext cx="6130159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Role of the Cytoskeleton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mbi-figure.storage.googleapis.com/figure/1384243372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44" y="759892"/>
            <a:ext cx="5150556" cy="46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157" y="1422674"/>
            <a:ext cx="6355644" cy="456822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Cell shape, muscle contraction, mitosis,  migration, etc.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Mechanotransduction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 Zones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Matrix-Receptor Binding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Intra-cellular signaling </a:t>
            </a:r>
          </a:p>
          <a:p>
            <a:pPr lvl="2"/>
            <a:r>
              <a:rPr lang="en-US" sz="2800" b="1" dirty="0" smtClean="0">
                <a:solidFill>
                  <a:schemeClr val="bg1"/>
                </a:solidFill>
              </a:rPr>
              <a:t>Actin linkage &amp; force transduction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Actin Regulatory layer &amp; contractile machinery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Vinculin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44" y="1124763"/>
            <a:ext cx="7920507" cy="4594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9127" y="5518165"/>
            <a:ext cx="18549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dirty="0">
                <a:hlinkClick r:id="rId3"/>
              </a:rPr>
              <a:t>https://doi.org/10.1016/j.febslet.2013.02.042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494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637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Cardiomyocyte Mutation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a </a:t>
            </a:r>
            <a:r>
              <a:rPr lang="en-US" dirty="0" smtClean="0">
                <a:solidFill>
                  <a:schemeClr val="bg1"/>
                </a:solidFill>
              </a:rPr>
              <a:t>Vcl KO </a:t>
            </a:r>
            <a:r>
              <a:rPr lang="en-US" dirty="0">
                <a:solidFill>
                  <a:schemeClr val="bg1"/>
                </a:solidFill>
              </a:rPr>
              <a:t>mouse through use </a:t>
            </a:r>
            <a:r>
              <a:rPr lang="en-US" dirty="0" smtClean="0">
                <a:solidFill>
                  <a:schemeClr val="bg1"/>
                </a:solidFill>
              </a:rPr>
              <a:t>of Clustered Regularly Interspaced Short Palindromic Repeats (CRISPR) associated genes (Cas9)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Introduce edited embryos to </a:t>
            </a:r>
            <a:r>
              <a:rPr lang="en-US" dirty="0" smtClean="0">
                <a:solidFill>
                  <a:schemeClr val="bg1"/>
                </a:solidFill>
              </a:rPr>
              <a:t>female oviducts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Collect cardiac cells from </a:t>
            </a:r>
            <a:r>
              <a:rPr lang="en-US" dirty="0" err="1" smtClean="0">
                <a:solidFill>
                  <a:schemeClr val="bg1"/>
                </a:solidFill>
              </a:rPr>
              <a:t>ko</a:t>
            </a:r>
            <a:r>
              <a:rPr lang="en-US" dirty="0" smtClean="0">
                <a:solidFill>
                  <a:schemeClr val="bg1"/>
                </a:solidFill>
              </a:rPr>
              <a:t> and wild type control mice (verified by protein analysis)</a:t>
            </a: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unctional analysis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Grow cardiac cells on microfabricated </a:t>
            </a:r>
            <a:r>
              <a:rPr lang="en-US" dirty="0">
                <a:solidFill>
                  <a:schemeClr val="bg1"/>
                </a:solidFill>
              </a:rPr>
              <a:t>postarray deflection device (mPAD)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data measured to interpret vinculin performance in </a:t>
            </a:r>
            <a:r>
              <a:rPr lang="en-US" dirty="0" err="1" smtClean="0">
                <a:solidFill>
                  <a:schemeClr val="bg1"/>
                </a:solidFill>
              </a:rPr>
              <a:t>ko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wt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8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CRISPR-Cas9 to induce a Vinculin knockout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1" y="1042988"/>
            <a:ext cx="9912057" cy="46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47" y="239619"/>
            <a:ext cx="11551024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Factors to Consider in CRISPR-Cas 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47" y="2011546"/>
            <a:ext cx="6554694" cy="318564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spacer; crRNA (20-25 nucleotide)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Unique to the genome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Immediately upstream from PAM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Protospacer Adjacent Motif (PAM)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5’-NGG-3’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scaffold; tracrRNA (42 nucleotides)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99530"/>
              </p:ext>
            </p:extLst>
          </p:nvPr>
        </p:nvGraphicFramePr>
        <p:xfrm>
          <a:off x="7070165" y="1953465"/>
          <a:ext cx="4799106" cy="31127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77365"/>
                <a:gridCol w="3621741"/>
              </a:tblGrid>
              <a:tr h="444685">
                <a:tc>
                  <a:txBody>
                    <a:bodyPr/>
                    <a:lstStyle/>
                    <a:p>
                      <a:r>
                        <a:rPr lang="en-US" dirty="0" smtClean="0"/>
                        <a:t>Vcl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crRNA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gRNA</a:t>
                      </a:r>
                      <a:r>
                        <a:rPr lang="en-US" baseline="0" dirty="0" smtClean="0"/>
                        <a:t> Target Sequence </a:t>
                      </a:r>
                      <a:endParaRPr lang="en-US" dirty="0"/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TTCCCCTAGAGCCGTCAATG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GCGCGGGATTACCTCATTGA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CCAGGAACACCGTGTGATGT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TTCAGGTTCGTAAAATTATT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GTTACTCACTTAATAAAGGC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46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TGCCCCAGGAATGACTAAGA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1626" y="5585475"/>
            <a:ext cx="55803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http://</a:t>
            </a:r>
            <a:r>
              <a:rPr lang="en-US" sz="1100" dirty="0" err="1">
                <a:solidFill>
                  <a:schemeClr val="accent1"/>
                </a:solidFill>
              </a:rPr>
              <a:t>www.genscript.com</a:t>
            </a:r>
            <a:r>
              <a:rPr lang="en-US" sz="1100" dirty="0">
                <a:solidFill>
                  <a:schemeClr val="accent1"/>
                </a:solidFill>
              </a:rPr>
              <a:t>/gRNA-detail/mouse/22330/Cas9/</a:t>
            </a:r>
            <a:r>
              <a:rPr lang="en-US" sz="1100" dirty="0" err="1">
                <a:solidFill>
                  <a:schemeClr val="accent1"/>
                </a:solidFill>
              </a:rPr>
              <a:t>Vcl-CRISPR-guide-RNA.html#grna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-980"/>
          <a:stretch/>
        </p:blipFill>
        <p:spPr>
          <a:xfrm>
            <a:off x="7018591" y="942866"/>
            <a:ext cx="4869450" cy="425222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959" y="16738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Mutations of Vinculin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3959" y="1363661"/>
            <a:ext cx="65546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Non-Homologous </a:t>
            </a:r>
            <a:r>
              <a:rPr lang="en-US" dirty="0">
                <a:solidFill>
                  <a:schemeClr val="bg1"/>
                </a:solidFill>
              </a:rPr>
              <a:t>End Joining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Fixes the Double Strand Break (DSB)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Insertions and Deletions of </a:t>
            </a:r>
            <a:r>
              <a:rPr lang="en-US" dirty="0" smtClean="0">
                <a:solidFill>
                  <a:schemeClr val="bg1"/>
                </a:solidFill>
              </a:rPr>
              <a:t>Nucleotides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Possible-</a:t>
            </a:r>
            <a:r>
              <a:rPr lang="en-US" dirty="0">
                <a:solidFill>
                  <a:schemeClr val="bg1"/>
                </a:solidFill>
              </a:rPr>
              <a:t>mutations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Frameshifts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Loss of Vital amino acid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Insertion of amino acid causing obstruction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Premature STOP </a:t>
            </a:r>
            <a:r>
              <a:rPr lang="en-US" dirty="0" smtClean="0">
                <a:solidFill>
                  <a:schemeClr val="bg1"/>
                </a:solidFill>
              </a:rPr>
              <a:t>codon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No effect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this many times with different sgRNA until KO occurs.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*Not all pups will survive*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9114" y="5345667"/>
            <a:ext cx="405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www.addgene.org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crispr</a:t>
            </a:r>
            <a:r>
              <a:rPr lang="en-US" dirty="0">
                <a:solidFill>
                  <a:schemeClr val="bg1"/>
                </a:solidFill>
              </a:rPr>
              <a:t>/guide/</a:t>
            </a:r>
          </a:p>
        </p:txBody>
      </p:sp>
    </p:spTree>
    <p:extLst>
      <p:ext uri="{BB962C8B-B14F-4D97-AF65-F5344CB8AC3E}">
        <p14:creationId xmlns:p14="http://schemas.microsoft.com/office/powerpoint/2010/main" val="138128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2131</TotalTime>
  <Words>332</Words>
  <Application>Microsoft Macintosh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Cambria Math</vt:lpstr>
      <vt:lpstr>Mangal</vt:lpstr>
      <vt:lpstr>Arial</vt:lpstr>
      <vt:lpstr>Office Theme</vt:lpstr>
      <vt:lpstr>Measurement of Changes in Force Generation of Cardiomyocytes through the Down Regulation of Vinculin using CRISPR-Cas Gene Editing   </vt:lpstr>
      <vt:lpstr>Mechanobiology </vt:lpstr>
      <vt:lpstr>Mutations &amp; the Effects </vt:lpstr>
      <vt:lpstr>Role of the Cytoskeleton </vt:lpstr>
      <vt:lpstr>Vinculin</vt:lpstr>
      <vt:lpstr>Experiment Overview</vt:lpstr>
      <vt:lpstr>CRISPR-Cas9 to induce a Vinculin knockout</vt:lpstr>
      <vt:lpstr>Factors to Consider in CRISPR-Cas Experimentation</vt:lpstr>
      <vt:lpstr>Mutations of Vinculin</vt:lpstr>
      <vt:lpstr>mPADs and the Functional Analysis Experiment</vt:lpstr>
      <vt:lpstr>Results we expect to see…</vt:lpstr>
      <vt:lpstr>Questions and Comments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Changes in Force Generation of Cardiomyocytes through the Down Regulation of Vinculin using CRIPR-Cas Gene Editing   </dc:title>
  <dc:creator>Fadi Hijaz</dc:creator>
  <cp:lastModifiedBy>Fadi Hijaz</cp:lastModifiedBy>
  <cp:revision>42</cp:revision>
  <dcterms:created xsi:type="dcterms:W3CDTF">2017-05-03T01:50:54Z</dcterms:created>
  <dcterms:modified xsi:type="dcterms:W3CDTF">2017-05-09T15:14:29Z</dcterms:modified>
</cp:coreProperties>
</file>